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media/image4.bin" ContentType="image/png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5" r:id="rId4"/>
    <p:sldMasterId id="2147483788" r:id="rId5"/>
  </p:sldMasterIdLst>
  <p:notesMasterIdLst>
    <p:notesMasterId r:id="rId15"/>
  </p:notesMasterIdLst>
  <p:handoutMasterIdLst>
    <p:handoutMasterId r:id="rId16"/>
  </p:handoutMasterIdLst>
  <p:sldIdLst>
    <p:sldId id="845" r:id="rId6"/>
    <p:sldId id="881" r:id="rId7"/>
    <p:sldId id="889" r:id="rId8"/>
    <p:sldId id="883" r:id="rId9"/>
    <p:sldId id="884" r:id="rId10"/>
    <p:sldId id="885" r:id="rId11"/>
    <p:sldId id="886" r:id="rId12"/>
    <p:sldId id="887" r:id="rId13"/>
    <p:sldId id="888" r:id="rId14"/>
  </p:sldIdLst>
  <p:sldSz cx="9144000" cy="5143500" type="screen16x9"/>
  <p:notesSz cx="7010400" cy="9296400"/>
  <p:custDataLst>
    <p:tags r:id="rId17"/>
  </p:custDataLst>
  <p:defaultTextStyle>
    <a:defPPr>
      <a:defRPr lang="en-US"/>
    </a:defPPr>
    <a:lvl1pPr algn="ctr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orient="horz" pos="548">
          <p15:clr>
            <a:srgbClr val="A4A3A4"/>
          </p15:clr>
        </p15:guide>
        <p15:guide id="3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CF7400"/>
    <a:srgbClr val="CD7400"/>
    <a:srgbClr val="B47400"/>
    <a:srgbClr val="FFAA11"/>
    <a:srgbClr val="E6E6E6"/>
    <a:srgbClr val="E2E2E2"/>
    <a:srgbClr val="EAEAEA"/>
    <a:srgbClr val="667FB6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874" autoAdjust="0"/>
  </p:normalViewPr>
  <p:slideViewPr>
    <p:cSldViewPr snapToGrid="0" snapToObjects="1">
      <p:cViewPr varScale="1">
        <p:scale>
          <a:sx n="145" d="100"/>
          <a:sy n="145" d="100"/>
        </p:scale>
        <p:origin x="636" y="108"/>
      </p:cViewPr>
      <p:guideLst>
        <p:guide orient="horz" pos="622"/>
        <p:guide orient="horz" pos="548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D50-4852-A6C1-48EA88848B1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0000">
                    <a:schemeClr val="accent1">
                      <a:lumMod val="30000"/>
                      <a:lumOff val="70000"/>
                    </a:schemeClr>
                  </a:gs>
                </a:gsLst>
                <a:lin ang="8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0-4852-A6C1-48EA88848B13}"/>
              </c:ext>
            </c:extLst>
          </c:dPt>
          <c:cat>
            <c:strRef>
              <c:f>Sheet1!$A$2:$A$3</c:f>
              <c:strCache>
                <c:ptCount val="1"/>
                <c:pt idx="0">
                  <c:v>companies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0-4852-A6C1-48EA88848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7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D50-4852-A6C1-48EA88848B1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10000"/>
                      <a:lumOff val="90000"/>
                    </a:schemeClr>
                  </a:gs>
                  <a:gs pos="100000">
                    <a:schemeClr val="accent4">
                      <a:lumMod val="8000"/>
                      <a:lumOff val="92000"/>
                    </a:schemeClr>
                  </a:gs>
                </a:gsLst>
                <a:lin ang="192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0-4852-A6C1-48EA88848B13}"/>
              </c:ext>
            </c:extLst>
          </c:dPt>
          <c:cat>
            <c:strRef>
              <c:f>Sheet1!$A$2:$A$3</c:f>
              <c:strCache>
                <c:ptCount val="1"/>
                <c:pt idx="0">
                  <c:v>companies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0-4852-A6C1-48EA88848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33" tIns="46766" rIns="93533" bIns="46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33" tIns="46766" rIns="93533" bIns="46766" rtlCol="0"/>
          <a:lstStyle>
            <a:lvl1pPr algn="r">
              <a:defRPr sz="1200"/>
            </a:lvl1pPr>
          </a:lstStyle>
          <a:p>
            <a:fld id="{1EFEF8FB-3553-4943-8276-A1438D453D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33" tIns="46766" rIns="93533" bIns="46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33" tIns="46766" rIns="93533" bIns="46766" rtlCol="0" anchor="b"/>
          <a:lstStyle>
            <a:lvl1pPr algn="r">
              <a:defRPr sz="1200"/>
            </a:lvl1pPr>
          </a:lstStyle>
          <a:p>
            <a:fld id="{1B966EFD-F014-4181-864C-4EEBDC5A7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3" tIns="46766" rIns="93533" bIns="46766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3" tIns="46766" rIns="93533" bIns="467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3" tIns="46766" rIns="93533" bIns="4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3" tIns="46766" rIns="93533" bIns="46766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3" tIns="46766" rIns="93533" bIns="467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3C04D4-FB1A-41E8-904F-82801A50B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6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>
              <a:spcBef>
                <a:spcPts val="120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Who, What, Where &amp; When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algn="l" eaLnBrk="1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perpetrates</a:t>
            </a:r>
          </a:p>
          <a:p>
            <a:pPr marR="0" algn="l" eaLnBrk="1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motivates these criminals</a:t>
            </a:r>
          </a:p>
          <a:p>
            <a:pPr marR="0" algn="l" eaLnBrk="1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can these risks happen, greatest threat? </a:t>
            </a:r>
          </a:p>
          <a:p>
            <a:pPr marR="0" algn="l" eaLnBrk="1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 they occur?  Opportunistic vs Targeted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C04D4-FB1A-41E8-904F-82801A50B070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708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3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06078"/>
            <a:ext cx="8686800" cy="3775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89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16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17631"/>
          <a:stretch/>
        </p:blipFill>
        <p:spPr>
          <a:xfrm>
            <a:off x="315913" y="1037888"/>
            <a:ext cx="8608960" cy="3642360"/>
          </a:xfrm>
          <a:prstGeom prst="rect">
            <a:avLst/>
          </a:prstGeom>
          <a:ln>
            <a:noFill/>
          </a:ln>
          <a:effectLst>
            <a:outerShdw blurRad="190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09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11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6478" y="176952"/>
            <a:ext cx="8732039" cy="10364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8" y="390525"/>
            <a:ext cx="7972425" cy="695325"/>
          </a:xfr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9088" y="1797050"/>
            <a:ext cx="7799388" cy="1696427"/>
          </a:xfrm>
        </p:spPr>
        <p:txBody>
          <a:bodyPr anchor="ctr">
            <a:normAutofit/>
          </a:bodyPr>
          <a:lstStyle>
            <a:lvl1pPr marL="0" indent="0">
              <a:lnSpc>
                <a:spcPct val="95000"/>
              </a:lnSpc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1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b="96048"/>
          <a:stretch/>
        </p:blipFill>
        <p:spPr>
          <a:xfrm>
            <a:off x="11475" y="4975254"/>
            <a:ext cx="9143246" cy="1671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6673"/>
            <a:ext cx="8991600" cy="70627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75" y="4728709"/>
            <a:ext cx="8991600" cy="197898"/>
          </a:xfrm>
        </p:spPr>
        <p:txBody>
          <a:bodyPr anchor="b"/>
          <a:lstStyle>
            <a:lvl1pPr>
              <a:defRPr sz="675"/>
            </a:lvl1pPr>
          </a:lstStyle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6" y="4935363"/>
            <a:ext cx="2333624" cy="24688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US" sz="900" b="1" dirty="0">
                <a:solidFill>
                  <a:srgbClr val="FFFFFF"/>
                </a:solidFill>
              </a:rPr>
              <a:t>Liberty Mutual 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6721" y="4965320"/>
            <a:ext cx="491067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AC51D3-1443-D241-9B15-22629D825485}" type="slidenum">
              <a:rPr lang="en-US" sz="900" smtClean="0">
                <a:solidFill>
                  <a:srgbClr val="FFFFFF"/>
                </a:solidFill>
              </a:rPr>
              <a:pPr algn="r"/>
              <a:t>‹#›</a:t>
            </a:fld>
            <a:endParaRPr lang="en-US" sz="9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4548"/>
            <a:ext cx="7848600" cy="648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981075"/>
            <a:ext cx="7848600" cy="3762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626" y="4882754"/>
            <a:ext cx="347663" cy="1357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A4937-CB3C-4A84-891D-8EB3CAEA8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8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81077"/>
            <a:ext cx="3848100" cy="3762375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981077"/>
            <a:ext cx="3848100" cy="3762375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31C67-E931-49C1-9887-F68D6765B313}" type="slidenum">
              <a:rPr lang="en-US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06078"/>
            <a:ext cx="8686800" cy="3775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49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17631"/>
          <a:stretch/>
        </p:blipFill>
        <p:spPr>
          <a:xfrm>
            <a:off x="315913" y="1037888"/>
            <a:ext cx="8608960" cy="3642360"/>
          </a:xfrm>
          <a:prstGeom prst="rect">
            <a:avLst/>
          </a:prstGeom>
          <a:ln>
            <a:noFill/>
          </a:ln>
          <a:effectLst>
            <a:outerShdw blurRad="190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5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6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6478" y="176952"/>
            <a:ext cx="8732039" cy="10364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9088" y="390525"/>
            <a:ext cx="7972425" cy="695325"/>
          </a:xfr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9088" y="1797050"/>
            <a:ext cx="7799388" cy="1696427"/>
          </a:xfrm>
        </p:spPr>
        <p:txBody>
          <a:bodyPr anchor="ctr">
            <a:normAutofit/>
          </a:bodyPr>
          <a:lstStyle>
            <a:lvl1pPr marL="0" indent="0">
              <a:lnSpc>
                <a:spcPct val="95000"/>
              </a:lnSpc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3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b="96048"/>
          <a:stretch/>
        </p:blipFill>
        <p:spPr>
          <a:xfrm>
            <a:off x="11475" y="4975254"/>
            <a:ext cx="9143246" cy="1671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36673"/>
            <a:ext cx="8991600" cy="70627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75" y="4728709"/>
            <a:ext cx="8991600" cy="197898"/>
          </a:xfrm>
        </p:spPr>
        <p:txBody>
          <a:bodyPr anchor="b"/>
          <a:lstStyle>
            <a:lvl1pPr>
              <a:defRPr sz="675"/>
            </a:lvl1pPr>
          </a:lstStyle>
          <a:p>
            <a:endParaRPr lang="en-US">
              <a:solidFill>
                <a:srgbClr val="4B4B4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6" y="4935363"/>
            <a:ext cx="2333624" cy="24688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US" sz="900" b="1" dirty="0">
                <a:solidFill>
                  <a:srgbClr val="FFFFFF"/>
                </a:solidFill>
                <a:cs typeface="Arial" charset="0"/>
              </a:rPr>
              <a:t>Liberty Mutual 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6721" y="4965320"/>
            <a:ext cx="491067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AC51D3-1443-D241-9B15-22629D825485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/>
              <a:t>‹#›</a:t>
            </a:fld>
            <a:endParaRPr lang="en-US" sz="900" dirty="0" err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4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4548"/>
            <a:ext cx="7848600" cy="648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981075"/>
            <a:ext cx="7848600" cy="3762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626" y="4882754"/>
            <a:ext cx="347663" cy="1357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A4937-CB3C-4A84-891D-8EB3CAEA8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5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81077"/>
            <a:ext cx="3848100" cy="3762375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981077"/>
            <a:ext cx="3848100" cy="3762375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31C67-E931-49C1-9887-F68D6765B313}" type="slidenum">
              <a:rPr lang="en-US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87624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9144" y="4896611"/>
            <a:ext cx="9153144" cy="252681"/>
            <a:chOff x="-9144" y="6528816"/>
            <a:chExt cx="9153144" cy="338329"/>
          </a:xfrm>
        </p:grpSpPr>
        <p:sp>
          <p:nvSpPr>
            <p:cNvPr id="8" name="Rectangle 29"/>
            <p:cNvSpPr>
              <a:spLocks noChangeArrowheads="1"/>
            </p:cNvSpPr>
            <p:nvPr userDrawn="1"/>
          </p:nvSpPr>
          <p:spPr bwMode="auto">
            <a:xfrm>
              <a:off x="6391656" y="6528816"/>
              <a:ext cx="2752344" cy="338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-9144" y="6528817"/>
              <a:ext cx="6656832" cy="338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56833" y="4902655"/>
            <a:ext cx="2447544" cy="2370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000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Liberty International Underwriters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06078"/>
            <a:ext cx="8686800" cy="3775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7545" y="4896610"/>
            <a:ext cx="4209288" cy="2468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Global Specialty        </a:t>
            </a:r>
          </a:p>
        </p:txBody>
      </p:sp>
    </p:spTree>
    <p:extLst>
      <p:ext uri="{BB962C8B-B14F-4D97-AF65-F5344CB8AC3E}">
        <p14:creationId xmlns:p14="http://schemas.microsoft.com/office/powerpoint/2010/main" val="28353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1" r:id="rId2"/>
    <p:sldLayoutId id="2147483787" r:id="rId3"/>
    <p:sldLayoutId id="2147483780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0025" indent="-200025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anose="05020102010507070707" pitchFamily="18" charset="2"/>
        <a:buChar char=""/>
        <a:defRPr sz="22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6286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85725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9144" y="4896611"/>
            <a:ext cx="9153144" cy="252681"/>
            <a:chOff x="-9144" y="6528816"/>
            <a:chExt cx="9153144" cy="338329"/>
          </a:xfrm>
        </p:grpSpPr>
        <p:sp>
          <p:nvSpPr>
            <p:cNvPr id="8" name="Rectangle 29"/>
            <p:cNvSpPr>
              <a:spLocks noChangeArrowheads="1"/>
            </p:cNvSpPr>
            <p:nvPr userDrawn="1"/>
          </p:nvSpPr>
          <p:spPr bwMode="auto">
            <a:xfrm>
              <a:off x="6391656" y="6528816"/>
              <a:ext cx="2752344" cy="338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-9144" y="6528817"/>
              <a:ext cx="6656832" cy="338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56833" y="4902655"/>
            <a:ext cx="2447544" cy="2370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</a:rPr>
              <a:t>Liberty International Underwriters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06078"/>
            <a:ext cx="8686800" cy="3775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7545" y="4896610"/>
            <a:ext cx="4209288" cy="2468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                                                                                   Global Specialty        </a:t>
            </a:r>
          </a:p>
        </p:txBody>
      </p:sp>
    </p:spTree>
    <p:extLst>
      <p:ext uri="{BB962C8B-B14F-4D97-AF65-F5344CB8AC3E}">
        <p14:creationId xmlns:p14="http://schemas.microsoft.com/office/powerpoint/2010/main" val="6357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0025" indent="-200025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anose="05020102010507070707" pitchFamily="18" charset="2"/>
        <a:buChar char=""/>
        <a:defRPr sz="22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6286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85725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us-cybersecurity-americas-idUSKBN0MY06Z201504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31"/>
          <a:stretch/>
        </p:blipFill>
        <p:spPr>
          <a:xfrm flipH="1">
            <a:off x="-57150" y="0"/>
            <a:ext cx="9201148" cy="4899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75" y="0"/>
            <a:ext cx="4924424" cy="4899847"/>
          </a:xfrm>
          <a:prstGeom prst="rect">
            <a:avLst/>
          </a:prstGeom>
          <a:gradFill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44000">
                <a:schemeClr val="tx2">
                  <a:alpha val="64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478" y="176953"/>
            <a:ext cx="8732039" cy="865868"/>
          </a:xfrm>
          <a:prstGeom prst="rect">
            <a:avLst/>
          </a:prstGeom>
          <a:solidFill>
            <a:schemeClr val="accent2"/>
          </a:solidFill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6285" y="242720"/>
            <a:ext cx="7972425" cy="695325"/>
          </a:xfrm>
        </p:spPr>
        <p:txBody>
          <a:bodyPr/>
          <a:lstStyle/>
          <a:p>
            <a:pPr algn="ctr"/>
            <a:r>
              <a:rPr lang="en-US" dirty="0"/>
              <a:t>Liberty International Underwriters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49057" y="1456236"/>
            <a:ext cx="3242567" cy="12872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How Technology is Impacting Environmental Insurance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58582" y="3319719"/>
            <a:ext cx="2886368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bg2"/>
                </a:solidFill>
              </a:rPr>
              <a:t>William Bell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Senior Vice President, LIU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October 28, 2016</a:t>
            </a:r>
          </a:p>
        </p:txBody>
      </p:sp>
    </p:spTree>
    <p:extLst>
      <p:ext uri="{BB962C8B-B14F-4D97-AF65-F5344CB8AC3E}">
        <p14:creationId xmlns:p14="http://schemas.microsoft.com/office/powerpoint/2010/main" val="913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/>
          <a:stretch/>
        </p:blipFill>
        <p:spPr>
          <a:xfrm>
            <a:off x="-1" y="598589"/>
            <a:ext cx="4062437" cy="45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Landscape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-1" y="1480743"/>
            <a:ext cx="3473043" cy="869966"/>
            <a:chOff x="-1" y="1480743"/>
            <a:chExt cx="3473043" cy="869966"/>
          </a:xfrm>
        </p:grpSpPr>
        <p:sp>
          <p:nvSpPr>
            <p:cNvPr id="34" name="Rectangle 33"/>
            <p:cNvSpPr/>
            <p:nvPr/>
          </p:nvSpPr>
          <p:spPr>
            <a:xfrm>
              <a:off x="-1" y="1480743"/>
              <a:ext cx="3473043" cy="8699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600" y="1558035"/>
              <a:ext cx="2864346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What is a </a:t>
              </a:r>
              <a:b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cyber incident?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8940" y="381801"/>
            <a:ext cx="3941137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Destructive Hacking Attempts Targeting Critical Infrastructure 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014" y="2658485"/>
            <a:ext cx="263751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evolution of cyber risks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636785"/>
            <a:ext cx="8125675" cy="21005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/>
            <a:r>
              <a:rPr lang="en-US" sz="900" dirty="0"/>
              <a:t>Source:</a:t>
            </a:r>
            <a:r>
              <a:rPr lang="en-US" sz="900" b="1" dirty="0"/>
              <a:t> </a:t>
            </a:r>
            <a:r>
              <a:rPr lang="en-US" sz="900" dirty="0"/>
              <a:t>Organization of American States, </a:t>
            </a:r>
            <a:r>
              <a:rPr lang="en-US" sz="900" u="sng" dirty="0">
                <a:hlinkClick r:id="rId3"/>
              </a:rPr>
              <a:t>2015 Poll</a:t>
            </a:r>
            <a:r>
              <a:rPr lang="en-US" sz="900" b="1" dirty="0"/>
              <a:t> 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3716291" y="3613465"/>
            <a:ext cx="2543218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battled attempts to shut-down their computer networks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9509" y="3613465"/>
            <a:ext cx="268215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encountered attempts to manipulate their equipment through </a:t>
            </a:r>
            <a:br>
              <a:rPr lang="en-US" sz="1800" dirty="0"/>
            </a:br>
            <a:r>
              <a:rPr lang="en-US" sz="1800" dirty="0"/>
              <a:t>a control system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999127" y="1708293"/>
            <a:ext cx="2050085" cy="1905172"/>
            <a:chOff x="3999127" y="1708293"/>
            <a:chExt cx="2050085" cy="1905172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3886716043"/>
                </p:ext>
              </p:extLst>
            </p:nvPr>
          </p:nvGraphicFramePr>
          <p:xfrm>
            <a:off x="3999127" y="1708293"/>
            <a:ext cx="1932264" cy="1905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4577334" y="2350709"/>
              <a:ext cx="1471878" cy="66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13500000" scaled="1"/>
                    <a:tileRect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40%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33324" y="1708293"/>
            <a:ext cx="2050085" cy="1905172"/>
            <a:chOff x="6533324" y="1708293"/>
            <a:chExt cx="2050085" cy="1905172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1537591514"/>
                </p:ext>
              </p:extLst>
            </p:nvPr>
          </p:nvGraphicFramePr>
          <p:xfrm>
            <a:off x="6533324" y="1708293"/>
            <a:ext cx="1932264" cy="19051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7111531" y="2350709"/>
              <a:ext cx="1471878" cy="66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gradFill flip="none" rotWithShape="1">
                    <a:gsLst>
                      <a:gs pos="0">
                        <a:schemeClr val="accent2">
                          <a:lumMod val="90000"/>
                          <a:lumOff val="10000"/>
                        </a:schemeClr>
                      </a:gs>
                      <a:gs pos="50000">
                        <a:schemeClr val="accent2">
                          <a:lumMod val="90000"/>
                          <a:lumOff val="10000"/>
                        </a:schemeClr>
                      </a:gs>
                      <a:gs pos="100000">
                        <a:schemeClr val="accent2"/>
                      </a:gs>
                    </a:gsLst>
                    <a:lin ang="13500000" scaled="1"/>
                    <a:tileRect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54%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88940" y="1423528"/>
            <a:ext cx="39411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Percent of Companies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716291" y="386900"/>
            <a:ext cx="0" cy="445994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>
          <a:xfrm>
            <a:off x="3005835" y="1024680"/>
            <a:ext cx="3132331" cy="1652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275320" cy="857250"/>
          </a:xfrm>
        </p:spPr>
        <p:txBody>
          <a:bodyPr/>
          <a:lstStyle/>
          <a:p>
            <a:r>
              <a:rPr lang="en-US" dirty="0"/>
              <a:t>Cyber Breach Incidents Defined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1753" y="1137658"/>
            <a:ext cx="1800494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EFB2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CRIME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4483" y="1608721"/>
            <a:ext cx="595035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4673" y="2117793"/>
            <a:ext cx="2954655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FB2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TERRORISM</a:t>
            </a:r>
            <a:endParaRPr lang="en-US" sz="3600" b="1" dirty="0">
              <a:solidFill>
                <a:srgbClr val="EFB2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591" y="1098567"/>
            <a:ext cx="2057232" cy="1280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90000"/>
            </a:pPr>
            <a:r>
              <a:rPr lang="en-US" sz="2800" b="1" dirty="0">
                <a:solidFill>
                  <a:srgbClr val="001D61"/>
                </a:solidFill>
                <a:cs typeface="Arial" pitchFamily="34" charset="0"/>
              </a:rPr>
              <a:t>WHO </a:t>
            </a:r>
            <a:br>
              <a:rPr lang="en-US" b="1" dirty="0">
                <a:solidFill>
                  <a:srgbClr val="001D61"/>
                </a:solidFill>
                <a:cs typeface="Arial" pitchFamily="34" charset="0"/>
              </a:rPr>
            </a:br>
            <a:r>
              <a:rPr lang="en-US" sz="1800" dirty="0">
                <a:solidFill>
                  <a:schemeClr val="accent4"/>
                </a:solidFill>
                <a:cs typeface="Arial" pitchFamily="34" charset="0"/>
              </a:rPr>
              <a:t>perpetrates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509"/>
            <a:ext cx="1563052" cy="26893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05603" y="1098566"/>
            <a:ext cx="2057232" cy="1280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90000"/>
            </a:pPr>
            <a:r>
              <a:rPr lang="en-US" sz="2800" b="1" dirty="0">
                <a:solidFill>
                  <a:srgbClr val="001D61"/>
                </a:solidFill>
                <a:cs typeface="Arial" pitchFamily="34" charset="0"/>
              </a:rPr>
              <a:t>WHERE </a:t>
            </a:r>
            <a:br>
              <a:rPr lang="en-US" b="1" dirty="0">
                <a:solidFill>
                  <a:srgbClr val="001D61"/>
                </a:solidFill>
                <a:cs typeface="Arial" pitchFamily="34" charset="0"/>
              </a:rPr>
            </a:br>
            <a:r>
              <a:rPr lang="en-US" sz="1800" dirty="0">
                <a:solidFill>
                  <a:schemeClr val="accent4"/>
                </a:solidFill>
                <a:cs typeface="Arial" pitchFamily="34" charset="0"/>
              </a:rPr>
              <a:t>can these risks happen, greatest threat? </a:t>
            </a:r>
            <a:endParaRPr 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5115" y="3209590"/>
            <a:ext cx="2057232" cy="1280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90000"/>
            </a:pPr>
            <a:r>
              <a:rPr lang="en-US" sz="2800" b="1" dirty="0">
                <a:solidFill>
                  <a:srgbClr val="001D61"/>
                </a:solidFill>
                <a:cs typeface="Arial" pitchFamily="34" charset="0"/>
              </a:rPr>
              <a:t>WHAT </a:t>
            </a:r>
            <a:r>
              <a:rPr lang="en-US" sz="1800" dirty="0">
                <a:solidFill>
                  <a:schemeClr val="accent4"/>
                </a:solidFill>
                <a:cs typeface="Arial" pitchFamily="34" charset="0"/>
              </a:rPr>
              <a:t>motivates these criminals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31654" y="3209590"/>
            <a:ext cx="2057232" cy="1280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90000"/>
            </a:pPr>
            <a:r>
              <a:rPr lang="en-US" sz="2800" b="1" dirty="0">
                <a:solidFill>
                  <a:srgbClr val="001D61"/>
                </a:solidFill>
                <a:cs typeface="Arial" pitchFamily="34" charset="0"/>
              </a:rPr>
              <a:t>WHEN </a:t>
            </a:r>
            <a:br>
              <a:rPr lang="en-US" sz="2800" b="1" dirty="0">
                <a:solidFill>
                  <a:srgbClr val="001D61"/>
                </a:solidFill>
                <a:cs typeface="Arial" pitchFamily="34" charset="0"/>
              </a:rPr>
            </a:br>
            <a:r>
              <a:rPr lang="en-US" sz="1800" dirty="0">
                <a:solidFill>
                  <a:schemeClr val="accent4"/>
                </a:solidFill>
                <a:cs typeface="Arial" pitchFamily="34" charset="0"/>
              </a:rPr>
              <a:t>do they occur?  Opportunistic vs Targeted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198255" y="1419145"/>
            <a:ext cx="753380" cy="613709"/>
          </a:xfrm>
          <a:prstGeom prst="rightArrow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16000">
                <a:schemeClr val="accent6">
                  <a:lumMod val="40000"/>
                  <a:lumOff val="60000"/>
                </a:schemeClr>
              </a:gs>
              <a:gs pos="70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6200000" flipV="1">
            <a:off x="3403430" y="2669468"/>
            <a:ext cx="753380" cy="613709"/>
          </a:xfrm>
          <a:prstGeom prst="rightArrow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16000">
                <a:schemeClr val="accent6">
                  <a:lumMod val="40000"/>
                  <a:lumOff val="60000"/>
                </a:schemeClr>
              </a:gs>
              <a:gs pos="70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6200000" flipV="1">
            <a:off x="5009443" y="2669467"/>
            <a:ext cx="753380" cy="613709"/>
          </a:xfrm>
          <a:prstGeom prst="rightArrow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16000">
                <a:schemeClr val="accent6">
                  <a:lumMod val="40000"/>
                  <a:lumOff val="60000"/>
                </a:schemeClr>
              </a:gs>
              <a:gs pos="70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6151928" y="1375207"/>
            <a:ext cx="753380" cy="613709"/>
          </a:xfrm>
          <a:prstGeom prst="rightArrow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16000">
                <a:schemeClr val="accent6">
                  <a:lumMod val="40000"/>
                  <a:lumOff val="60000"/>
                </a:schemeClr>
              </a:gs>
              <a:gs pos="70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7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6627"/>
            <a:ext cx="4663974" cy="395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Cyber Breach Incidents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636785"/>
            <a:ext cx="8125675" cy="21005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/>
            <a:r>
              <a:rPr lang="en-US" sz="900" dirty="0"/>
              <a:t>Source:  “Protecting Organizations from Cyber Attack, Cliff </a:t>
            </a:r>
            <a:r>
              <a:rPr lang="en-US" sz="900" dirty="0" err="1"/>
              <a:t>Glantz</a:t>
            </a:r>
            <a:r>
              <a:rPr lang="en-US" sz="900" dirty="0"/>
              <a:t> and Guy </a:t>
            </a:r>
            <a:r>
              <a:rPr lang="en-US" sz="900" dirty="0" err="1"/>
              <a:t>Landine</a:t>
            </a:r>
            <a:r>
              <a:rPr lang="en-US" sz="900" dirty="0"/>
              <a:t>- Pacific Northwest National Laboratory, 2012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38786"/>
              </p:ext>
            </p:extLst>
          </p:nvPr>
        </p:nvGraphicFramePr>
        <p:xfrm>
          <a:off x="1606222" y="1174459"/>
          <a:ext cx="6587280" cy="29025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tblPr>
              <a:tblGrid>
                <a:gridCol w="219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1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Rockwell" panose="02060603020205020403" pitchFamily="18" charset="0"/>
                        </a:rPr>
                        <a:t>Area</a:t>
                      </a:r>
                    </a:p>
                  </a:txBody>
                  <a:tcPr marR="4019" marT="4019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Rockwell" panose="02060603020205020403" pitchFamily="18" charset="0"/>
                        </a:rPr>
                        <a:t>Description</a:t>
                      </a:r>
                    </a:p>
                  </a:txBody>
                  <a:tcPr marL="38576" marR="4019" marT="4019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4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Loss of Confidentiality</a:t>
                      </a:r>
                    </a:p>
                  </a:txBody>
                  <a:tcPr marR="4019"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Loss of information, critical data, customer information, financial data, etc.</a:t>
                      </a:r>
                    </a:p>
                  </a:txBody>
                  <a:tcPr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694">
                <a:tc>
                  <a:txBody>
                    <a:bodyPr/>
                    <a:lstStyle/>
                    <a:p>
                      <a:pPr marL="0" indent="0"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Loss of Integrity</a:t>
                      </a:r>
                    </a:p>
                  </a:txBody>
                  <a:tcPr marR="4019"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The</a:t>
                      </a:r>
                      <a:r>
                        <a:rPr lang="en-US" sz="1600" b="0" i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 critical system is in operation but the company cannot control the system or the process; i.e., someone external to the company/entity is controlling the systems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4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Loss of Availability</a:t>
                      </a:r>
                    </a:p>
                  </a:txBody>
                  <a:tcPr marR="4019"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Denial of Service</a:t>
                      </a:r>
                      <a:r>
                        <a:rPr lang="en-US" sz="1600" b="0" i="0" u="none" strike="noStrike" baseline="0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 Attack System becomes inoperative or ineffective</a:t>
                      </a:r>
                      <a:endParaRPr lang="en-US" sz="1600" b="0" i="0" u="none" strike="noStrike" baseline="50000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790">
                <a:tc>
                  <a:txBody>
                    <a:bodyPr/>
                    <a:lstStyle/>
                    <a:p>
                      <a:pPr marL="0" indent="0" algn="l" rtl="0" fontAlgn="b">
                        <a:lnSpc>
                          <a:spcPct val="90000"/>
                        </a:lnSpc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Destruction of System</a:t>
                      </a:r>
                    </a:p>
                  </a:txBody>
                  <a:tcPr marR="4019" marT="401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/>
                        </a:rPr>
                        <a:t>Destruction of system</a:t>
                      </a:r>
                      <a:endParaRPr lang="en-US" sz="1600" b="0" i="0" u="none" strike="noStrike" baseline="3000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>
          <a:xfrm>
            <a:off x="1265726" y="1"/>
            <a:ext cx="7878274" cy="4907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Breach Exposures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0" y="1244467"/>
            <a:ext cx="3145872" cy="645952"/>
            <a:chOff x="0" y="1244467"/>
            <a:chExt cx="3145872" cy="645952"/>
          </a:xfrm>
        </p:grpSpPr>
        <p:sp>
          <p:nvSpPr>
            <p:cNvPr id="9" name="Rectangle 8"/>
            <p:cNvSpPr/>
            <p:nvPr/>
          </p:nvSpPr>
          <p:spPr>
            <a:xfrm>
              <a:off x="0" y="1244467"/>
              <a:ext cx="3145872" cy="64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7553" y="1363897"/>
              <a:ext cx="1244251" cy="380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</a:rPr>
                <a:t>At </a:t>
              </a:r>
              <a:r>
                <a:rPr lang="en-US" dirty="0">
                  <a:solidFill>
                    <a:schemeClr val="bg1"/>
                  </a:solidFill>
                </a:rPr>
                <a:t>a site 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41802" y="1244467"/>
            <a:ext cx="6002197" cy="645952"/>
            <a:chOff x="3141802" y="1244467"/>
            <a:chExt cx="6002197" cy="645952"/>
          </a:xfrm>
        </p:grpSpPr>
        <p:sp>
          <p:nvSpPr>
            <p:cNvPr id="25" name="Rectangle 24"/>
            <p:cNvSpPr/>
            <p:nvPr/>
          </p:nvSpPr>
          <p:spPr>
            <a:xfrm>
              <a:off x="3141802" y="1244467"/>
              <a:ext cx="6002197" cy="645952"/>
            </a:xfrm>
            <a:prstGeom prst="rect">
              <a:avLst/>
            </a:prstGeom>
            <a:gradFill flip="none" rotWithShape="1">
              <a:gsLst>
                <a:gs pos="7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algn="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8074" y="1376978"/>
              <a:ext cx="2549096" cy="35394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dirty="0"/>
                <a:t>Operating processes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0" y="2092930"/>
            <a:ext cx="3145872" cy="645952"/>
            <a:chOff x="0" y="2092930"/>
            <a:chExt cx="3145872" cy="645952"/>
          </a:xfrm>
        </p:grpSpPr>
        <p:sp>
          <p:nvSpPr>
            <p:cNvPr id="19" name="Rectangle 18"/>
            <p:cNvSpPr/>
            <p:nvPr/>
          </p:nvSpPr>
          <p:spPr>
            <a:xfrm>
              <a:off x="0" y="2092930"/>
              <a:ext cx="3145872" cy="64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9517" y="2249033"/>
              <a:ext cx="2382287" cy="3801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</a:rPr>
                <a:t>Adjacent </a:t>
              </a:r>
              <a:r>
                <a:rPr lang="en-US" dirty="0">
                  <a:solidFill>
                    <a:schemeClr val="bg1"/>
                  </a:solidFill>
                </a:rPr>
                <a:t>to site 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2941393"/>
            <a:ext cx="3145872" cy="645952"/>
            <a:chOff x="0" y="2941393"/>
            <a:chExt cx="3145872" cy="645952"/>
          </a:xfrm>
        </p:grpSpPr>
        <p:sp>
          <p:nvSpPr>
            <p:cNvPr id="20" name="Rectangle 19"/>
            <p:cNvSpPr/>
            <p:nvPr/>
          </p:nvSpPr>
          <p:spPr>
            <a:xfrm>
              <a:off x="0" y="2941393"/>
              <a:ext cx="3145872" cy="64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0580" y="3084049"/>
              <a:ext cx="2831224" cy="380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</a:rPr>
                <a:t>In proximity </a:t>
              </a:r>
              <a:r>
                <a:rPr lang="en-US" dirty="0">
                  <a:solidFill>
                    <a:schemeClr val="bg1"/>
                  </a:solidFill>
                </a:rPr>
                <a:t>to a site 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41802" y="2941393"/>
            <a:ext cx="6002197" cy="645952"/>
            <a:chOff x="3141802" y="2941393"/>
            <a:chExt cx="6002197" cy="645952"/>
          </a:xfrm>
        </p:grpSpPr>
        <p:sp>
          <p:nvSpPr>
            <p:cNvPr id="27" name="Rectangle 26"/>
            <p:cNvSpPr/>
            <p:nvPr/>
          </p:nvSpPr>
          <p:spPr>
            <a:xfrm>
              <a:off x="3141802" y="2941393"/>
              <a:ext cx="6002197" cy="645952"/>
            </a:xfrm>
            <a:prstGeom prst="rect">
              <a:avLst/>
            </a:prstGeom>
            <a:gradFill flip="none" rotWithShape="1">
              <a:gsLst>
                <a:gs pos="7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algn="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38074" y="3097130"/>
              <a:ext cx="5677326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/>
                <a:t>Densely populated areas or natural resources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3789857"/>
            <a:ext cx="3145872" cy="645952"/>
            <a:chOff x="0" y="3789857"/>
            <a:chExt cx="3145872" cy="645952"/>
          </a:xfrm>
        </p:grpSpPr>
        <p:sp>
          <p:nvSpPr>
            <p:cNvPr id="21" name="Rectangle 20"/>
            <p:cNvSpPr/>
            <p:nvPr/>
          </p:nvSpPr>
          <p:spPr>
            <a:xfrm>
              <a:off x="0" y="3789857"/>
              <a:ext cx="3145872" cy="64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4236" y="3948942"/>
              <a:ext cx="2587568" cy="380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200" b="1" dirty="0">
                  <a:solidFill>
                    <a:schemeClr val="bg1"/>
                  </a:solidFill>
                </a:rPr>
                <a:t>Business income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1802" y="3789857"/>
            <a:ext cx="6002197" cy="645952"/>
            <a:chOff x="3141802" y="3789857"/>
            <a:chExt cx="6002197" cy="645952"/>
          </a:xfrm>
        </p:grpSpPr>
        <p:sp>
          <p:nvSpPr>
            <p:cNvPr id="28" name="Rectangle 27"/>
            <p:cNvSpPr/>
            <p:nvPr/>
          </p:nvSpPr>
          <p:spPr>
            <a:xfrm>
              <a:off x="3141802" y="3789857"/>
              <a:ext cx="6002197" cy="645952"/>
            </a:xfrm>
            <a:prstGeom prst="rect">
              <a:avLst/>
            </a:prstGeom>
            <a:gradFill flip="none" rotWithShape="1">
              <a:gsLst>
                <a:gs pos="7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algn="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38074" y="3962023"/>
              <a:ext cx="5677326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/>
                <a:t>Impact of closed operations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141801" y="2092930"/>
            <a:ext cx="6002197" cy="645952"/>
            <a:chOff x="3141801" y="2092930"/>
            <a:chExt cx="6002197" cy="645952"/>
          </a:xfrm>
        </p:grpSpPr>
        <p:sp>
          <p:nvSpPr>
            <p:cNvPr id="26" name="Rectangle 25"/>
            <p:cNvSpPr/>
            <p:nvPr/>
          </p:nvSpPr>
          <p:spPr>
            <a:xfrm>
              <a:off x="3141801" y="2092930"/>
              <a:ext cx="6002197" cy="645952"/>
            </a:xfrm>
            <a:prstGeom prst="rect">
              <a:avLst/>
            </a:prstGeom>
            <a:gradFill flip="none" rotWithShape="1">
              <a:gsLst>
                <a:gs pos="7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algn="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074" y="2262114"/>
              <a:ext cx="5677326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Industry and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5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95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112" y="0"/>
            <a:ext cx="4686335" cy="478155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4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40" y="133350"/>
            <a:ext cx="8686800" cy="857250"/>
          </a:xfrm>
        </p:spPr>
        <p:txBody>
          <a:bodyPr/>
          <a:lstStyle/>
          <a:p>
            <a:r>
              <a:rPr lang="en-US" dirty="0"/>
              <a:t>Environmental Insurance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8840" y="990600"/>
            <a:ext cx="4729294" cy="157173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/>
              <a:t>Policy types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Definition of a pollution condition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Basic coverage descriptions</a:t>
            </a:r>
          </a:p>
          <a:p>
            <a:pPr lvl="0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6725" y="2835760"/>
            <a:ext cx="310854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chemeClr val="accent2"/>
                </a:solidFill>
              </a:rPr>
              <a:t>No cyber exclusion!</a:t>
            </a:r>
          </a:p>
        </p:txBody>
      </p:sp>
    </p:spTree>
    <p:extLst>
      <p:ext uri="{BB962C8B-B14F-4D97-AF65-F5344CB8AC3E}">
        <p14:creationId xmlns:p14="http://schemas.microsoft.com/office/powerpoint/2010/main" val="6236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uiExpand="1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4895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7102" y="0"/>
            <a:ext cx="4384332" cy="478155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4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62" y="133350"/>
            <a:ext cx="4385345" cy="857250"/>
          </a:xfrm>
        </p:spPr>
        <p:txBody>
          <a:bodyPr/>
          <a:lstStyle/>
          <a:p>
            <a:pPr lvl="0"/>
            <a:r>
              <a:rPr lang="en-US" dirty="0"/>
              <a:t>War and Terrorism Exclusions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5862" y="1191236"/>
            <a:ext cx="3940728" cy="3590313"/>
          </a:xfrm>
        </p:spPr>
        <p:txBody>
          <a:bodyPr/>
          <a:lstStyle/>
          <a:p>
            <a:r>
              <a:rPr lang="en-US" dirty="0"/>
              <a:t>War Exclusion</a:t>
            </a:r>
          </a:p>
          <a:p>
            <a:r>
              <a:rPr lang="en-US" dirty="0"/>
              <a:t>Terrorism Exclusion</a:t>
            </a:r>
          </a:p>
          <a:p>
            <a:r>
              <a:rPr lang="en-US" dirty="0"/>
              <a:t>Terrorism Coverage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95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113" y="0"/>
            <a:ext cx="4258496" cy="478155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4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40" y="133350"/>
            <a:ext cx="8686800" cy="857250"/>
          </a:xfrm>
        </p:spPr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8840" y="1006078"/>
            <a:ext cx="4553125" cy="3775472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2400" b="1" dirty="0"/>
              <a:t>Controlling the exposure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Best practices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Loss control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Interdisciplinary coordination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Risk transfer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71" y="988488"/>
            <a:ext cx="6262914" cy="1651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489" y="2939104"/>
            <a:ext cx="4592924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600" dirty="0">
                <a:solidFill>
                  <a:schemeClr val="accent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143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SLeadershipTemplateFinal">
  <a:themeElements>
    <a:clrScheme name="Liberty Mutual Insurance">
      <a:dk1>
        <a:srgbClr val="000000"/>
      </a:dk1>
      <a:lt1>
        <a:srgbClr val="FFFFFF"/>
      </a:lt1>
      <a:dk2>
        <a:srgbClr val="FFFFFF"/>
      </a:dk2>
      <a:lt2>
        <a:srgbClr val="666666"/>
      </a:lt2>
      <a:accent1>
        <a:srgbClr val="648F3F"/>
      </a:accent1>
      <a:accent2>
        <a:srgbClr val="001D61"/>
      </a:accent2>
      <a:accent3>
        <a:srgbClr val="508282"/>
      </a:accent3>
      <a:accent4>
        <a:srgbClr val="405688"/>
      </a:accent4>
      <a:accent5>
        <a:srgbClr val="FF6414"/>
      </a:accent5>
      <a:accent6>
        <a:srgbClr val="EFB200"/>
      </a:accent6>
      <a:hlink>
        <a:srgbClr val="648F3F"/>
      </a:hlink>
      <a:folHlink>
        <a:srgbClr val="405688"/>
      </a:folHlink>
    </a:clrScheme>
    <a:fontScheme name="LMI Defaul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GSLeadershipTemplateFinal">
  <a:themeElements>
    <a:clrScheme name="Liberty Mutual Insurance">
      <a:dk1>
        <a:srgbClr val="000000"/>
      </a:dk1>
      <a:lt1>
        <a:srgbClr val="FFFFFF"/>
      </a:lt1>
      <a:dk2>
        <a:srgbClr val="FFFFFF"/>
      </a:dk2>
      <a:lt2>
        <a:srgbClr val="666666"/>
      </a:lt2>
      <a:accent1>
        <a:srgbClr val="648F3F"/>
      </a:accent1>
      <a:accent2>
        <a:srgbClr val="001D61"/>
      </a:accent2>
      <a:accent3>
        <a:srgbClr val="508282"/>
      </a:accent3>
      <a:accent4>
        <a:srgbClr val="405688"/>
      </a:accent4>
      <a:accent5>
        <a:srgbClr val="FF6414"/>
      </a:accent5>
      <a:accent6>
        <a:srgbClr val="EFB200"/>
      </a:accent6>
      <a:hlink>
        <a:srgbClr val="648F3F"/>
      </a:hlink>
      <a:folHlink>
        <a:srgbClr val="405688"/>
      </a:folHlink>
    </a:clrScheme>
    <a:fontScheme name="LMI Defaul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8AA6901AE4F4A912CE787A7D0974B" ma:contentTypeVersion="1" ma:contentTypeDescription="Create a new document." ma:contentTypeScope="" ma:versionID="6988c9fd728f02102851383909bba46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EE461-F03D-4AE9-B577-DC99335D5E0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BC9C9D-FDF2-43C7-A4A9-44F90FEA9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293F6-3F3A-4E50-9D88-238AA7608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Wingdings 2</vt:lpstr>
      <vt:lpstr>GSLeadershipTemplateFinal</vt:lpstr>
      <vt:lpstr>1_GSLeadershipTemplateFinal</vt:lpstr>
      <vt:lpstr>think-cell Slide</vt:lpstr>
      <vt:lpstr>PowerPoint Presentation</vt:lpstr>
      <vt:lpstr>Cyber Landscape</vt:lpstr>
      <vt:lpstr>Cyber Breach Incidents Defined</vt:lpstr>
      <vt:lpstr>Impact of Cyber Breach Incidents</vt:lpstr>
      <vt:lpstr>Cyber Breach Exposures</vt:lpstr>
      <vt:lpstr>Environmental Insurance</vt:lpstr>
      <vt:lpstr>War and Terrorism Exclusions</vt:lpstr>
      <vt:lpstr>Risk Mitigation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2014-03-06T14:47:35Z</dcterms:created>
  <dcterms:modified xsi:type="dcterms:W3CDTF">2016-10-24T20:43:43Z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0x010100F8F8AA6901AE4F4A912CE787A7D0974B</vt:lpwstr>
  </property>
  <property fmtid="{D5CDD505-2E9C-101B-9397-08002B2CF9AE}" pid="3" name="ItemRetentionFormula">
    <vt:lpwstr>&lt;formula id="Microsoft.Office.RecordsManagement.PolicyFeatures.Expiration.Formula.BuiltIn"&gt;&lt;number&gt;5&lt;/number&gt;&lt;property&gt;Modified&lt;/property&gt;&lt;propertyId&gt;28cf69c5-fa48-462a-b5cd-27b6f9d2bd5f&lt;/propertyId&gt;&lt;period&gt;years&lt;/period&gt;&lt;/formula&gt;</vt:lpwstr>
  </property>
  <property fmtid="{D5CDD505-2E9C-101B-9397-08002B2CF9AE}" pid="4" name="_dlc_policyId">
    <vt:lpwstr/>
  </property>
</Properties>
</file>