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70" r:id="rId5"/>
    <p:sldId id="271" r:id="rId6"/>
    <p:sldId id="287" r:id="rId7"/>
    <p:sldId id="286" r:id="rId8"/>
    <p:sldId id="272" r:id="rId9"/>
    <p:sldId id="288" r:id="rId10"/>
    <p:sldId id="289" r:id="rId11"/>
    <p:sldId id="274" r:id="rId12"/>
    <p:sldId id="290" r:id="rId13"/>
    <p:sldId id="275" r:id="rId14"/>
    <p:sldId id="291" r:id="rId15"/>
    <p:sldId id="276" r:id="rId16"/>
    <p:sldId id="293" r:id="rId17"/>
    <p:sldId id="292" r:id="rId18"/>
    <p:sldId id="277" r:id="rId19"/>
    <p:sldId id="294" r:id="rId20"/>
    <p:sldId id="278" r:id="rId21"/>
    <p:sldId id="258" r:id="rId22"/>
    <p:sldId id="295" r:id="rId23"/>
    <p:sldId id="281" r:id="rId24"/>
    <p:sldId id="297" r:id="rId25"/>
    <p:sldId id="298" r:id="rId26"/>
    <p:sldId id="267" r:id="rId27"/>
    <p:sldId id="259" r:id="rId28"/>
    <p:sldId id="280" r:id="rId29"/>
    <p:sldId id="260" r:id="rId30"/>
    <p:sldId id="299" r:id="rId31"/>
    <p:sldId id="282" r:id="rId32"/>
    <p:sldId id="300" r:id="rId33"/>
    <p:sldId id="283" r:id="rId34"/>
    <p:sldId id="301" r:id="rId35"/>
    <p:sldId id="266" r:id="rId36"/>
    <p:sldId id="302" r:id="rId37"/>
    <p:sldId id="30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87" autoAdjust="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8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6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6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09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8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10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0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4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3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0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6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C5B7C-2D40-4E5C-9460-FA8BB94D3D97}" type="datetimeFigureOut">
              <a:rPr lang="en-US" smtClean="0"/>
              <a:t>10/9/2015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6C6D8-8457-4995-94DC-675A9D016F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6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05000"/>
            <a:ext cx="7772400" cy="2286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b="1" dirty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1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b="1" dirty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1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  <a:t>Large </a:t>
            </a:r>
            <a: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  <a:t>Commercial Real Estate Insurance</a:t>
            </a:r>
            <a:b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  <a:t>Habitational Insurance</a:t>
            </a:r>
            <a:b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600" b="1" dirty="0" smtClean="0">
                <a:ln cmpd="dbl">
                  <a:solidFill>
                    <a:schemeClr val="tx1"/>
                  </a:solidFill>
                </a:ln>
              </a:rPr>
              <a:t>Alliant’s Habitational Insurance Platform [HIP]</a:t>
            </a:r>
            <a:r>
              <a:rPr lang="en-US" sz="36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6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6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6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40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r>
              <a:rPr lang="en-US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October 15, 2015</a:t>
            </a:r>
            <a:endParaRPr lang="en-US" sz="3100" dirty="0">
              <a:ln cmpd="dbl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3" y="5486400"/>
            <a:ext cx="2657557" cy="1111089"/>
          </a:xfrm>
          <a:prstGeom prst="rect">
            <a:avLst/>
          </a:prstGeom>
        </p:spPr>
      </p:pic>
      <p:pic>
        <p:nvPicPr>
          <p:cNvPr id="5" name="Picture 4" descr="AlliantLogo-2C-RGB-Fina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767396"/>
            <a:ext cx="2899410" cy="75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715000"/>
            <a:ext cx="1905000" cy="76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74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Carrier – Direct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One Carrier – via E&amp;S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Multi-line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Package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Structured (silo; layered, checkerboard) – most common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Creative deductibles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2760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Ocean Marine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Boiler-Machinery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Manuscript versus carrier forms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 with Local Country policies versus Master Global with or without local country policies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NFIP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219200"/>
            <a:ext cx="579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latin typeface="Arial Black" panose="020B0A04020102020204" pitchFamily="34" charset="0"/>
                <a:cs typeface="Arial" panose="020B0604020202020204" pitchFamily="34" charset="0"/>
              </a:rPr>
              <a:t>Placement Solutions</a:t>
            </a:r>
            <a:endParaRPr lang="en-US" sz="3000" b="1" u="sng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298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PLACEMENT </a:t>
            </a:r>
            <a:r>
              <a:rPr lang="en-US" sz="3000" u="sng" dirty="0">
                <a:latin typeface="Arial Black" panose="020B0A04020102020204" pitchFamily="34" charset="0"/>
              </a:rPr>
              <a:t>PROCESS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Quantifying 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Property Exposures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Overall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limit needed 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concentration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MFL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Loan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Account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TIV 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Valuation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Available in Market?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Determine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Need and then Determine if any benefit to higher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PLACEMENT </a:t>
            </a:r>
            <a:r>
              <a:rPr lang="en-US" sz="3000" u="sng" dirty="0">
                <a:latin typeface="Arial Black" panose="020B0A04020102020204" pitchFamily="34" charset="0"/>
              </a:rPr>
              <a:t>PROCESS</a:t>
            </a:r>
          </a:p>
          <a:p>
            <a:pPr lvl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Catastrophe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Limits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Catastrophe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Flood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Maximum Foreseeable Loss (MFL)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Loan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lvl="2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Concentration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Values by Zone 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</a:p>
          <a:p>
            <a:pPr marL="914400" lvl="2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Terrorism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 concentration by zip code in hot zones [Major metro, Adjacent to government buildings, or to major landmarks or to sports/entertainment facilities]</a:t>
            </a:r>
          </a:p>
          <a:p>
            <a:pPr marL="457200" lvl="1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2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PLACEMENT </a:t>
            </a:r>
            <a:r>
              <a:rPr lang="en-US" sz="3000" u="sng" dirty="0">
                <a:latin typeface="Arial Black" panose="020B0A04020102020204" pitchFamily="34" charset="0"/>
              </a:rPr>
              <a:t>PROCESS</a:t>
            </a:r>
          </a:p>
          <a:p>
            <a:pPr marL="457200" lvl="1" indent="0">
              <a:buNone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Structures – Pros and Cons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Carrier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carrier plus DIC capacity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program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Shared &amp; Layered program </a:t>
            </a:r>
          </a:p>
          <a:p>
            <a:pPr lvl="1"/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PLACEMENT </a:t>
            </a:r>
            <a:r>
              <a:rPr lang="en-US" sz="3000" u="sng" dirty="0">
                <a:latin typeface="Arial Black" panose="020B0A04020102020204" pitchFamily="34" charset="0"/>
              </a:rPr>
              <a:t>PROCESS</a:t>
            </a:r>
          </a:p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Broker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Competition: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Choose the Broker Before A Portfolio Goes to Market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 Large property programs require multiple carriers to develop the necessary capacity .</a:t>
            </a:r>
          </a:p>
          <a:p>
            <a:pPr lvl="1" indent="-3429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Competition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where multiple brokers are each given a handful of markets to develop a shared and layered program does not serve the client well as true competition is created by a single broker having access to all markets who then compete against each other.  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&gt;&gt;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Exception:  Proprietary Solution/MGA</a:t>
            </a:r>
          </a:p>
          <a:p>
            <a:pPr marL="400050" lvl="1" indent="0">
              <a:buNone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Words/Phrases:  </a:t>
            </a:r>
          </a:p>
          <a:p>
            <a:pPr marL="571500" lvl="1" indent="-17145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Oversubscription</a:t>
            </a:r>
          </a:p>
          <a:p>
            <a:pPr marL="571500" lvl="1" indent="-171450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Burning Markets</a:t>
            </a: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9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000" u="sng" dirty="0">
                <a:latin typeface="Arial Black" panose="020B0A04020102020204" pitchFamily="34" charset="0"/>
              </a:rPr>
              <a:t>Avoiding an E &amp; 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Quantify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your exposure – all of them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client sign-off on limits and critical sublimits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limits as the account changes through the policy period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Demand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carriers follow the same form and eliminate any non-concurrencies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client sign-off on any non-concurrencies if they cannot be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eliminated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Alliant strengths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Equity is in our DNA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Nimble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Customer / relationship focused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 enough for carrier treatment equal to the alphabet brokers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E&amp;S bench strength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Non-territorial (no internal infighting)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London bench strength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55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Alliant strengths </a:t>
            </a:r>
            <a:r>
              <a:rPr lang="en-US" sz="2000" u="sng" dirty="0" smtClean="0">
                <a:latin typeface="Arial Black" panose="020B0A04020102020204" pitchFamily="34" charset="0"/>
              </a:rPr>
              <a:t>(Cont’d)</a:t>
            </a:r>
          </a:p>
          <a:p>
            <a:pPr marL="0" indent="0">
              <a:buNone/>
            </a:pPr>
            <a:endParaRPr lang="en-US" sz="2000" u="sng" dirty="0">
              <a:latin typeface="Arial Black" panose="020B0A040201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Estate; Public Entity; Construction; Energy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Environmental (often loan required)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Claims advocacy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Lender negotiations (insurance language and compliance management)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Executive Lines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Employee benefits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2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>
                <a:latin typeface="Arial Black" panose="020B0A04020102020204" pitchFamily="34" charset="0"/>
              </a:rPr>
              <a:t>APIP [Alliant Property Insurance Program</a:t>
            </a:r>
            <a:r>
              <a:rPr lang="en-US" sz="3000" u="sng" dirty="0" smtClean="0">
                <a:latin typeface="Arial Black" panose="020B0A04020102020204" pitchFamily="34" charset="0"/>
              </a:rPr>
              <a:t>]: </a:t>
            </a:r>
          </a:p>
          <a:p>
            <a:pPr marL="0" indent="0" algn="ct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Entity, Tribal Nations, HAARP (Healthcare),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C-SAC</a:t>
            </a:r>
          </a:p>
          <a:p>
            <a:pPr marL="0" indent="0">
              <a:buNone/>
            </a:pPr>
            <a:endParaRPr lang="en-US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Evolved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over 20 years (Ralph Hurst) and is the DNA of Alliant’s many Large Property Solutions:  grew from $200M Total Insured Values (TIV) to over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$380B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World’s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largest Property Program Placement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World’s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largest California EQ placement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Foundation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 Public Entity:  California Counties (write all but a couple of them)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Tribal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Nations:  Write almost all of them in country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HAARP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 fiercely competitive healthcare and large hospital solution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08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>
                <a:latin typeface="Arial Black" panose="020B0A04020102020204" pitchFamily="34" charset="0"/>
              </a:rPr>
              <a:t>APIP [Alliant Property Insurance Program</a:t>
            </a:r>
            <a:r>
              <a:rPr lang="en-US" sz="3000" u="sng" dirty="0" smtClean="0">
                <a:latin typeface="Arial Black" panose="020B0A04020102020204" pitchFamily="34" charset="0"/>
              </a:rPr>
              <a:t>]: </a:t>
            </a:r>
            <a:r>
              <a:rPr lang="en-US" sz="3000" u="sng" dirty="0" smtClean="0">
                <a:latin typeface="Arial Black" panose="020B0A04020102020204" pitchFamily="34" charset="0"/>
              </a:rPr>
              <a:t>  </a:t>
            </a:r>
            <a:r>
              <a:rPr lang="en-US" sz="2000" u="sng" dirty="0" smtClean="0">
                <a:latin typeface="Arial Black" panose="020B0A04020102020204" pitchFamily="34" charset="0"/>
              </a:rPr>
              <a:t>(Cont’d)</a:t>
            </a:r>
            <a:endParaRPr lang="en-US" sz="3000" u="sng" dirty="0" smtClean="0">
              <a:latin typeface="Arial Black" panose="020B0A040201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solution with captive and multiple complex enhancements.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Alliant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holds the underwriting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pen.  Technical Expertise in-house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(AUS)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date – over 7,000 policies issued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term carrier partners recognize Alliant and we use same for other large property solutions (see below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Blackstone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Real Estate Portfolio (BREP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KKR’s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Master Real Estate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  <a:p>
            <a:pPr marL="0" indent="0">
              <a:buNone/>
            </a:pPr>
            <a:r>
              <a:rPr lang="fr-FR" sz="20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Alliant’s</a:t>
            </a:r>
            <a:r>
              <a:rPr lang="fr-FR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Habitational Insurance Platform [HIP]</a:t>
            </a:r>
            <a:endParaRPr 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</a:t>
            </a:r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Operational Insurance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400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Large Commercial Real Estate</a:t>
            </a:r>
          </a:p>
          <a:p>
            <a:pPr marL="914400" indent="342900"/>
            <a:r>
              <a:rPr lang="en-US" sz="3000" dirty="0" smtClean="0">
                <a:latin typeface="Arial Black" panose="020B0A04020102020204" pitchFamily="34" charset="0"/>
              </a:rPr>
              <a:t>What is it?</a:t>
            </a:r>
          </a:p>
          <a:p>
            <a:pPr marL="914400" indent="342900"/>
            <a:r>
              <a:rPr lang="en-US" sz="3000" dirty="0" smtClean="0">
                <a:latin typeface="Arial Black" panose="020B0A04020102020204" pitchFamily="34" charset="0"/>
              </a:rPr>
              <a:t>Trends &amp; Points </a:t>
            </a:r>
            <a:r>
              <a:rPr lang="en-US" sz="3000" dirty="0">
                <a:latin typeface="Arial Black" panose="020B0A04020102020204" pitchFamily="34" charset="0"/>
              </a:rPr>
              <a:t>of </a:t>
            </a:r>
            <a:r>
              <a:rPr lang="en-US" sz="3000" dirty="0" smtClean="0">
                <a:latin typeface="Arial Black" panose="020B0A04020102020204" pitchFamily="34" charset="0"/>
              </a:rPr>
              <a:t>Pain</a:t>
            </a:r>
            <a:endParaRPr lang="en-US" sz="3000" i="1" dirty="0" smtClean="0">
              <a:latin typeface="Arial Black" panose="020B0A04020102020204" pitchFamily="34" charset="0"/>
            </a:endParaRPr>
          </a:p>
          <a:p>
            <a:pPr marL="914400" indent="342900"/>
            <a:r>
              <a:rPr lang="en-US" sz="3000" dirty="0" smtClean="0">
                <a:latin typeface="Arial Black" panose="020B0A04020102020204" pitchFamily="34" charset="0"/>
              </a:rPr>
              <a:t>Placement Solutions</a:t>
            </a:r>
          </a:p>
          <a:p>
            <a:pPr marL="914400" indent="342900"/>
            <a:r>
              <a:rPr lang="en-US" sz="3000" dirty="0" smtClean="0">
                <a:latin typeface="Arial Black" panose="020B0A04020102020204" pitchFamily="34" charset="0"/>
              </a:rPr>
              <a:t>Placement Process</a:t>
            </a:r>
          </a:p>
          <a:p>
            <a:pPr marL="914400" indent="342900"/>
            <a:r>
              <a:rPr lang="en-US" sz="3000" dirty="0" smtClean="0">
                <a:latin typeface="Arial Black" panose="020B0A04020102020204" pitchFamily="34" charset="0"/>
              </a:rPr>
              <a:t>Avoiding E&amp;O</a:t>
            </a:r>
          </a:p>
          <a:p>
            <a:pPr marL="914400" indent="342900"/>
            <a:r>
              <a:rPr lang="en-US" sz="3000" dirty="0">
                <a:latin typeface="Arial Black" panose="020B0A04020102020204" pitchFamily="34" charset="0"/>
              </a:rPr>
              <a:t>Alliant </a:t>
            </a:r>
            <a:r>
              <a:rPr lang="en-US" sz="3000" dirty="0" smtClean="0">
                <a:latin typeface="Arial Black" panose="020B0A04020102020204" pitchFamily="34" charset="0"/>
              </a:rPr>
              <a:t>strengths</a:t>
            </a:r>
          </a:p>
          <a:p>
            <a:pPr marL="0" indent="0" algn="ctr">
              <a:buNone/>
            </a:pPr>
            <a:endParaRPr lang="en-US" sz="3000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b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b="1" dirty="0" smtClean="0">
                <a:ln cmpd="dbl">
                  <a:solidFill>
                    <a:schemeClr val="tx1"/>
                  </a:solidFill>
                </a:ln>
              </a:rPr>
              <a:t>Alliant’s Habitational Insurance Platform [HIP]</a:t>
            </a:r>
            <a:r>
              <a:rPr lang="en-US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40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r>
              <a:rPr lang="en-US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3100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October 15, 2015</a:t>
            </a:r>
            <a:endParaRPr lang="en-US" sz="3100" dirty="0">
              <a:ln cmpd="dbl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3" y="565311"/>
            <a:ext cx="2657557" cy="1111089"/>
          </a:xfrm>
          <a:prstGeom prst="rect">
            <a:avLst/>
          </a:prstGeom>
        </p:spPr>
      </p:pic>
      <p:pic>
        <p:nvPicPr>
          <p:cNvPr id="5" name="Picture 4" descr="AlliantLogo-2C-RGB-Final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712" y="767397"/>
            <a:ext cx="2899410" cy="75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/>
          <p:nvPr/>
        </p:nvGrpSpPr>
        <p:grpSpPr>
          <a:xfrm>
            <a:off x="609600" y="3886200"/>
            <a:ext cx="8162966" cy="2743200"/>
            <a:chOff x="219033" y="3886200"/>
            <a:chExt cx="8162966" cy="2743200"/>
          </a:xfrm>
        </p:grpSpPr>
        <p:pic>
          <p:nvPicPr>
            <p:cNvPr id="6" name="Picture 5" descr="Image result for \apartments exterior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033" y="3886200"/>
              <a:ext cx="2847975" cy="160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09800" y="5181600"/>
              <a:ext cx="2312035" cy="1447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8" name="Picture 7" descr="Image result for apartment homes"/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4800" y="3886200"/>
              <a:ext cx="2628900" cy="17430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5954" y="5181600"/>
              <a:ext cx="2416045" cy="1447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57552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b="1" dirty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r>
              <a:rPr lang="en-US" sz="20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0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0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867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HABITATIONAL MARKET OVERVIEW</a:t>
            </a:r>
          </a:p>
          <a:p>
            <a:endParaRPr lang="en-US" sz="1200" dirty="0" smtClean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 Black" panose="020B0A04020102020204" pitchFamily="34" charset="0"/>
              </a:rPr>
              <a:t>18,000,000 </a:t>
            </a:r>
            <a:r>
              <a:rPr lang="en-US" sz="2000" dirty="0" smtClean="0">
                <a:latin typeface="Arial Black" panose="020B0A04020102020204" pitchFamily="34" charset="0"/>
              </a:rPr>
              <a:t>Multi-Family Units </a:t>
            </a: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16M Units in </a:t>
            </a:r>
            <a:r>
              <a:rPr lang="en-US" sz="1800" dirty="0">
                <a:latin typeface="Arial Rounded MT Bold" panose="020F0704030504030204" pitchFamily="34" charset="0"/>
              </a:rPr>
              <a:t>S</a:t>
            </a:r>
            <a:r>
              <a:rPr lang="en-US" sz="1800" dirty="0" smtClean="0">
                <a:latin typeface="Arial Rounded MT Bold" panose="020F0704030504030204" pitchFamily="34" charset="0"/>
              </a:rPr>
              <a:t>tates eligible for HIP	</a:t>
            </a: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10.4M units size 50 units or more</a:t>
            </a:r>
          </a:p>
          <a:p>
            <a:pPr lvl="1"/>
            <a:r>
              <a:rPr lang="en-US" sz="1800" dirty="0" smtClean="0">
                <a:latin typeface="Arial Rounded MT Bold" panose="020F0704030504030204" pitchFamily="34" charset="0"/>
              </a:rPr>
              <a:t>30% Low Income Housing [Section 8: HUD; Section 42:  Low Income Housing Tax Credit (LIHTC)] 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400K Units = Annual Demand for new units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200K Units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Annual New Multi-Family units being completed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3.5M Units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Built since 2000 [1.1M Units sized 50 units or more]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6.0M Units = Built 1990-1999 [1.4M Units sized 50 units or more]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Ownership [50 or more Units in size]: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30% LLP/GP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37% LLC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3% REIT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2.7M Units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Owned by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the Top 50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Owners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(many are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their own managers too)</a:t>
            </a:r>
            <a:endParaRPr 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6019800" y="4800600"/>
            <a:ext cx="2667000" cy="1066800"/>
          </a:xfrm>
          <a:prstGeom prst="cloudCallout">
            <a:avLst>
              <a:gd name="adj1" fmla="val -60096"/>
              <a:gd name="adj2" fmla="val -4702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2,500,000 Units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&gt;50 Units/ Location 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built since 1990</a:t>
            </a:r>
            <a:endPara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3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2000" b="1" dirty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r>
              <a:rPr lang="en-US" sz="20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0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0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5638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HABITATIONAL MARKET OVERVIEW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300" dirty="0">
              <a:latin typeface="Arial Black" panose="020B0A0402010202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Professionally Managed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5.0M Units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2.9M Units Managed by the Top 50 Managers (many are the owners too)</a:t>
            </a:r>
          </a:p>
          <a:p>
            <a:endParaRPr lang="en-US" sz="800" dirty="0" smtClean="0">
              <a:latin typeface="Arial Rounded MT Bold" panose="020F0704030504030204" pitchFamily="34" charset="0"/>
            </a:endParaRPr>
          </a:p>
          <a:p>
            <a:r>
              <a:rPr lang="en-US" sz="2000" dirty="0">
                <a:latin typeface="Arial Black" panose="020B0A04020102020204" pitchFamily="34" charset="0"/>
              </a:rPr>
              <a:t>Insurance Solutions:  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FRAGMENTED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 providers often lack expertise and underserve larger portfolios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Largest Single Program has 500,000 Units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Most carriers lose money on Primary Habitational</a:t>
            </a:r>
          </a:p>
          <a:p>
            <a:pPr lvl="1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Large E&amp;S market</a:t>
            </a:r>
          </a:p>
          <a:p>
            <a:pPr marL="0" indent="0" algn="ctr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POINT?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Hab is a very “Big Ocean” = </a:t>
            </a:r>
            <a:endParaRPr lang="en-US" sz="2000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we 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can be </a:t>
            </a:r>
            <a:r>
              <a:rPr lang="en-US" sz="20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Selective</a:t>
            </a:r>
            <a:r>
              <a:rPr lang="en-US" sz="20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</a:t>
            </a:r>
            <a:r>
              <a:rPr lang="en-US" sz="20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Successful</a:t>
            </a:r>
          </a:p>
        </p:txBody>
      </p:sp>
    </p:spTree>
    <p:extLst>
      <p:ext uri="{BB962C8B-B14F-4D97-AF65-F5344CB8AC3E}">
        <p14:creationId xmlns:p14="http://schemas.microsoft.com/office/powerpoint/2010/main" val="12928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Trends </a:t>
            </a:r>
            <a:r>
              <a:rPr lang="en-US" sz="3000" u="sng" dirty="0">
                <a:latin typeface="Arial Black" panose="020B0A04020102020204" pitchFamily="34" charset="0"/>
              </a:rPr>
              <a:t>&amp; Points of Pain</a:t>
            </a:r>
            <a:endParaRPr lang="en-US" sz="3000" i="1" u="sng" dirty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Acquisitions/Divestitures (change is only constant in Real Estate)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Speed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vs. time and confidentiality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 Modeling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Pro-forma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vs. time and confidentiality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Placement/Proof of Coverage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NFIP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1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Trends </a:t>
            </a:r>
            <a:r>
              <a:rPr lang="en-US" sz="3000" u="sng" dirty="0">
                <a:latin typeface="Arial Black" panose="020B0A04020102020204" pitchFamily="34" charset="0"/>
              </a:rPr>
              <a:t>&amp; Points of </a:t>
            </a:r>
            <a:r>
              <a:rPr lang="en-US" sz="3000" u="sng" dirty="0" smtClean="0">
                <a:latin typeface="Arial Black" panose="020B0A04020102020204" pitchFamily="34" charset="0"/>
              </a:rPr>
              <a:t>Pain </a:t>
            </a:r>
            <a:r>
              <a:rPr lang="en-US" sz="2000" u="sng" dirty="0" smtClean="0">
                <a:latin typeface="Arial Black" panose="020B0A04020102020204" pitchFamily="34" charset="0"/>
              </a:rPr>
              <a:t>(Cont’d)</a:t>
            </a:r>
            <a:endParaRPr lang="en-US" sz="3000" i="1" u="sng" dirty="0">
              <a:latin typeface="Arial Black" panose="020B0A040201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Lender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(tail waging dog)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inflexible terms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generic “up to the Lender” terms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gatekeepers (box checkers)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Terms competes against desire for more Self-insurance options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Lawyers writing insurance sections or gatekeeping them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Builder’s Risk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Pollution/Environmental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Northeast CAT Risks</a:t>
            </a:r>
          </a:p>
        </p:txBody>
      </p:sp>
    </p:spTree>
    <p:extLst>
      <p:ext uri="{BB962C8B-B14F-4D97-AF65-F5344CB8AC3E}">
        <p14:creationId xmlns:p14="http://schemas.microsoft.com/office/powerpoint/2010/main" val="366706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Operational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6998"/>
            <a:ext cx="4038600" cy="401800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…AND: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Renter’s Insurance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Podium - Frame Construction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Mother Nature / El Nino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Fannie/Freddie vs. CMBS loans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Ordinance &amp; Law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GL – Student Housing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GL – What is right Excess Liability Limit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103437"/>
            <a:ext cx="4191000" cy="42211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GL –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R.E.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Developers exclusion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– Discrimination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GL – Exclusions /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Sublimits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to the CG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0001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A/B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, Sexual Molestation,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Animal/Dog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Bites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GL – Florida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(the new “Northeast”)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(Ebola scare)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Cyber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066800"/>
            <a:ext cx="685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u="sng" dirty="0">
                <a:latin typeface="Arial Black" panose="020B0A04020102020204" pitchFamily="34" charset="0"/>
              </a:rPr>
              <a:t>Trends &amp; Points of Pain</a:t>
            </a:r>
            <a:r>
              <a:rPr lang="en-US" sz="2000" u="sng" dirty="0">
                <a:latin typeface="Arial Black" panose="020B0A04020102020204" pitchFamily="34" charset="0"/>
              </a:rPr>
              <a:t> (Cont’d)</a:t>
            </a:r>
            <a:endParaRPr lang="en-US" sz="2000" i="1" u="sng" dirty="0"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60960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anose="020B0A04020102020204" pitchFamily="34" charset="0"/>
              </a:rPr>
              <a:t>What are you seeing / feeling?</a:t>
            </a:r>
            <a:endParaRPr lang="en-US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89612"/>
            <a:ext cx="4572000" cy="2341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457200" lvl="1" indent="-457200">
              <a:spcAft>
                <a:spcPts val="600"/>
              </a:spcAft>
              <a:buNone/>
            </a:pPr>
            <a:r>
              <a:rPr lang="en-US" sz="2000" u="sng" dirty="0" smtClean="0">
                <a:latin typeface="Arial Black" panose="020B0A04020102020204" pitchFamily="34" charset="0"/>
              </a:rPr>
              <a:t>EVOLUTION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2008-10:  Alliant’s habitational book grows rapidly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2010:  Riverstone Residential Group (largest 3</a:t>
            </a:r>
            <a:r>
              <a:rPr lang="en-US" sz="16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party Property Manager) hires Alliant to develop and administer their insurance program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2011:  Michael Heid and Todd Reinart take over Riverstone and develop a strategy to launch and grow an Alliant Habitational Insurance Platform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2012:  “Wall Street” enters Single Family Rental [SFR] market.  Alliant pioneers insurance solution. Today:  HIP owns 53% of market share.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12/1/2013:  HIP Launched as major Alliant initiative.  [consolidating the “Select” portfolios of the above.]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June 2014:  Greystar buys Riverstone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2015:  HIP reaches 160,000 total units</a:t>
            </a:r>
          </a:p>
          <a:p>
            <a:pPr marL="457200" lvl="1" indent="-228600">
              <a:spcAft>
                <a:spcPts val="600"/>
              </a:spcAft>
            </a:pPr>
            <a:r>
              <a:rPr lang="en-US" sz="1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2016:  HIP &gt; 250,000 units</a:t>
            </a:r>
          </a:p>
          <a:p>
            <a:pPr marL="457200" lvl="1" indent="0"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0" lvl="1" indent="0" algn="ctr">
              <a:buNone/>
            </a:pPr>
            <a:r>
              <a:rPr lang="en-US" sz="2400" dirty="0">
                <a:latin typeface="Arial Black" panose="020B0A04020102020204" pitchFamily="34" charset="0"/>
              </a:rPr>
              <a:t>What is a “Platform” vs. a “Program</a:t>
            </a:r>
            <a:r>
              <a:rPr lang="en-US" sz="2400" dirty="0" smtClean="0">
                <a:latin typeface="Arial Black" panose="020B0A04020102020204" pitchFamily="34" charset="0"/>
              </a:rPr>
              <a:t>”?</a:t>
            </a:r>
            <a:endParaRPr lang="en-US" sz="2400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1800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Image result for blo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2362200"/>
            <a:ext cx="2895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6200" y="1905000"/>
            <a:ext cx="5943600" cy="4781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-1143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(Hab) “PROGRAM”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Implies “open to world” [i.e., lacks exclusivity]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Often no flexibility of the product purchased (can only buy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shelf)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 Administrator most often has underwriting pen 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Inherent higher risk of volatility (“non-Select”)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unstable (“Hab Programs” come and go –burning bridges with insurance carriers)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Little or no transparency on any shared limits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May not be Freddie or Fannie loan compliant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Cross-subsidization (numbers games)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Transactional – lacks services; minimum claims advocacy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“four letter word” for carriers = history of being burned, legal questions (“bad brokers”), loss ratios</a:t>
            </a:r>
          </a:p>
        </p:txBody>
      </p:sp>
    </p:spTree>
    <p:extLst>
      <p:ext uri="{BB962C8B-B14F-4D97-AF65-F5344CB8AC3E}">
        <p14:creationId xmlns:p14="http://schemas.microsoft.com/office/powerpoint/2010/main" val="409933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0" lvl="1" indent="0" algn="ctr"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What is a “Platform” vs. a “Program”?</a:t>
            </a:r>
          </a:p>
          <a:p>
            <a:pPr marL="0" indent="0" algn="ctr">
              <a:buNone/>
            </a:pPr>
            <a:endParaRPr lang="en-US" sz="1800" u="sng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071642"/>
            <a:ext cx="5105399" cy="44815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1" indent="-114300">
              <a:buFont typeface="Arial" panose="020B0604020202020204" pitchFamily="34" charset="0"/>
              <a:buNone/>
            </a:pPr>
            <a:r>
              <a:rPr lang="en-US" sz="1800" u="sng" dirty="0" smtClean="0">
                <a:latin typeface="Arial Black" panose="020B0A04020102020204" pitchFamily="34" charset="0"/>
              </a:rPr>
              <a:t>A (HIP) “PLATFORM”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Base of carrier partners with common vision and long term commitment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Can build multiple towers/solutions off base (similar to APIP)</a:t>
            </a:r>
          </a:p>
          <a:p>
            <a:pPr marL="228600" lvl="1" indent="-228600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HIP “Select” differs from a “Program” as follows:</a:t>
            </a:r>
          </a:p>
          <a:p>
            <a:pPr marL="457200" lvl="2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“Select” portfolios (exclusivity)</a:t>
            </a:r>
          </a:p>
          <a:p>
            <a:pPr marL="457200" lvl="2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do not have “the pen” – instead use similar in-house expertise to control as much as possible</a:t>
            </a:r>
          </a:p>
          <a:p>
            <a:pPr marL="457200" lvl="2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 of deductibles and a la carte perils coverage</a:t>
            </a:r>
          </a:p>
          <a:p>
            <a:pPr marL="457200" lvl="2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build custom solutions (Towers) for larger portfolios</a:t>
            </a:r>
          </a:p>
          <a:p>
            <a:pPr marL="457200" lvl="2">
              <a:spcBef>
                <a:spcPts val="0"/>
              </a:spcBef>
              <a:spcAft>
                <a:spcPts val="1000"/>
              </a:spcAft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199" y="2514600"/>
            <a:ext cx="3578531" cy="298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What is “Select”?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Minimum portfolio size of 1,000 units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“A” or “B” portfolios**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5-year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loss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ratios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&lt;20% for premier rating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Hard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copy of currently valued loss runs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managed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Proper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asset valuations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replacement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50% portfolio values fire sprinklered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3-year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occupancy rates &gt;90%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endParaRPr lang="en-US" sz="20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</a:t>
            </a:r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Operational Insurance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Habitational </a:t>
            </a:r>
            <a:r>
              <a:rPr lang="en-US" sz="3000" u="sng" dirty="0" smtClean="0">
                <a:latin typeface="Arial Black" panose="020B0A04020102020204" pitchFamily="34" charset="0"/>
              </a:rPr>
              <a:t>Insurance </a:t>
            </a:r>
          </a:p>
          <a:p>
            <a:pPr marL="742950" indent="463550"/>
            <a:r>
              <a:rPr lang="en-US" sz="2400" dirty="0">
                <a:latin typeface="Arial Black" panose="020B0A04020102020204" pitchFamily="34" charset="0"/>
              </a:rPr>
              <a:t>Market Overview</a:t>
            </a:r>
          </a:p>
          <a:p>
            <a:pPr marL="742950" indent="463550"/>
            <a:r>
              <a:rPr lang="en-US" sz="2400" dirty="0" smtClean="0">
                <a:latin typeface="Arial Black" panose="020B0A04020102020204" pitchFamily="34" charset="0"/>
              </a:rPr>
              <a:t>Trends &amp; Points </a:t>
            </a:r>
            <a:r>
              <a:rPr lang="en-US" sz="2400" dirty="0">
                <a:latin typeface="Arial Black" panose="020B0A04020102020204" pitchFamily="34" charset="0"/>
              </a:rPr>
              <a:t>of Pain</a:t>
            </a:r>
          </a:p>
          <a:p>
            <a:pPr marL="742950" indent="463550"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What is Alliant’s HIP Solution?</a:t>
            </a:r>
          </a:p>
          <a:p>
            <a:pPr marL="14859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Arial Black" panose="020B0A04020102020204" pitchFamily="34" charset="0"/>
              </a:rPr>
              <a:t>Evolution</a:t>
            </a:r>
          </a:p>
          <a:p>
            <a:pPr marL="1485900" lvl="1" indent="-27940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Arial Black" panose="020B0A04020102020204" pitchFamily="34" charset="0"/>
              </a:rPr>
              <a:t>What is a “Platform” vs. a “Program”</a:t>
            </a:r>
          </a:p>
          <a:p>
            <a:pPr marL="1485900" lvl="1" indent="-27940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Arial Black" panose="020B0A04020102020204" pitchFamily="34" charset="0"/>
              </a:rPr>
              <a:t>What is “Select”?</a:t>
            </a:r>
          </a:p>
          <a:p>
            <a:pPr marL="1485900" lvl="1" indent="-279400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Key </a:t>
            </a:r>
            <a:r>
              <a:rPr lang="en-US" sz="2400" dirty="0">
                <a:latin typeface="Arial Black" panose="020B0A04020102020204" pitchFamily="34" charset="0"/>
              </a:rPr>
              <a:t>Terms &amp; </a:t>
            </a:r>
            <a:r>
              <a:rPr lang="en-US" sz="2400" dirty="0" smtClean="0">
                <a:latin typeface="Arial Black" panose="020B0A04020102020204" pitchFamily="34" charset="0"/>
              </a:rPr>
              <a:t>Conditions</a:t>
            </a:r>
          </a:p>
          <a:p>
            <a:pPr marL="1485900" lvl="1" indent="-279400"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latin typeface="Arial Black" panose="020B0A04020102020204" pitchFamily="34" charset="0"/>
              </a:rPr>
              <a:t>HIP </a:t>
            </a:r>
            <a:r>
              <a:rPr lang="en-US" sz="2400" dirty="0" smtClean="0">
                <a:latin typeface="Arial Black" panose="020B0A04020102020204" pitchFamily="34" charset="0"/>
              </a:rPr>
              <a:t>Tea</a:t>
            </a:r>
            <a:r>
              <a:rPr lang="en-US" sz="2400" b="1" dirty="0" smtClean="0">
                <a:latin typeface="Arial Black" panose="020B0A04020102020204" pitchFamily="34" charset="0"/>
              </a:rPr>
              <a:t>m</a:t>
            </a:r>
          </a:p>
          <a:p>
            <a:pPr marL="1485900" lvl="1" indent="-279400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latin typeface="Arial Black" panose="020B0A04020102020204" pitchFamily="34" charset="0"/>
              </a:rPr>
              <a:t>Pipeline</a:t>
            </a:r>
            <a:r>
              <a:rPr lang="en-US" dirty="0" smtClean="0">
                <a:latin typeface="Arial Black" panose="020B0A04020102020204" pitchFamily="34" charset="0"/>
              </a:rPr>
              <a:t>				</a:t>
            </a: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Q&amp;A</a:t>
            </a:r>
            <a:endParaRPr lang="en-US" sz="3000" u="sng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2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lvl="1"/>
            <a:endParaRPr lang="en-US" sz="1300" dirty="0" smtClean="0">
              <a:latin typeface="Arial Black" panose="020B0A04020102020204" pitchFamily="34" charset="0"/>
            </a:endParaRP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latin typeface="Arial Black" panose="020B0A04020102020204" pitchFamily="34" charset="0"/>
              </a:rPr>
              <a:t>NON-QUALIFYING </a:t>
            </a:r>
            <a:r>
              <a:rPr lang="en-US" sz="2400" dirty="0" smtClean="0">
                <a:latin typeface="Arial Black" panose="020B0A04020102020204" pitchFamily="34" charset="0"/>
              </a:rPr>
              <a:t>RISKS </a:t>
            </a:r>
            <a:r>
              <a:rPr lang="en-US" sz="2400" i="1" dirty="0" smtClean="0">
                <a:latin typeface="Arial Black" panose="020B0A04020102020204" pitchFamily="34" charset="0"/>
              </a:rPr>
              <a:t>(for HIP “Select”)</a:t>
            </a:r>
            <a:endParaRPr lang="en-US" sz="2400" i="1" dirty="0">
              <a:latin typeface="Arial Black" panose="020B0A0402010202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housing/public entities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living or nursing homes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High-rise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construction &gt;$75M TIV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Flip” based portfolios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New York State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other than the United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6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457200" lvl="1" indent="0"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  <a:p>
            <a:pPr marL="114300" lvl="1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CORE </a:t>
            </a:r>
            <a:r>
              <a:rPr lang="en-US" sz="2400" dirty="0">
                <a:latin typeface="Arial Black" panose="020B0A04020102020204" pitchFamily="34" charset="0"/>
              </a:rPr>
              <a:t>COVERAGE HIGHLIGHTS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S&amp;P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A.M. Best “A” (or better)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rated carrier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partners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Portfolios/locations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underwritten 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individual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coverage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deductible terms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available by location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Multi-family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single family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rental solutions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Fannie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Mae, Freddie Mac, and HUD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lending compliant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majority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CMBS/RMBS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lending compliant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457200" lvl="1" indent="0"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  <a:p>
            <a:pPr marL="114300" lvl="1" indent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2400" dirty="0" smtClean="0">
                <a:latin typeface="Arial Black" panose="020B0A04020102020204" pitchFamily="34" charset="0"/>
              </a:rPr>
              <a:t>CORE </a:t>
            </a:r>
            <a:r>
              <a:rPr lang="en-US" sz="2400" dirty="0">
                <a:latin typeface="Arial Black" panose="020B0A04020102020204" pitchFamily="34" charset="0"/>
              </a:rPr>
              <a:t>COVERAGE </a:t>
            </a:r>
            <a:r>
              <a:rPr lang="en-US" sz="2400" dirty="0" smtClean="0">
                <a:latin typeface="Arial Black" panose="020B0A04020102020204" pitchFamily="34" charset="0"/>
              </a:rPr>
              <a:t>HIGHLIGHTS (Cont’d)</a:t>
            </a:r>
            <a:endParaRPr lang="en-US" sz="2400" dirty="0">
              <a:latin typeface="Arial Black" panose="020B0A04020102020204" pitchFamily="34" charset="0"/>
            </a:endParaRP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discounts applied for fire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sprinklers, noncombustible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construction,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mandated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renters insurance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annual renewal date of 12/1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Expert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(centralized) service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team assists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due diligence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loan language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claims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advocacy</a:t>
            </a:r>
          </a:p>
          <a:p>
            <a:pPr marL="571500" lvl="1" indent="-27940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coverage lines: property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liability; supplemental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lines quoted upon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request: auto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pollution, cyber, crime, D&amp;O,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E&amp;O</a:t>
            </a:r>
          </a:p>
        </p:txBody>
      </p:sp>
    </p:spTree>
    <p:extLst>
      <p:ext uri="{BB962C8B-B14F-4D97-AF65-F5344CB8AC3E}">
        <p14:creationId xmlns:p14="http://schemas.microsoft.com/office/powerpoint/2010/main" val="35774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5257800"/>
          </a:xfrm>
        </p:spPr>
        <p:txBody>
          <a:bodyPr>
            <a:noAutofit/>
          </a:bodyPr>
          <a:lstStyle/>
          <a:p>
            <a:pPr marL="177800" lvl="1" indent="-177800">
              <a:spcBef>
                <a:spcPts val="1200"/>
              </a:spcBef>
              <a:buNone/>
            </a:pPr>
            <a:r>
              <a:rPr lang="en-US" sz="3000" b="1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PROPERTY </a:t>
            </a:r>
            <a:r>
              <a:rPr lang="en-US" sz="30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HIGHLIGHTS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All Risk” $500 million blanket shared limits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coverage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coinsurance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loss sustained for loss of rents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365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days extended period of indemnity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Ordinance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&amp; Law satisfies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lender requirements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Flood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earth movement (non-high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hazard areas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), terrorism, and boiler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machinery included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[a la carte to exclude]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movement (high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hazard AK,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CA, HI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Pacific Northwest, and 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Madrid) coverage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available 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optional/dedicated basis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eductible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 including Aggregate SIR</a:t>
            </a:r>
          </a:p>
          <a:p>
            <a:pPr marL="749300" lvl="1" indent="-292100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Manuscript form “Bells &amp; Whistles”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95400"/>
            <a:ext cx="83820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>
              <a:buFont typeface="Arial" panose="020B0604020202020204" pitchFamily="34" charset="0"/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GENERAL LIABILITY HIGHLIGHTS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$1 million per occurrence/$2 million aggregate per location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Guaranteed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cost (zero deductible)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completed operations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Hired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non-hired auto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Employee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benefit liability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discrimination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Broad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form including no exclusions or sublimits for dog bites, sexual assault/molestation, or assault and battery</a:t>
            </a:r>
          </a:p>
          <a:p>
            <a:pPr marL="685800" lvl="1" indent="-342900">
              <a:spcBef>
                <a:spcPts val="1200"/>
              </a:spcBef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3-year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rate guarantee available for most portfolios</a:t>
            </a:r>
          </a:p>
        </p:txBody>
      </p:sp>
    </p:spTree>
    <p:extLst>
      <p:ext uri="{BB962C8B-B14F-4D97-AF65-F5344CB8AC3E}">
        <p14:creationId xmlns:p14="http://schemas.microsoft.com/office/powerpoint/2010/main" val="88534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Producer Webinar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457200" lvl="1" indent="0">
              <a:buNone/>
            </a:pPr>
            <a:endParaRPr lang="en-US" sz="2400" u="sng" dirty="0" smtClean="0">
              <a:latin typeface="Arial Black" panose="020B0A04020102020204" pitchFamily="34" charset="0"/>
            </a:endParaRPr>
          </a:p>
          <a:p>
            <a:pPr marL="457200" lvl="1" indent="-114300">
              <a:buNone/>
            </a:pPr>
            <a:r>
              <a:rPr lang="en-US" sz="2400" u="sng" dirty="0" smtClean="0">
                <a:latin typeface="Arial Black" panose="020B0A04020102020204" pitchFamily="34" charset="0"/>
              </a:rPr>
              <a:t>HIP’s </a:t>
            </a:r>
            <a:r>
              <a:rPr lang="en-US" sz="2400" u="sng" dirty="0" smtClean="0">
                <a:latin typeface="Arial Black" panose="020B0A04020102020204" pitchFamily="34" charset="0"/>
              </a:rPr>
              <a:t>SERVICE </a:t>
            </a:r>
            <a:r>
              <a:rPr lang="en-US" sz="2400" u="sng" dirty="0" smtClean="0">
                <a:latin typeface="Arial Black" panose="020B0A04020102020204" pitchFamily="34" charset="0"/>
              </a:rPr>
              <a:t>TEAM</a:t>
            </a:r>
          </a:p>
          <a:p>
            <a:pPr marL="457200" lvl="1" indent="0">
              <a:buNone/>
            </a:pPr>
            <a:endParaRPr lang="en-US" sz="2400" u="sng" dirty="0" smtClean="0">
              <a:latin typeface="Arial Black" panose="020B0A04020102020204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Centralized in Newport Beach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Experts in dealing with Lenders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Reduces friction costs of all involved</a:t>
            </a:r>
          </a:p>
          <a:p>
            <a:pPr lvl="1"/>
            <a:endParaRPr lang="en-US" sz="1300" dirty="0" smtClean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endParaRPr lang="en-US" sz="1300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Producer Webinar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u="sng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292100" lvl="1" indent="50800">
              <a:buNone/>
            </a:pPr>
            <a:r>
              <a:rPr lang="en-US" sz="2400" u="sng" dirty="0" smtClean="0">
                <a:latin typeface="Arial Black" panose="020B0A04020102020204" pitchFamily="34" charset="0"/>
              </a:rPr>
              <a:t>HIP </a:t>
            </a:r>
            <a:r>
              <a:rPr lang="en-US" sz="2400" u="sng" dirty="0" smtClean="0">
                <a:latin typeface="Arial Black" panose="020B0A04020102020204" pitchFamily="34" charset="0"/>
              </a:rPr>
              <a:t>PIPELINE</a:t>
            </a:r>
          </a:p>
          <a:p>
            <a:pPr marL="457200" lvl="1" indent="0">
              <a:buNone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“Build a better mouse trap….”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Insureds – organic growth and referrals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Lender referrals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Consultant referrals/submissions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Co-Brokers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Group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Key Alliant Production Team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Wholesaler referrals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Renter’s Insurance provider referrals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NMHC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IMN</a:t>
            </a:r>
          </a:p>
          <a:p>
            <a:pPr marL="1028700" lvl="1" indent="-3937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Equity Partners (past and present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Habitational Insurance Platform [HIP]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Producer Webinar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3124200"/>
            <a:ext cx="4191000" cy="3124200"/>
          </a:xfrm>
        </p:spPr>
        <p:txBody>
          <a:bodyPr>
            <a:noAutofit/>
          </a:bodyPr>
          <a:lstStyle/>
          <a:p>
            <a:pPr marL="5715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Wholesaler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referrals</a:t>
            </a:r>
          </a:p>
          <a:p>
            <a:pPr marL="5715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Renter’s Insurance provider referrals</a:t>
            </a:r>
          </a:p>
          <a:p>
            <a:pPr marL="5715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NMHC</a:t>
            </a:r>
          </a:p>
          <a:p>
            <a:pPr marL="5715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IMN</a:t>
            </a:r>
          </a:p>
          <a:p>
            <a:pPr marL="5715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Equity Partners (past and present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24200"/>
            <a:ext cx="4343400" cy="3352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Insureds – organic growth and referrals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Lender referrals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Consultant referrals/submissions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Co-Brokers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Group</a:t>
            </a:r>
          </a:p>
          <a:p>
            <a:pPr marL="685800" lvl="1" indent="-342900">
              <a:spcBef>
                <a:spcPts val="0"/>
              </a:spcBef>
              <a:spcAft>
                <a:spcPts val="900"/>
              </a:spcAf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Key Alliant Production Team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219200"/>
            <a:ext cx="7010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u="sng" dirty="0">
                <a:solidFill>
                  <a:srgbClr val="0070C0"/>
                </a:solidFill>
                <a:latin typeface="Arial Black" panose="020B0A04020102020204" pitchFamily="34" charset="0"/>
              </a:rPr>
              <a:t>HIP BASICS</a:t>
            </a:r>
          </a:p>
          <a:p>
            <a:pPr marL="292100" lvl="1" indent="-292100">
              <a:spcAft>
                <a:spcPts val="1200"/>
              </a:spcAft>
              <a:buNone/>
            </a:pPr>
            <a:endParaRPr lang="en-US" sz="1400" u="sng" dirty="0" smtClean="0">
              <a:latin typeface="Arial Black" panose="020B0A04020102020204" pitchFamily="34" charset="0"/>
            </a:endParaRPr>
          </a:p>
          <a:p>
            <a:pPr marL="292100" lvl="1" indent="-292100">
              <a:spcAft>
                <a:spcPts val="1200"/>
              </a:spcAft>
              <a:buNone/>
            </a:pPr>
            <a:r>
              <a:rPr lang="en-US" sz="2400" u="sng" dirty="0" smtClean="0">
                <a:latin typeface="Arial Black" panose="020B0A04020102020204" pitchFamily="34" charset="0"/>
              </a:rPr>
              <a:t>HIP </a:t>
            </a:r>
            <a:r>
              <a:rPr lang="en-US" sz="2400" u="sng" dirty="0">
                <a:latin typeface="Arial Black" panose="020B0A04020102020204" pitchFamily="34" charset="0"/>
              </a:rPr>
              <a:t>PIPELINE</a:t>
            </a:r>
          </a:p>
          <a:p>
            <a:pPr marL="228600" lvl="1" algn="ctr">
              <a:spcAft>
                <a:spcPts val="12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“Build a better mouse trap….”</a:t>
            </a:r>
          </a:p>
        </p:txBody>
      </p:sp>
    </p:spTree>
    <p:extLst>
      <p:ext uri="{BB962C8B-B14F-4D97-AF65-F5344CB8AC3E}">
        <p14:creationId xmlns:p14="http://schemas.microsoft.com/office/powerpoint/2010/main" val="424592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Habitational </a:t>
            </a:r>
            <a:r>
              <a:rPr lang="en-US" sz="2400" b="1" dirty="0" smtClean="0">
                <a:ln cmpd="dbl">
                  <a:solidFill>
                    <a:schemeClr val="tx1"/>
                  </a:solidFill>
                </a:ln>
              </a:rPr>
              <a:t>Operational Insurance</a:t>
            </a:r>
            <a:r>
              <a:rPr lang="en-US" sz="2400" dirty="0" smtClean="0">
                <a:ln cmpd="dbl">
                  <a:solidFill>
                    <a:schemeClr val="tx1"/>
                  </a:solidFill>
                </a:ln>
              </a:rPr>
              <a:t/>
            </a:r>
            <a:br>
              <a:rPr lang="en-US" sz="2400" dirty="0" smtClean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Key Take-Aways</a:t>
            </a:r>
          </a:p>
          <a:p>
            <a:pPr marL="685800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Overview of Large Commercial Real Estate and Trends/Solutions</a:t>
            </a:r>
          </a:p>
          <a:p>
            <a:pPr marL="685800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Overview of the Multi-Family Habitational Market and Trends/Solutions</a:t>
            </a:r>
          </a:p>
          <a:p>
            <a:pPr marL="685800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Understand Alliant’s HIP Solution</a:t>
            </a:r>
          </a:p>
          <a:p>
            <a:pPr marL="685800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Understand How Alliant Differs from Others</a:t>
            </a:r>
          </a:p>
          <a:p>
            <a:pPr marL="685800" indent="-279400"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Arial Black" panose="020B0A04020102020204" pitchFamily="34" charset="0"/>
              </a:rPr>
              <a:t>Answer Your Specific Questions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What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will you do the same/different tomorrow?</a:t>
            </a:r>
          </a:p>
        </p:txBody>
      </p:sp>
    </p:spTree>
    <p:extLst>
      <p:ext uri="{BB962C8B-B14F-4D97-AF65-F5344CB8AC3E}">
        <p14:creationId xmlns:p14="http://schemas.microsoft.com/office/powerpoint/2010/main" val="41464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Large </a:t>
            </a:r>
            <a:r>
              <a:rPr lang="en-US" sz="3000" u="sng" dirty="0" smtClean="0">
                <a:latin typeface="Arial Black" panose="020B0A04020102020204" pitchFamily="34" charset="0"/>
              </a:rPr>
              <a:t>Commercial Real Estate:</a:t>
            </a:r>
            <a:r>
              <a:rPr lang="en-US" sz="3000" dirty="0" smtClean="0">
                <a:latin typeface="Arial Black" panose="020B0A04020102020204" pitchFamily="34" charset="0"/>
              </a:rPr>
              <a:t>  </a:t>
            </a:r>
            <a:endParaRPr lang="en-US" sz="3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 Black" panose="020B0A04020102020204" pitchFamily="34" charset="0"/>
              </a:rPr>
              <a:t>What </a:t>
            </a:r>
            <a:r>
              <a:rPr lang="en-US" sz="3000" dirty="0" smtClean="0">
                <a:latin typeface="Arial Black" panose="020B0A04020102020204" pitchFamily="34" charset="0"/>
              </a:rPr>
              <a:t>is it?</a:t>
            </a:r>
          </a:p>
          <a:p>
            <a:pPr marL="0" indent="0">
              <a:buNone/>
            </a:pPr>
            <a:endParaRPr lang="en-US" sz="1400" b="1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Arial Black" panose="020B0A04020102020204" pitchFamily="34" charset="0"/>
              </a:rPr>
              <a:t>Insurance </a:t>
            </a:r>
            <a:r>
              <a:rPr lang="en-US" sz="2400" b="1" u="sng" dirty="0">
                <a:latin typeface="Arial Black" panose="020B0A04020102020204" pitchFamily="34" charset="0"/>
              </a:rPr>
              <a:t>Carrier Point of View</a:t>
            </a:r>
            <a:endParaRPr lang="en-US" sz="2400" b="1" dirty="0">
              <a:latin typeface="Arial Black" panose="020B0A040201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TIV – Single location &gt;$100M, Combined $500M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+ [varies by carrier]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Gross Revenue &gt;$100M, &gt;$500M, &gt;$750M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Minimum Premium:  $100K to $250K (their share)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“Risk Engineered” in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Global:  Special compliance handling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# Locations:  &gt;25, &gt;50, &gt;100 segmentation (some carriers)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# Employees: Usually Not a Factor except when carrier also looking at GL and Workers Comp</a:t>
            </a:r>
          </a:p>
          <a:p>
            <a:pPr marL="0" indent="0">
              <a:buNone/>
            </a:pPr>
            <a:endParaRPr lang="en-US" sz="1400" b="1" u="sng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7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Large </a:t>
            </a:r>
            <a:r>
              <a:rPr lang="en-US" sz="3000" u="sng" dirty="0" smtClean="0">
                <a:latin typeface="Arial Black" panose="020B0A04020102020204" pitchFamily="34" charset="0"/>
              </a:rPr>
              <a:t>Commercial Real Estate:</a:t>
            </a:r>
            <a:r>
              <a:rPr lang="en-US" sz="3000" dirty="0" smtClean="0">
                <a:latin typeface="Arial Black" panose="020B0A04020102020204" pitchFamily="34" charset="0"/>
              </a:rPr>
              <a:t>  </a:t>
            </a:r>
            <a:endParaRPr lang="en-US" sz="3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 Black" panose="020B0A04020102020204" pitchFamily="34" charset="0"/>
              </a:rPr>
              <a:t>What </a:t>
            </a:r>
            <a:r>
              <a:rPr lang="en-US" sz="3000" dirty="0" smtClean="0">
                <a:latin typeface="Arial Black" panose="020B0A04020102020204" pitchFamily="34" charset="0"/>
              </a:rPr>
              <a:t>is it?</a:t>
            </a:r>
          </a:p>
          <a:p>
            <a:pPr marL="0" indent="0">
              <a:buNone/>
            </a:pPr>
            <a:endParaRPr lang="en-US" sz="1400" b="1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Arial Black" panose="020B0A04020102020204" pitchFamily="34" charset="0"/>
              </a:rPr>
              <a:t>Insurance </a:t>
            </a:r>
            <a:r>
              <a:rPr lang="en-US" sz="2400" b="1" u="sng" dirty="0">
                <a:latin typeface="Arial Black" panose="020B0A04020102020204" pitchFamily="34" charset="0"/>
              </a:rPr>
              <a:t>Carrier Point of </a:t>
            </a:r>
            <a:r>
              <a:rPr lang="en-US" sz="2400" b="1" u="sng" dirty="0" smtClean="0">
                <a:latin typeface="Arial Black" panose="020B0A04020102020204" pitchFamily="34" charset="0"/>
              </a:rPr>
              <a:t>View </a:t>
            </a:r>
            <a:r>
              <a:rPr lang="en-US" sz="2000" b="1" u="sng" dirty="0" smtClean="0">
                <a:latin typeface="Arial Black" panose="020B0A04020102020204" pitchFamily="34" charset="0"/>
              </a:rPr>
              <a:t>(Cont’d)</a:t>
            </a:r>
            <a:endParaRPr lang="en-US" sz="2000" b="1" dirty="0">
              <a:latin typeface="Arial Black" panose="020B0A040201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Middle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Market versus “Large Property / Global” is segmented in every major insurer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Industry Silos (examples:  Healthcare, Real Estate, Manufacturing)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Centers of Excellence (underwriting)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Home Office Referral almost assured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Whole Account Relationship Managers [multi-line] (example – Zurich)</a:t>
            </a:r>
          </a:p>
          <a:p>
            <a:pPr marL="0" indent="0">
              <a:buNone/>
            </a:pPr>
            <a:endParaRPr lang="en-US" sz="1400" b="1" u="sng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02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Large </a:t>
            </a:r>
            <a:r>
              <a:rPr lang="en-US" sz="3000" u="sng" dirty="0" smtClean="0">
                <a:latin typeface="Arial Black" panose="020B0A04020102020204" pitchFamily="34" charset="0"/>
              </a:rPr>
              <a:t>Commercial Real Estate:</a:t>
            </a:r>
            <a:r>
              <a:rPr lang="en-US" sz="3000" dirty="0" smtClean="0">
                <a:latin typeface="Arial Black" panose="020B0A04020102020204" pitchFamily="34" charset="0"/>
              </a:rPr>
              <a:t>  </a:t>
            </a:r>
            <a:endParaRPr lang="en-US" sz="30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Arial Black" panose="020B0A04020102020204" pitchFamily="34" charset="0"/>
              </a:rPr>
              <a:t>What </a:t>
            </a:r>
            <a:r>
              <a:rPr lang="en-US" sz="3000" dirty="0" smtClean="0">
                <a:latin typeface="Arial Black" panose="020B0A04020102020204" pitchFamily="34" charset="0"/>
              </a:rPr>
              <a:t>is it?</a:t>
            </a:r>
          </a:p>
          <a:p>
            <a:pPr marL="0" indent="0">
              <a:buNone/>
            </a:pPr>
            <a:endParaRPr lang="en-US" sz="1400" b="1" u="sng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400" b="1" u="sng" dirty="0" smtClean="0">
                <a:latin typeface="Arial Black" panose="020B0A04020102020204" pitchFamily="34" charset="0"/>
              </a:rPr>
              <a:t>Insurance </a:t>
            </a:r>
            <a:r>
              <a:rPr lang="en-US" sz="2400" b="1" u="sng" dirty="0">
                <a:latin typeface="Arial Black" panose="020B0A04020102020204" pitchFamily="34" charset="0"/>
              </a:rPr>
              <a:t>Buyer’s Point of View</a:t>
            </a:r>
            <a:endParaRPr lang="en-US" sz="2400" u="sng" dirty="0">
              <a:latin typeface="Arial Black" panose="020B0A04020102020204" pitchFamily="34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 (Multi-line)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Relationship (Mono line)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Carrier &amp; Broker Industry expertise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Old School “Risk Manager” vs. New School**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[**“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C-Suite” or “HR” or “General Counsel” insurance buyer]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Friction costs of-, or desire for- “Risk Engineered”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Price with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endParaRPr lang="en-US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2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Trends </a:t>
            </a:r>
            <a:r>
              <a:rPr lang="en-US" sz="3000" u="sng" dirty="0">
                <a:latin typeface="Arial Black" panose="020B0A04020102020204" pitchFamily="34" charset="0"/>
              </a:rPr>
              <a:t>&amp; Points of </a:t>
            </a:r>
            <a:r>
              <a:rPr lang="en-US" sz="3000" u="sng" dirty="0" smtClean="0">
                <a:latin typeface="Arial Black" panose="020B0A04020102020204" pitchFamily="34" charset="0"/>
              </a:rPr>
              <a:t>Pain</a:t>
            </a:r>
            <a:endParaRPr lang="en-US" sz="3000" i="1" u="sng" dirty="0">
              <a:latin typeface="Arial Black" panose="020B0A040201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Acquisitions/Divestitures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(change is only constant in Real Estate)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Speed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Data vs. time and confidentiality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 Modeling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Pro-forma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vs. time and confidentiality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Placement/Proof of Coverage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NFIP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Valuation</a:t>
            </a:r>
          </a:p>
          <a:p>
            <a:pPr marL="0" indent="0">
              <a:buNone/>
            </a:pP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24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n cmpd="dbl">
                  <a:solidFill>
                    <a:schemeClr val="tx1"/>
                  </a:solidFill>
                </a:ln>
              </a:rPr>
              <a:t>Large Commercial Real Estate Insurance</a:t>
            </a:r>
            <a:br>
              <a:rPr lang="en-US" sz="2400" b="1" dirty="0">
                <a:ln cmpd="dbl">
                  <a:solidFill>
                    <a:schemeClr val="tx1"/>
                  </a:solidFill>
                </a:ln>
              </a:rPr>
            </a:br>
            <a:r>
              <a:rPr lang="en-US" sz="2400" b="1" dirty="0" smtClean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SRMC </a:t>
            </a:r>
            <a:r>
              <a:rPr lang="en-US" sz="2400" b="1" dirty="0">
                <a:ln cmpd="dbl"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Conference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u="sng" dirty="0" smtClean="0">
                <a:latin typeface="Arial Black" panose="020B0A04020102020204" pitchFamily="34" charset="0"/>
              </a:rPr>
              <a:t>Trends </a:t>
            </a:r>
            <a:r>
              <a:rPr lang="en-US" sz="3000" u="sng" dirty="0">
                <a:latin typeface="Arial Black" panose="020B0A04020102020204" pitchFamily="34" charset="0"/>
              </a:rPr>
              <a:t>&amp; Points of </a:t>
            </a:r>
            <a:r>
              <a:rPr lang="en-US" sz="3000" u="sng" dirty="0" smtClean="0">
                <a:latin typeface="Arial Black" panose="020B0A04020102020204" pitchFamily="34" charset="0"/>
              </a:rPr>
              <a:t>Pain </a:t>
            </a:r>
            <a:r>
              <a:rPr lang="en-US" sz="2000" u="sng" dirty="0" smtClean="0">
                <a:latin typeface="Arial Black" panose="020B0A04020102020204" pitchFamily="34" charset="0"/>
              </a:rPr>
              <a:t>(Cont’d)</a:t>
            </a:r>
            <a:endParaRPr lang="en-US" sz="2000" i="1" u="sng" dirty="0">
              <a:latin typeface="Arial Black" panose="020B0A04020102020204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Lender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(“tail wagging the dog”)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inflexible terms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generic “up to the Lender” terms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Crazy/Lazy gatekeepers (box checkers)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Terms/intent compete against Insured’s desire for more Self-insurance options to lower costs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Lawyers writing insurance sections or gatekeeping them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Builder’s Risk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Pollution/Environmental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Northeast CAT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Risks</a:t>
            </a:r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you seeing/feeling?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dirty="0" smtClean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0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2249</Words>
  <Application>Microsoft Office PowerPoint</Application>
  <PresentationFormat>On-screen Show (4:3)</PresentationFormat>
  <Paragraphs>418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    Large Commercial Real Estate Insurance Habitational Insurance Alliant’s Habitational Insurance Platform [HIP]  SRMC Conference October 15, 2015</vt:lpstr>
      <vt:lpstr>Large Commercial Real Estate Insurance Habitational Operational Insurance SRMC Conference</vt:lpstr>
      <vt:lpstr>Large Commercial Real Estate Insurance Habitational Operational Insurance SRMC Conference</vt:lpstr>
      <vt:lpstr>Large Commercial Real Estate Insurance Habitational Operational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Large Commercial Real Estate Insurance SRMC Conference</vt:lpstr>
      <vt:lpstr> Habitational Operational Insurance Alliant’s Habitational Insurance Platform [HIP] SRMC Conference October 15, 2015</vt:lpstr>
      <vt:lpstr>Habitational Operational Insurance SRMC Conference</vt:lpstr>
      <vt:lpstr>Habitational Operational Insurance SRMC Conference</vt:lpstr>
      <vt:lpstr>Habitational Operational Insurance SRMC Conference</vt:lpstr>
      <vt:lpstr>Habitational Operational Insurance SRMC Conference</vt:lpstr>
      <vt:lpstr>Habitational Operational Insurance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SRMC Conference</vt:lpstr>
      <vt:lpstr>Habitational Insurance Platform [HIP] Producer Webinar</vt:lpstr>
      <vt:lpstr>Habitational Insurance Platform [HIP] Producer Webinar</vt:lpstr>
      <vt:lpstr>Habitational Insurance Platform [HIP] Producer Webinar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Reinart</dc:creator>
  <cp:lastModifiedBy>Kelley</cp:lastModifiedBy>
  <cp:revision>77</cp:revision>
  <dcterms:created xsi:type="dcterms:W3CDTF">2015-07-23T16:52:31Z</dcterms:created>
  <dcterms:modified xsi:type="dcterms:W3CDTF">2015-10-09T22:35:00Z</dcterms:modified>
</cp:coreProperties>
</file>