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14" autoAdjust="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CEBDB4-76C6-4B4E-979B-8966D0104630}" type="datetimeFigureOut">
              <a:rPr lang="en-US" smtClean="0"/>
              <a:pPr/>
              <a:t>10/20/2012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DF9A1-17C6-4D4F-B437-0EB3C42CECF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3FB3-A330-45CD-8E9B-CE2E9FF06FF1}" type="datetimeFigureOut">
              <a:rPr lang="en-US" smtClean="0"/>
              <a:pPr/>
              <a:t>10/20/2012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AF17-660E-4E3A-BEB7-002CFC6A0E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3FB3-A330-45CD-8E9B-CE2E9FF06FF1}" type="datetimeFigureOut">
              <a:rPr lang="en-US" smtClean="0"/>
              <a:pPr/>
              <a:t>10/20/2012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AF17-660E-4E3A-BEB7-002CFC6A0E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3FB3-A330-45CD-8E9B-CE2E9FF06FF1}" type="datetimeFigureOut">
              <a:rPr lang="en-US" smtClean="0"/>
              <a:pPr/>
              <a:t>10/20/2012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AF17-660E-4E3A-BEB7-002CFC6A0E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3FB3-A330-45CD-8E9B-CE2E9FF06FF1}" type="datetimeFigureOut">
              <a:rPr lang="en-US" smtClean="0"/>
              <a:pPr/>
              <a:t>10/20/2012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AF17-660E-4E3A-BEB7-002CFC6A0E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3FB3-A330-45CD-8E9B-CE2E9FF06FF1}" type="datetimeFigureOut">
              <a:rPr lang="en-US" smtClean="0"/>
              <a:pPr/>
              <a:t>10/20/2012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AF17-660E-4E3A-BEB7-002CFC6A0E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3FB3-A330-45CD-8E9B-CE2E9FF06FF1}" type="datetimeFigureOut">
              <a:rPr lang="en-US" smtClean="0"/>
              <a:pPr/>
              <a:t>10/20/2012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AF17-660E-4E3A-BEB7-002CFC6A0E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3FB3-A330-45CD-8E9B-CE2E9FF06FF1}" type="datetimeFigureOut">
              <a:rPr lang="en-US" smtClean="0"/>
              <a:pPr/>
              <a:t>10/20/2012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AF17-660E-4E3A-BEB7-002CFC6A0E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3FB3-A330-45CD-8E9B-CE2E9FF06FF1}" type="datetimeFigureOut">
              <a:rPr lang="en-US" smtClean="0"/>
              <a:pPr/>
              <a:t>10/20/2012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AF17-660E-4E3A-BEB7-002CFC6A0E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3FB3-A330-45CD-8E9B-CE2E9FF06FF1}" type="datetimeFigureOut">
              <a:rPr lang="en-US" smtClean="0"/>
              <a:pPr/>
              <a:t>10/20/2012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AF17-660E-4E3A-BEB7-002CFC6A0E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3FB3-A330-45CD-8E9B-CE2E9FF06FF1}" type="datetimeFigureOut">
              <a:rPr lang="en-US" smtClean="0"/>
              <a:pPr/>
              <a:t>10/20/2012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AF17-660E-4E3A-BEB7-002CFC6A0E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3FB3-A330-45CD-8E9B-CE2E9FF06FF1}" type="datetimeFigureOut">
              <a:rPr lang="en-US" smtClean="0"/>
              <a:pPr/>
              <a:t>10/20/2012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7AF17-660E-4E3A-BEB7-002CFC6A0E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3FB3-A330-45CD-8E9B-CE2E9FF06FF1}" type="datetimeFigureOut">
              <a:rPr lang="en-US" smtClean="0"/>
              <a:pPr/>
              <a:t>10/20/2012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7AF17-660E-4E3A-BEB7-002CFC6A0EE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You’re All Wet!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SRMC</a:t>
            </a:r>
          </a:p>
          <a:p>
            <a:r>
              <a:rPr lang="en-US" dirty="0" smtClean="0"/>
              <a:t>Fall Conference 2012</a:t>
            </a:r>
          </a:p>
          <a:p>
            <a:r>
              <a:rPr lang="en-US" dirty="0" smtClean="0"/>
              <a:t>Jim Mahurin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Flood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Expressly exclude all Zone A property</a:t>
            </a:r>
          </a:p>
          <a:p>
            <a:pPr>
              <a:buNone/>
            </a:pPr>
            <a:r>
              <a:rPr lang="en-US" dirty="0" smtClean="0"/>
              <a:t>      </a:t>
            </a:r>
          </a:p>
          <a:p>
            <a:pPr>
              <a:buNone/>
            </a:pPr>
            <a:r>
              <a:rPr lang="en-US" dirty="0" smtClean="0"/>
              <a:t>    Primary coverage with modest deductible applying to all other property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Follow coverage terms of NFIP policies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Flood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Expressly exclude all Zone A and B property</a:t>
            </a:r>
          </a:p>
          <a:p>
            <a:endParaRPr lang="en-US" dirty="0" smtClean="0"/>
          </a:p>
          <a:p>
            <a:r>
              <a:rPr lang="en-US" dirty="0" smtClean="0"/>
              <a:t>Primary coverage with modest deductible applying to all other property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Flood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Excess Flood over Zone A NFIP maximum limits WITH MANDATE FOR PRIMARY COVERAGE</a:t>
            </a:r>
          </a:p>
          <a:p>
            <a:endParaRPr lang="en-US" dirty="0" smtClean="0"/>
          </a:p>
          <a:p>
            <a:r>
              <a:rPr lang="en-US" dirty="0" smtClean="0"/>
              <a:t>Primary flood with modest deductible applying to all other property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Flood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Excess Flood over Zone A NFIP maximum limits with no requirement to maintain underlying</a:t>
            </a:r>
          </a:p>
          <a:p>
            <a:endParaRPr lang="en-US" dirty="0" smtClean="0"/>
          </a:p>
          <a:p>
            <a:r>
              <a:rPr lang="en-US" dirty="0" smtClean="0"/>
              <a:t>Primary flood with modest deductible applying to all other property</a:t>
            </a:r>
          </a:p>
          <a:p>
            <a:endParaRPr lang="en-US" dirty="0" smtClean="0"/>
          </a:p>
          <a:p>
            <a:r>
              <a:rPr lang="en-US" dirty="0" smtClean="0"/>
              <a:t>Replacement </a:t>
            </a:r>
            <a:r>
              <a:rPr lang="en-US" smtClean="0"/>
              <a:t>Cost/Business Interruption, etc.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Primary Flood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Excess Flood over Zone A NFIP maximum limits</a:t>
            </a:r>
          </a:p>
          <a:p>
            <a:endParaRPr lang="en-US" dirty="0" smtClean="0"/>
          </a:p>
          <a:p>
            <a:r>
              <a:rPr lang="en-US" dirty="0" smtClean="0"/>
              <a:t>$1,000,000 (or other modest sublimit) over all property within 1,000 feet of Zone A (or all property in Zone B)</a:t>
            </a:r>
          </a:p>
          <a:p>
            <a:endParaRPr lang="en-US" dirty="0" smtClean="0"/>
          </a:p>
          <a:p>
            <a:r>
              <a:rPr lang="en-US" dirty="0" smtClean="0"/>
              <a:t>The sublimit applying to 1,000 feet (or Zone B) isn’t disclosed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Flood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Sublimit available is often modest</a:t>
            </a:r>
          </a:p>
          <a:p>
            <a:endParaRPr lang="en-US" dirty="0" smtClean="0"/>
          </a:p>
          <a:p>
            <a:r>
              <a:rPr lang="en-US" dirty="0" smtClean="0"/>
              <a:t>Business interruption is not freely available</a:t>
            </a:r>
          </a:p>
          <a:p>
            <a:endParaRPr lang="en-US" dirty="0" smtClean="0"/>
          </a:p>
          <a:p>
            <a:r>
              <a:rPr lang="en-US" dirty="0" smtClean="0"/>
              <a:t>Many Excess Flood policies exclude Debris Removal – a major cost item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Remember the solid floor to ceiling rule</a:t>
            </a:r>
          </a:p>
          <a:p>
            <a:endParaRPr lang="en-US" dirty="0" smtClean="0"/>
          </a:p>
          <a:p>
            <a:r>
              <a:rPr lang="en-US" dirty="0" smtClean="0"/>
              <a:t>Many buildings have these walls – or you can make them</a:t>
            </a:r>
          </a:p>
          <a:p>
            <a:endParaRPr lang="en-US" dirty="0" smtClean="0"/>
          </a:p>
          <a:p>
            <a:r>
              <a:rPr lang="en-US" dirty="0" smtClean="0"/>
              <a:t>Allows purchase of multiple NFIP policies on structure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Flood Revisited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Inland Marine can be used to provide primary coverage:</a:t>
            </a:r>
          </a:p>
          <a:p>
            <a:endParaRPr lang="en-US" dirty="0" smtClean="0"/>
          </a:p>
          <a:p>
            <a:r>
              <a:rPr lang="en-US" dirty="0" smtClean="0"/>
              <a:t>Computers</a:t>
            </a:r>
          </a:p>
          <a:p>
            <a:r>
              <a:rPr lang="en-US" dirty="0" smtClean="0"/>
              <a:t>Valuable Papers</a:t>
            </a:r>
          </a:p>
          <a:p>
            <a:r>
              <a:rPr lang="en-US" dirty="0" smtClean="0"/>
              <a:t>Mobile Equipment</a:t>
            </a:r>
          </a:p>
          <a:p>
            <a:endParaRPr lang="en-US" dirty="0" smtClean="0"/>
          </a:p>
          <a:p>
            <a:r>
              <a:rPr lang="en-US" dirty="0" smtClean="0"/>
              <a:t>Antiques/Art/Wine/Guns/Sporting </a:t>
            </a:r>
            <a:r>
              <a:rPr lang="en-US" dirty="0" err="1" smtClean="0"/>
              <a:t>eqpt</a:t>
            </a:r>
            <a:r>
              <a:rPr lang="en-US" dirty="0" smtClean="0"/>
              <a:t>., etc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Flood Damage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Minimal elevation is a major reduction in exposure.  Elevated entire floor in warehouse.</a:t>
            </a:r>
          </a:p>
          <a:p>
            <a:endParaRPr lang="en-US" dirty="0" smtClean="0"/>
          </a:p>
          <a:p>
            <a:r>
              <a:rPr lang="en-US" dirty="0" smtClean="0"/>
              <a:t>Elevate high valued property, i.e., computers,  power distribution, nice offices, etc.</a:t>
            </a:r>
          </a:p>
          <a:p>
            <a:endParaRPr lang="en-US" dirty="0" smtClean="0"/>
          </a:p>
          <a:p>
            <a:r>
              <a:rPr lang="en-US" dirty="0" smtClean="0"/>
              <a:t>Establish plans to move vehicles and equipment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Excess Flood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few companies providing coverage by late 1990’s. Primary major market excess flood carrier underwriting requirements were very strict by 1997.  </a:t>
            </a:r>
          </a:p>
          <a:p>
            <a:endParaRPr lang="en-US" dirty="0" smtClean="0"/>
          </a:p>
          <a:p>
            <a:r>
              <a:rPr lang="en-US" dirty="0" smtClean="0"/>
              <a:t>Market tightened again following five major hurricanes in 2003 and 2004.  Hurricane Katrina occurred in 2005.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 flood coverage source is federal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Property eligibility is fixed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“Building” is a defined term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Personal Property eligibility is limited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Excess Flood Market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Very small number of providers with Excess Flood in Zone A – as sublimit to property program.</a:t>
            </a:r>
          </a:p>
          <a:p>
            <a:endParaRPr lang="en-US" dirty="0" smtClean="0"/>
          </a:p>
          <a:p>
            <a:r>
              <a:rPr lang="en-US" dirty="0" smtClean="0"/>
              <a:t>Smaller number of Excess Flood providers of stand alone coverage</a:t>
            </a:r>
          </a:p>
          <a:p>
            <a:endParaRPr lang="en-US" dirty="0" smtClean="0"/>
          </a:p>
          <a:p>
            <a:r>
              <a:rPr lang="en-US" dirty="0" smtClean="0"/>
              <a:t>Significant percentage were marginal carriers.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Flood Determination Letters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Electronic Flood Determination Letters have a very high error rate.</a:t>
            </a:r>
          </a:p>
          <a:p>
            <a:endParaRPr lang="en-US" dirty="0" smtClean="0"/>
          </a:p>
          <a:p>
            <a:r>
              <a:rPr lang="en-US" dirty="0" smtClean="0"/>
              <a:t>High percentage of buildings located in boundary areas of Zone A are identified as Zone B or Zone C property.</a:t>
            </a:r>
          </a:p>
          <a:p>
            <a:endParaRPr lang="en-US" dirty="0" smtClean="0"/>
          </a:p>
          <a:p>
            <a:r>
              <a:rPr lang="en-US" dirty="0" smtClean="0"/>
              <a:t>Excess Flood policies voided if misclassification is found in application. 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Substantial Damage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/>
              <a:t>Buildings damaged by flood to 50% of their market value must be elevated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Definitions apply to eligibility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“Building” includes structures with permanent  walls from the floor to ceiling that have no openings – but  share a common ceiling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Apartments with common roof and solid walls in stairwell eligible for multiple policies on one structure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Flood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limited number of private flood providers</a:t>
            </a:r>
          </a:p>
          <a:p>
            <a:endParaRPr lang="en-US" dirty="0" smtClean="0"/>
          </a:p>
          <a:p>
            <a:r>
              <a:rPr lang="en-US" dirty="0" smtClean="0"/>
              <a:t>Federal program drives coverage provided by private market</a:t>
            </a:r>
          </a:p>
          <a:p>
            <a:endParaRPr lang="en-US" dirty="0" smtClean="0"/>
          </a:p>
          <a:p>
            <a:r>
              <a:rPr lang="en-US" dirty="0" smtClean="0"/>
              <a:t>The majority will not entertain property within, OR IN PROXIMITY TO flood Zone 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Important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           __________________________</a:t>
            </a:r>
          </a:p>
          <a:p>
            <a:pPr>
              <a:buNone/>
            </a:pPr>
            <a:r>
              <a:rPr lang="en-US" dirty="0" smtClean="0"/>
              <a:t>                     Flood Zone A boundary</a:t>
            </a:r>
          </a:p>
          <a:p>
            <a:pPr>
              <a:buNone/>
            </a:pPr>
            <a:r>
              <a:rPr lang="en-US" dirty="0" smtClean="0"/>
              <a:t>       One percent (1%) probability measure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A MEASURE OF THE WATERSHED – NOT DEPTH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Important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___________________________</a:t>
            </a:r>
          </a:p>
          <a:p>
            <a:endParaRPr lang="en-US" dirty="0" smtClean="0"/>
          </a:p>
          <a:p>
            <a:r>
              <a:rPr lang="en-US" dirty="0" smtClean="0"/>
              <a:t>                     Base Food Elevation</a:t>
            </a:r>
          </a:p>
          <a:p>
            <a:endParaRPr lang="en-US" dirty="0" smtClean="0"/>
          </a:p>
          <a:p>
            <a:r>
              <a:rPr lang="en-US" dirty="0" smtClean="0"/>
              <a:t>        One percent (1%) probability measure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Important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       </a:t>
            </a:r>
            <a:r>
              <a:rPr lang="en-US" dirty="0" smtClean="0"/>
              <a:t>_____________________________</a:t>
            </a:r>
          </a:p>
          <a:p>
            <a:pPr>
              <a:buNone/>
            </a:pPr>
            <a:r>
              <a:rPr lang="en-US" dirty="0" smtClean="0"/>
              <a:t>       BFE is 1% measure -- 100 year flood zone</a:t>
            </a:r>
          </a:p>
          <a:p>
            <a:pPr>
              <a:buNone/>
            </a:pPr>
            <a:r>
              <a:rPr lang="en-US" dirty="0" smtClean="0"/>
              <a:t>           ______________________________</a:t>
            </a:r>
          </a:p>
          <a:p>
            <a:pPr>
              <a:buNone/>
            </a:pPr>
            <a:r>
              <a:rPr lang="en-US" dirty="0" smtClean="0"/>
              <a:t>    One (1) foot below BFE is </a:t>
            </a:r>
            <a:r>
              <a:rPr lang="en-US" dirty="0" smtClean="0"/>
              <a:t>25 to 40 </a:t>
            </a:r>
            <a:r>
              <a:rPr lang="en-US" dirty="0" smtClean="0"/>
              <a:t>year </a:t>
            </a:r>
            <a:r>
              <a:rPr lang="en-US" dirty="0" smtClean="0"/>
              <a:t>zone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______________________________</a:t>
            </a:r>
          </a:p>
          <a:p>
            <a:pPr>
              <a:buNone/>
            </a:pPr>
            <a:r>
              <a:rPr lang="en-US" dirty="0" smtClean="0"/>
              <a:t>    Two (2) feet below BFE is </a:t>
            </a:r>
            <a:r>
              <a:rPr lang="en-US" smtClean="0"/>
              <a:t>10 </a:t>
            </a:r>
            <a:r>
              <a:rPr lang="en-US" smtClean="0"/>
              <a:t>– 20 year zone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Average Flood Damage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Water touches base of building     19%</a:t>
            </a:r>
          </a:p>
          <a:p>
            <a:endParaRPr lang="en-US" dirty="0" smtClean="0"/>
          </a:p>
          <a:p>
            <a:r>
              <a:rPr lang="en-US" dirty="0" smtClean="0"/>
              <a:t>Water one foot  inside building      22%</a:t>
            </a:r>
          </a:p>
          <a:p>
            <a:endParaRPr lang="en-US" dirty="0" smtClean="0"/>
          </a:p>
          <a:p>
            <a:r>
              <a:rPr lang="en-US" dirty="0" smtClean="0"/>
              <a:t>Water two feet inside building        31%</a:t>
            </a:r>
          </a:p>
          <a:p>
            <a:endParaRPr lang="en-US" dirty="0" smtClean="0"/>
          </a:p>
          <a:p>
            <a:r>
              <a:rPr lang="en-US" dirty="0" smtClean="0"/>
              <a:t>Water six feet inside building          80%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Flood Is Inadequate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Homes – Dwelling $250,000</a:t>
            </a:r>
          </a:p>
          <a:p>
            <a:r>
              <a:rPr lang="en-US" dirty="0" smtClean="0"/>
              <a:t>                 Contents $100,000</a:t>
            </a:r>
          </a:p>
          <a:p>
            <a:endParaRPr lang="en-US" dirty="0" smtClean="0"/>
          </a:p>
          <a:p>
            <a:r>
              <a:rPr lang="en-US" dirty="0" smtClean="0"/>
              <a:t>Commercial – Building   $500,000</a:t>
            </a:r>
          </a:p>
          <a:p>
            <a:r>
              <a:rPr lang="en-US" dirty="0" smtClean="0"/>
              <a:t>                          Contents $500,000</a:t>
            </a:r>
          </a:p>
          <a:p>
            <a:endParaRPr lang="en-US" dirty="0" smtClean="0"/>
          </a:p>
          <a:p>
            <a:r>
              <a:rPr lang="en-US" dirty="0" smtClean="0"/>
              <a:t>Business Income - $ Zero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687</Words>
  <Application>Microsoft Office PowerPoint</Application>
  <PresentationFormat>On-screen Show (4:3)</PresentationFormat>
  <Paragraphs>145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You’re All Wet!</vt:lpstr>
      <vt:lpstr>RULES</vt:lpstr>
      <vt:lpstr>More Rules</vt:lpstr>
      <vt:lpstr>Private Flood </vt:lpstr>
      <vt:lpstr>Very Important Slide</vt:lpstr>
      <vt:lpstr>Very Important Slide</vt:lpstr>
      <vt:lpstr>Very Important Slide</vt:lpstr>
      <vt:lpstr>Average Flood Damage</vt:lpstr>
      <vt:lpstr>Federal Flood Is Inadequate</vt:lpstr>
      <vt:lpstr>Private Flood</vt:lpstr>
      <vt:lpstr>Private Flood 2</vt:lpstr>
      <vt:lpstr>Private Flood 3</vt:lpstr>
      <vt:lpstr>Private Flood 4</vt:lpstr>
      <vt:lpstr>Primary Flood 5</vt:lpstr>
      <vt:lpstr>Private Flood 6</vt:lpstr>
      <vt:lpstr>Rules Revisited</vt:lpstr>
      <vt:lpstr>Private Flood Revisited</vt:lpstr>
      <vt:lpstr>Flood Damage Reduction</vt:lpstr>
      <vt:lpstr>Private Excess Flood Market</vt:lpstr>
      <vt:lpstr>Private Excess Flood Market</vt:lpstr>
      <vt:lpstr>Flood Determination Letters</vt:lpstr>
      <vt:lpstr>Substantial Damage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You’re All Wet!</dc:title>
  <dc:creator>Lizzie</dc:creator>
  <cp:lastModifiedBy>Lizzie</cp:lastModifiedBy>
  <cp:revision>24</cp:revision>
  <dcterms:created xsi:type="dcterms:W3CDTF">2012-10-17T17:26:11Z</dcterms:created>
  <dcterms:modified xsi:type="dcterms:W3CDTF">2012-10-20T14:27:57Z</dcterms:modified>
</cp:coreProperties>
</file>