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78" r:id="rId2"/>
    <p:sldId id="256" r:id="rId3"/>
    <p:sldId id="263" r:id="rId4"/>
    <p:sldId id="371" r:id="rId5"/>
    <p:sldId id="324" r:id="rId6"/>
    <p:sldId id="327" r:id="rId7"/>
    <p:sldId id="325" r:id="rId8"/>
    <p:sldId id="257" r:id="rId9"/>
    <p:sldId id="258" r:id="rId10"/>
    <p:sldId id="308" r:id="rId11"/>
    <p:sldId id="260" r:id="rId12"/>
    <p:sldId id="261" r:id="rId13"/>
    <p:sldId id="305" r:id="rId14"/>
    <p:sldId id="309" r:id="rId15"/>
    <p:sldId id="310" r:id="rId16"/>
    <p:sldId id="262" r:id="rId17"/>
    <p:sldId id="264" r:id="rId18"/>
    <p:sldId id="266" r:id="rId19"/>
    <p:sldId id="265" r:id="rId20"/>
    <p:sldId id="267" r:id="rId21"/>
    <p:sldId id="268" r:id="rId22"/>
    <p:sldId id="269" r:id="rId23"/>
    <p:sldId id="322" r:id="rId24"/>
    <p:sldId id="323" r:id="rId25"/>
    <p:sldId id="311" r:id="rId26"/>
    <p:sldId id="312" r:id="rId27"/>
    <p:sldId id="313" r:id="rId28"/>
    <p:sldId id="314" r:id="rId29"/>
    <p:sldId id="315" r:id="rId30"/>
    <p:sldId id="316" r:id="rId31"/>
    <p:sldId id="317" r:id="rId32"/>
    <p:sldId id="318" r:id="rId33"/>
    <p:sldId id="319" r:id="rId34"/>
    <p:sldId id="320" r:id="rId35"/>
    <p:sldId id="321" r:id="rId36"/>
    <p:sldId id="271" r:id="rId37"/>
    <p:sldId id="270" r:id="rId38"/>
    <p:sldId id="284" r:id="rId39"/>
    <p:sldId id="286" r:id="rId40"/>
    <p:sldId id="287" r:id="rId41"/>
    <p:sldId id="288" r:id="rId42"/>
    <p:sldId id="364" r:id="rId43"/>
    <p:sldId id="272" r:id="rId44"/>
    <p:sldId id="273" r:id="rId45"/>
    <p:sldId id="328" r:id="rId46"/>
    <p:sldId id="337" r:id="rId47"/>
    <p:sldId id="367" r:id="rId48"/>
    <p:sldId id="369" r:id="rId49"/>
    <p:sldId id="341" r:id="rId50"/>
    <p:sldId id="285" r:id="rId51"/>
    <p:sldId id="342" r:id="rId52"/>
    <p:sldId id="344" r:id="rId53"/>
    <p:sldId id="343" r:id="rId54"/>
    <p:sldId id="338" r:id="rId55"/>
    <p:sldId id="330" r:id="rId56"/>
    <p:sldId id="329" r:id="rId57"/>
    <p:sldId id="331" r:id="rId58"/>
    <p:sldId id="332" r:id="rId59"/>
    <p:sldId id="333" r:id="rId60"/>
    <p:sldId id="334" r:id="rId61"/>
    <p:sldId id="335" r:id="rId62"/>
    <p:sldId id="336" r:id="rId63"/>
    <p:sldId id="274" r:id="rId64"/>
    <p:sldId id="275" r:id="rId65"/>
    <p:sldId id="345" r:id="rId66"/>
    <p:sldId id="346" r:id="rId67"/>
    <p:sldId id="370" r:id="rId68"/>
    <p:sldId id="347" r:id="rId69"/>
    <p:sldId id="348" r:id="rId70"/>
    <p:sldId id="349" r:id="rId71"/>
    <p:sldId id="350" r:id="rId72"/>
    <p:sldId id="351" r:id="rId73"/>
    <p:sldId id="365"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Lst>
  <p:sldSz cx="10058400" cy="7772400"/>
  <p:notesSz cx="7010400" cy="92233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63E"/>
    <a:srgbClr val="5E9732"/>
    <a:srgbClr val="2C2A2B"/>
    <a:srgbClr val="A1A1A4"/>
    <a:srgbClr val="7F7F7F"/>
    <a:srgbClr val="C8DF8E"/>
    <a:srgbClr val="413F40"/>
    <a:srgbClr val="585858"/>
    <a:srgbClr val="112E58"/>
    <a:srgbClr val="782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7" autoAdjust="0"/>
    <p:restoredTop sz="94660"/>
  </p:normalViewPr>
  <p:slideViewPr>
    <p:cSldViewPr>
      <p:cViewPr varScale="1">
        <p:scale>
          <a:sx n="94" d="100"/>
          <a:sy n="94" d="100"/>
        </p:scale>
        <p:origin x="-1422" y="-108"/>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bg1"/>
                </a:solidFill>
              </a:rPr>
              <a:t>Beecher Carlson Revenue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1"/>
          <c:order val="0"/>
          <c:tx>
            <c:strRef>
              <c:f>Sheet1!$B$2</c:f>
              <c:strCache>
                <c:ptCount val="1"/>
                <c:pt idx="0">
                  <c:v>Beecher Carlson</c:v>
                </c:pt>
              </c:strCache>
            </c:strRef>
          </c:tx>
          <c:spPr>
            <a:solidFill>
              <a:srgbClr val="92D050"/>
            </a:solidFill>
          </c:spPr>
          <c:invertIfNegative val="0"/>
          <c:cat>
            <c:numRef>
              <c:f>Sheet1!$A$3:$A$12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Sheet1!$B$3:$B$12</c:f>
              <c:numCache>
                <c:formatCode>_("$"* #,##0_);_("$"* \(#,##0\);_("$"* "-"??_);_(@_)</c:formatCode>
                <c:ptCount val="10"/>
                <c:pt idx="0">
                  <c:v>9300000</c:v>
                </c:pt>
                <c:pt idx="1">
                  <c:v>12300000</c:v>
                </c:pt>
                <c:pt idx="2">
                  <c:v>33400000</c:v>
                </c:pt>
                <c:pt idx="3">
                  <c:v>54900000</c:v>
                </c:pt>
                <c:pt idx="4">
                  <c:v>66300000</c:v>
                </c:pt>
                <c:pt idx="5">
                  <c:v>79600000</c:v>
                </c:pt>
                <c:pt idx="6">
                  <c:v>88900000</c:v>
                </c:pt>
                <c:pt idx="7">
                  <c:v>89900000</c:v>
                </c:pt>
                <c:pt idx="8">
                  <c:v>96900000</c:v>
                </c:pt>
                <c:pt idx="9">
                  <c:v>105600000</c:v>
                </c:pt>
              </c:numCache>
            </c:numRef>
          </c:val>
        </c:ser>
        <c:dLbls>
          <c:showLegendKey val="0"/>
          <c:showVal val="0"/>
          <c:showCatName val="0"/>
          <c:showSerName val="0"/>
          <c:showPercent val="0"/>
          <c:showBubbleSize val="0"/>
        </c:dLbls>
        <c:gapWidth val="150"/>
        <c:shape val="box"/>
        <c:axId val="81664256"/>
        <c:axId val="81690624"/>
        <c:axId val="0"/>
      </c:bar3DChart>
      <c:catAx>
        <c:axId val="81664256"/>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81690624"/>
        <c:crosses val="autoZero"/>
        <c:auto val="1"/>
        <c:lblAlgn val="ctr"/>
        <c:lblOffset val="100"/>
        <c:tickLblSkip val="1"/>
        <c:noMultiLvlLbl val="0"/>
      </c:catAx>
      <c:valAx>
        <c:axId val="81690624"/>
        <c:scaling>
          <c:orientation val="minMax"/>
        </c:scaling>
        <c:delete val="0"/>
        <c:axPos val="l"/>
        <c:majorGridlines/>
        <c:numFmt formatCode="_(&quot;$&quot;* #,##0_);_(&quot;$&quot;* \(#,##0\);_(&quot;$&quot;* &quot;-&quot;??_);_(@_)" sourceLinked="1"/>
        <c:majorTickMark val="out"/>
        <c:minorTickMark val="none"/>
        <c:tickLblPos val="nextTo"/>
        <c:txPr>
          <a:bodyPr/>
          <a:lstStyle/>
          <a:p>
            <a:pPr>
              <a:defRPr>
                <a:solidFill>
                  <a:schemeClr val="bg1"/>
                </a:solidFill>
              </a:defRPr>
            </a:pPr>
            <a:endParaRPr lang="en-US"/>
          </a:p>
        </c:txPr>
        <c:crossAx val="816642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dirty="0">
                <a:solidFill>
                  <a:schemeClr val="bg1"/>
                </a:solidFill>
              </a:rPr>
              <a:t>Brown &amp; Brown Revenue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spPr>
            <a:solidFill>
              <a:schemeClr val="accent1"/>
            </a:solidFill>
          </c:spPr>
          <c:invertIfNegative val="0"/>
          <c:cat>
            <c:numRef>
              <c:f>Sheet1!$A$3:$A$13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Sheet1!$C$3:$C$13</c:f>
              <c:numCache>
                <c:formatCode>_("$"* #,##0_);_("$"* \(#,##0\);_("$"* "-"??_);_(@_)</c:formatCode>
                <c:ptCount val="11"/>
                <c:pt idx="0">
                  <c:v>551000000</c:v>
                </c:pt>
                <c:pt idx="1">
                  <c:v>646900000</c:v>
                </c:pt>
                <c:pt idx="2">
                  <c:v>785800000</c:v>
                </c:pt>
                <c:pt idx="3">
                  <c:v>878000000</c:v>
                </c:pt>
                <c:pt idx="4">
                  <c:v>941000000</c:v>
                </c:pt>
                <c:pt idx="5">
                  <c:v>977600000</c:v>
                </c:pt>
                <c:pt idx="6">
                  <c:v>967900000</c:v>
                </c:pt>
                <c:pt idx="7">
                  <c:v>973500000</c:v>
                </c:pt>
                <c:pt idx="8">
                  <c:v>1013500000</c:v>
                </c:pt>
                <c:pt idx="9">
                  <c:v>1200000000</c:v>
                </c:pt>
                <c:pt idx="10">
                  <c:v>1363800000</c:v>
                </c:pt>
              </c:numCache>
            </c:numRef>
          </c:val>
        </c:ser>
        <c:dLbls>
          <c:showLegendKey val="0"/>
          <c:showVal val="0"/>
          <c:showCatName val="0"/>
          <c:showSerName val="0"/>
          <c:showPercent val="0"/>
          <c:showBubbleSize val="0"/>
        </c:dLbls>
        <c:gapWidth val="150"/>
        <c:shape val="box"/>
        <c:axId val="84713472"/>
        <c:axId val="84715008"/>
        <c:axId val="0"/>
      </c:bar3DChart>
      <c:catAx>
        <c:axId val="84713472"/>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84715008"/>
        <c:crosses val="autoZero"/>
        <c:auto val="1"/>
        <c:lblAlgn val="ctr"/>
        <c:lblOffset val="100"/>
        <c:noMultiLvlLbl val="0"/>
      </c:catAx>
      <c:valAx>
        <c:axId val="84715008"/>
        <c:scaling>
          <c:orientation val="minMax"/>
        </c:scaling>
        <c:delete val="0"/>
        <c:axPos val="l"/>
        <c:majorGridlines/>
        <c:numFmt formatCode="_(&quot;$&quot;* #,##0_);_(&quot;$&quot;* \(#,##0\);_(&quot;$&quot;* &quot;-&quot;??_);_(@_)" sourceLinked="1"/>
        <c:majorTickMark val="out"/>
        <c:minorTickMark val="none"/>
        <c:tickLblPos val="nextTo"/>
        <c:txPr>
          <a:bodyPr/>
          <a:lstStyle/>
          <a:p>
            <a:pPr>
              <a:defRPr>
                <a:solidFill>
                  <a:schemeClr val="bg1"/>
                </a:solidFill>
              </a:defRPr>
            </a:pPr>
            <a:endParaRPr lang="en-US"/>
          </a:p>
        </c:txPr>
        <c:crossAx val="847134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ysClr val="windowText" lastClr="000000"/>
                </a:solidFill>
              </a:defRPr>
            </a:pPr>
            <a:r>
              <a:rPr lang="en-US" baseline="0" dirty="0">
                <a:solidFill>
                  <a:srgbClr val="92D050"/>
                </a:solidFill>
              </a:rPr>
              <a:t> </a:t>
            </a:r>
            <a:r>
              <a:rPr lang="en-US" baseline="0" dirty="0" smtClean="0">
                <a:solidFill>
                  <a:srgbClr val="92D050"/>
                </a:solidFill>
              </a:rPr>
              <a:t>Actuarial &amp; LOC  Variance  for 2004 to 2013 Policy </a:t>
            </a:r>
            <a:r>
              <a:rPr lang="en-US" baseline="0" dirty="0">
                <a:solidFill>
                  <a:srgbClr val="92D050"/>
                </a:solidFill>
              </a:rPr>
              <a:t>Years </a:t>
            </a:r>
          </a:p>
          <a:p>
            <a:pPr>
              <a:defRPr baseline="0">
                <a:solidFill>
                  <a:sysClr val="windowText" lastClr="000000"/>
                </a:solidFill>
              </a:defRPr>
            </a:pPr>
            <a:endParaRPr lang="en-US" baseline="0" dirty="0">
              <a:solidFill>
                <a:srgbClr val="92D050"/>
              </a:solidFill>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Nissan!$C$7</c:f>
              <c:strCache>
                <c:ptCount val="1"/>
                <c:pt idx="0">
                  <c:v>**</c:v>
                </c:pt>
              </c:strCache>
            </c:strRef>
          </c:tx>
          <c:spPr>
            <a:solidFill>
              <a:schemeClr val="bg1">
                <a:lumMod val="75000"/>
              </a:schemeClr>
            </a:solidFill>
          </c:spPr>
          <c:invertIfNegative val="0"/>
          <c:cat>
            <c:strRef>
              <c:f>Nissan!$A$8:$B$10</c:f>
              <c:strCache>
                <c:ptCount val="3"/>
                <c:pt idx="0">
                  <c:v>Ultimate Incurred</c:v>
                </c:pt>
                <c:pt idx="1">
                  <c:v>Outstanding Liability</c:v>
                </c:pt>
                <c:pt idx="2">
                  <c:v>Security</c:v>
                </c:pt>
              </c:strCache>
            </c:strRef>
          </c:cat>
          <c:val>
            <c:numRef>
              <c:f>Nissan!$C$8:$C$10</c:f>
              <c:numCache>
                <c:formatCode>"$"#,##0</c:formatCode>
                <c:ptCount val="3"/>
                <c:pt idx="0">
                  <c:v>136717000</c:v>
                </c:pt>
                <c:pt idx="1">
                  <c:v>71181977</c:v>
                </c:pt>
                <c:pt idx="2">
                  <c:v>43000000</c:v>
                </c:pt>
              </c:numCache>
            </c:numRef>
          </c:val>
        </c:ser>
        <c:ser>
          <c:idx val="2"/>
          <c:order val="1"/>
          <c:tx>
            <c:strRef>
              <c:f>Nissan!$D$7</c:f>
              <c:strCache>
                <c:ptCount val="1"/>
                <c:pt idx="0">
                  <c:v>2013</c:v>
                </c:pt>
              </c:strCache>
            </c:strRef>
          </c:tx>
          <c:invertIfNegative val="0"/>
          <c:cat>
            <c:strRef>
              <c:f>Nissan!$A$8:$B$10</c:f>
              <c:strCache>
                <c:ptCount val="3"/>
                <c:pt idx="0">
                  <c:v>Ultimate Incurred</c:v>
                </c:pt>
                <c:pt idx="1">
                  <c:v>Outstanding Liability</c:v>
                </c:pt>
                <c:pt idx="2">
                  <c:v>Security</c:v>
                </c:pt>
              </c:strCache>
            </c:strRef>
          </c:cat>
          <c:val>
            <c:numRef>
              <c:f>Nissan!$D$8:$D$10</c:f>
              <c:numCache>
                <c:formatCode>"$"#,##0</c:formatCode>
                <c:ptCount val="3"/>
                <c:pt idx="0">
                  <c:v>118132000</c:v>
                </c:pt>
                <c:pt idx="1">
                  <c:v>18880950</c:v>
                </c:pt>
                <c:pt idx="2">
                  <c:v>21200000</c:v>
                </c:pt>
              </c:numCache>
            </c:numRef>
          </c:val>
        </c:ser>
        <c:dLbls>
          <c:showLegendKey val="0"/>
          <c:showVal val="0"/>
          <c:showCatName val="0"/>
          <c:showSerName val="0"/>
          <c:showPercent val="0"/>
          <c:showBubbleSize val="0"/>
        </c:dLbls>
        <c:gapWidth val="95"/>
        <c:gapDepth val="95"/>
        <c:shape val="box"/>
        <c:axId val="102621184"/>
        <c:axId val="102622720"/>
        <c:axId val="0"/>
      </c:bar3DChart>
      <c:catAx>
        <c:axId val="102621184"/>
        <c:scaling>
          <c:orientation val="minMax"/>
        </c:scaling>
        <c:delete val="0"/>
        <c:axPos val="b"/>
        <c:majorTickMark val="none"/>
        <c:minorTickMark val="none"/>
        <c:tickLblPos val="nextTo"/>
        <c:crossAx val="102622720"/>
        <c:crosses val="autoZero"/>
        <c:auto val="1"/>
        <c:lblAlgn val="ctr"/>
        <c:lblOffset val="100"/>
        <c:noMultiLvlLbl val="0"/>
      </c:catAx>
      <c:valAx>
        <c:axId val="102622720"/>
        <c:scaling>
          <c:orientation val="minMax"/>
        </c:scaling>
        <c:delete val="0"/>
        <c:axPos val="l"/>
        <c:majorGridlines/>
        <c:numFmt formatCode="&quot;$&quot;#,##0" sourceLinked="1"/>
        <c:majorTickMark val="none"/>
        <c:minorTickMark val="none"/>
        <c:tickLblPos val="nextTo"/>
        <c:txPr>
          <a:bodyPr/>
          <a:lstStyle/>
          <a:p>
            <a:pPr>
              <a:defRPr baseline="0">
                <a:solidFill>
                  <a:schemeClr val="bg1"/>
                </a:solidFill>
              </a:defRPr>
            </a:pPr>
            <a:endParaRPr lang="en-US"/>
          </a:p>
        </c:txPr>
        <c:crossAx val="102621184"/>
        <c:crosses val="autoZero"/>
        <c:crossBetween val="between"/>
      </c:valAx>
      <c:dTable>
        <c:showHorzBorder val="1"/>
        <c:showVertBorder val="1"/>
        <c:showOutline val="1"/>
        <c:showKeys val="1"/>
        <c:spPr>
          <a:ln>
            <a:solidFill>
              <a:srgbClr val="FFFFFF">
                <a:alpha val="58039"/>
              </a:srgbClr>
            </a:solidFill>
            <a:prstDash val="solid"/>
          </a:ln>
        </c:spPr>
        <c:txPr>
          <a:bodyPr/>
          <a:lstStyle/>
          <a:p>
            <a:pPr rtl="0">
              <a:defRPr baseline="0">
                <a:solidFill>
                  <a:schemeClr val="bg1"/>
                </a:solidFill>
              </a:defRPr>
            </a:pPr>
            <a:endParaRPr lang="en-US"/>
          </a:p>
        </c:txPr>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ysClr val="windowText" lastClr="000000"/>
                </a:solidFill>
              </a:defRPr>
            </a:pPr>
            <a:r>
              <a:rPr lang="en-US" baseline="0" dirty="0">
                <a:solidFill>
                  <a:srgbClr val="92D050"/>
                </a:solidFill>
              </a:rPr>
              <a:t> </a:t>
            </a:r>
            <a:r>
              <a:rPr lang="en-US" baseline="0" dirty="0" smtClean="0">
                <a:solidFill>
                  <a:srgbClr val="92D050"/>
                </a:solidFill>
              </a:rPr>
              <a:t>Ultimate Incurred Liability by Policy Term</a:t>
            </a:r>
            <a:endParaRPr lang="en-US" baseline="0" dirty="0">
              <a:solidFill>
                <a:srgbClr val="92D050"/>
              </a:solidFill>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Nissan!$AO$33</c:f>
              <c:strCache>
                <c:ptCount val="1"/>
                <c:pt idx="0">
                  <c:v>**</c:v>
                </c:pt>
              </c:strCache>
            </c:strRef>
          </c:tx>
          <c:spPr>
            <a:solidFill>
              <a:schemeClr val="bg1">
                <a:lumMod val="75000"/>
              </a:schemeClr>
            </a:solidFill>
          </c:spPr>
          <c:invertIfNegative val="0"/>
          <c:cat>
            <c:numRef>
              <c:f>Nissan!$AN$34:$AN$43</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Nissan!$AO$34:$AO$43</c:f>
              <c:numCache>
                <c:formatCode>"$"#,##0</c:formatCode>
                <c:ptCount val="10"/>
                <c:pt idx="0">
                  <c:v>18436000</c:v>
                </c:pt>
                <c:pt idx="1">
                  <c:v>15567000</c:v>
                </c:pt>
                <c:pt idx="2">
                  <c:v>19534000</c:v>
                </c:pt>
                <c:pt idx="3">
                  <c:v>19448000</c:v>
                </c:pt>
                <c:pt idx="4">
                  <c:v>13866000</c:v>
                </c:pt>
                <c:pt idx="5">
                  <c:v>9745000</c:v>
                </c:pt>
                <c:pt idx="6">
                  <c:v>11370000</c:v>
                </c:pt>
                <c:pt idx="7">
                  <c:v>9215000</c:v>
                </c:pt>
                <c:pt idx="8">
                  <c:v>11096000</c:v>
                </c:pt>
                <c:pt idx="9">
                  <c:v>8440000</c:v>
                </c:pt>
              </c:numCache>
            </c:numRef>
          </c:val>
        </c:ser>
        <c:ser>
          <c:idx val="2"/>
          <c:order val="1"/>
          <c:tx>
            <c:strRef>
              <c:f>Nissan!$AP$33</c:f>
              <c:strCache>
                <c:ptCount val="1"/>
                <c:pt idx="0">
                  <c:v>2013</c:v>
                </c:pt>
              </c:strCache>
            </c:strRef>
          </c:tx>
          <c:invertIfNegative val="0"/>
          <c:cat>
            <c:numRef>
              <c:f>Nissan!$AN$34:$AN$43</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Nissan!$AP$34:$AP$43</c:f>
              <c:numCache>
                <c:formatCode>"$"#,##0</c:formatCode>
                <c:ptCount val="10"/>
                <c:pt idx="0">
                  <c:v>18774000</c:v>
                </c:pt>
                <c:pt idx="1">
                  <c:v>16379000</c:v>
                </c:pt>
                <c:pt idx="2">
                  <c:v>20060000</c:v>
                </c:pt>
                <c:pt idx="3">
                  <c:v>19346000</c:v>
                </c:pt>
                <c:pt idx="4">
                  <c:v>12267000</c:v>
                </c:pt>
                <c:pt idx="5">
                  <c:v>8318000</c:v>
                </c:pt>
                <c:pt idx="6">
                  <c:v>4678000</c:v>
                </c:pt>
                <c:pt idx="7">
                  <c:v>6576000</c:v>
                </c:pt>
                <c:pt idx="8">
                  <c:v>5566000</c:v>
                </c:pt>
                <c:pt idx="9">
                  <c:v>6168000</c:v>
                </c:pt>
              </c:numCache>
            </c:numRef>
          </c:val>
        </c:ser>
        <c:dLbls>
          <c:showLegendKey val="0"/>
          <c:showVal val="0"/>
          <c:showCatName val="0"/>
          <c:showSerName val="0"/>
          <c:showPercent val="0"/>
          <c:showBubbleSize val="0"/>
        </c:dLbls>
        <c:gapWidth val="95"/>
        <c:gapDepth val="95"/>
        <c:shape val="box"/>
        <c:axId val="102915072"/>
        <c:axId val="102929152"/>
        <c:axId val="0"/>
      </c:bar3DChart>
      <c:catAx>
        <c:axId val="102915072"/>
        <c:scaling>
          <c:orientation val="minMax"/>
        </c:scaling>
        <c:delete val="0"/>
        <c:axPos val="b"/>
        <c:numFmt formatCode="General" sourceLinked="1"/>
        <c:majorTickMark val="none"/>
        <c:minorTickMark val="none"/>
        <c:tickLblPos val="nextTo"/>
        <c:crossAx val="102929152"/>
        <c:crosses val="autoZero"/>
        <c:auto val="1"/>
        <c:lblAlgn val="ctr"/>
        <c:lblOffset val="100"/>
        <c:noMultiLvlLbl val="0"/>
      </c:catAx>
      <c:valAx>
        <c:axId val="102929152"/>
        <c:scaling>
          <c:orientation val="minMax"/>
        </c:scaling>
        <c:delete val="0"/>
        <c:axPos val="l"/>
        <c:majorGridlines/>
        <c:numFmt formatCode="&quot;$&quot;#,##0" sourceLinked="1"/>
        <c:majorTickMark val="none"/>
        <c:minorTickMark val="none"/>
        <c:tickLblPos val="nextTo"/>
        <c:txPr>
          <a:bodyPr/>
          <a:lstStyle/>
          <a:p>
            <a:pPr>
              <a:defRPr baseline="0">
                <a:solidFill>
                  <a:schemeClr val="bg1"/>
                </a:solidFill>
              </a:defRPr>
            </a:pPr>
            <a:endParaRPr lang="en-US"/>
          </a:p>
        </c:txPr>
        <c:crossAx val="102915072"/>
        <c:crosses val="autoZero"/>
        <c:crossBetween val="between"/>
      </c:valAx>
      <c:dTable>
        <c:showHorzBorder val="1"/>
        <c:showVertBorder val="1"/>
        <c:showOutline val="1"/>
        <c:showKeys val="1"/>
        <c:spPr>
          <a:ln>
            <a:solidFill>
              <a:srgbClr val="FFFFFF">
                <a:alpha val="58039"/>
              </a:srgbClr>
            </a:solidFill>
            <a:prstDash val="solid"/>
          </a:ln>
        </c:spPr>
        <c:txPr>
          <a:bodyPr/>
          <a:lstStyle/>
          <a:p>
            <a:pPr rtl="0">
              <a:defRPr baseline="0">
                <a:solidFill>
                  <a:schemeClr val="bg1"/>
                </a:solidFill>
              </a:defRPr>
            </a:pPr>
            <a:endParaRPr lang="en-US"/>
          </a:p>
        </c:txPr>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ysClr val="windowText" lastClr="000000"/>
                </a:solidFill>
              </a:defRPr>
            </a:pPr>
            <a:r>
              <a:rPr lang="en-US" baseline="0" dirty="0">
                <a:solidFill>
                  <a:srgbClr val="92D050"/>
                </a:solidFill>
              </a:rPr>
              <a:t>Outstanding Liability by Policy Term</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Nissan!$AT$33</c:f>
              <c:strCache>
                <c:ptCount val="1"/>
                <c:pt idx="0">
                  <c:v>**</c:v>
                </c:pt>
              </c:strCache>
            </c:strRef>
          </c:tx>
          <c:spPr>
            <a:solidFill>
              <a:schemeClr val="bg1">
                <a:lumMod val="75000"/>
              </a:schemeClr>
            </a:solidFill>
          </c:spPr>
          <c:invertIfNegative val="0"/>
          <c:cat>
            <c:numRef>
              <c:f>Nissan!$AS$34:$AS$43</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Nissan!$AT$34:$AT$43</c:f>
              <c:numCache>
                <c:formatCode>_("$"* #,##0_);_("$"* \(#,##0\);_("$"* "-"_);_(@_)</c:formatCode>
                <c:ptCount val="10"/>
                <c:pt idx="0">
                  <c:v>2307000</c:v>
                </c:pt>
                <c:pt idx="1">
                  <c:v>2752000</c:v>
                </c:pt>
                <c:pt idx="2">
                  <c:v>4390000</c:v>
                </c:pt>
                <c:pt idx="3">
                  <c:v>6523000</c:v>
                </c:pt>
                <c:pt idx="4">
                  <c:v>7807000</c:v>
                </c:pt>
                <c:pt idx="5">
                  <c:v>9408439</c:v>
                </c:pt>
                <c:pt idx="6">
                  <c:v>10872051</c:v>
                </c:pt>
                <c:pt idx="7">
                  <c:v>9151393</c:v>
                </c:pt>
                <c:pt idx="8">
                  <c:v>10707094</c:v>
                </c:pt>
                <c:pt idx="9">
                  <c:v>7264000</c:v>
                </c:pt>
              </c:numCache>
            </c:numRef>
          </c:val>
        </c:ser>
        <c:ser>
          <c:idx val="2"/>
          <c:order val="1"/>
          <c:tx>
            <c:strRef>
              <c:f>Nissan!$AU$33</c:f>
              <c:strCache>
                <c:ptCount val="1"/>
                <c:pt idx="0">
                  <c:v>2013</c:v>
                </c:pt>
              </c:strCache>
            </c:strRef>
          </c:tx>
          <c:invertIfNegative val="0"/>
          <c:cat>
            <c:numRef>
              <c:f>Nissan!$AS$34:$AS$43</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Nissan!$AU$34:$AU$43</c:f>
              <c:numCache>
                <c:formatCode>_("$"* #,##0_);_("$"* \(#,##0\);_("$"* "-"_);_(@_)</c:formatCode>
                <c:ptCount val="10"/>
                <c:pt idx="0">
                  <c:v>911136</c:v>
                </c:pt>
                <c:pt idx="1">
                  <c:v>954679</c:v>
                </c:pt>
                <c:pt idx="2">
                  <c:v>1427715</c:v>
                </c:pt>
                <c:pt idx="3">
                  <c:v>1454480</c:v>
                </c:pt>
                <c:pt idx="4">
                  <c:v>1203446</c:v>
                </c:pt>
                <c:pt idx="5">
                  <c:v>1392100</c:v>
                </c:pt>
                <c:pt idx="6">
                  <c:v>1166638</c:v>
                </c:pt>
                <c:pt idx="7">
                  <c:v>2169480</c:v>
                </c:pt>
                <c:pt idx="8">
                  <c:v>3248276</c:v>
                </c:pt>
                <c:pt idx="9">
                  <c:v>4953000</c:v>
                </c:pt>
              </c:numCache>
            </c:numRef>
          </c:val>
        </c:ser>
        <c:dLbls>
          <c:showLegendKey val="0"/>
          <c:showVal val="0"/>
          <c:showCatName val="0"/>
          <c:showSerName val="0"/>
          <c:showPercent val="0"/>
          <c:showBubbleSize val="0"/>
        </c:dLbls>
        <c:gapWidth val="95"/>
        <c:gapDepth val="95"/>
        <c:shape val="box"/>
        <c:axId val="102659968"/>
        <c:axId val="102661504"/>
        <c:axId val="0"/>
      </c:bar3DChart>
      <c:catAx>
        <c:axId val="102659968"/>
        <c:scaling>
          <c:orientation val="minMax"/>
        </c:scaling>
        <c:delete val="0"/>
        <c:axPos val="b"/>
        <c:numFmt formatCode="General" sourceLinked="1"/>
        <c:majorTickMark val="none"/>
        <c:minorTickMark val="none"/>
        <c:tickLblPos val="nextTo"/>
        <c:crossAx val="102661504"/>
        <c:crosses val="autoZero"/>
        <c:auto val="1"/>
        <c:lblAlgn val="ctr"/>
        <c:lblOffset val="100"/>
        <c:noMultiLvlLbl val="0"/>
      </c:catAx>
      <c:valAx>
        <c:axId val="102661504"/>
        <c:scaling>
          <c:orientation val="minMax"/>
        </c:scaling>
        <c:delete val="0"/>
        <c:axPos val="l"/>
        <c:majorGridlines/>
        <c:numFmt formatCode="_(&quot;$&quot;* #,##0_);_(&quot;$&quot;* \(#,##0\);_(&quot;$&quot;* &quot;-&quot;_);_(@_)" sourceLinked="1"/>
        <c:majorTickMark val="none"/>
        <c:minorTickMark val="none"/>
        <c:tickLblPos val="nextTo"/>
        <c:txPr>
          <a:bodyPr/>
          <a:lstStyle/>
          <a:p>
            <a:pPr>
              <a:defRPr baseline="0">
                <a:solidFill>
                  <a:schemeClr val="bg1"/>
                </a:solidFill>
              </a:defRPr>
            </a:pPr>
            <a:endParaRPr lang="en-US"/>
          </a:p>
        </c:txPr>
        <c:crossAx val="102659968"/>
        <c:crosses val="autoZero"/>
        <c:crossBetween val="between"/>
      </c:valAx>
      <c:dTable>
        <c:showHorzBorder val="1"/>
        <c:showVertBorder val="1"/>
        <c:showOutline val="1"/>
        <c:showKeys val="1"/>
        <c:spPr>
          <a:ln>
            <a:solidFill>
              <a:srgbClr val="FFFFFF">
                <a:alpha val="58039"/>
              </a:srgbClr>
            </a:solidFill>
            <a:prstDash val="solid"/>
          </a:ln>
        </c:spPr>
        <c:txPr>
          <a:bodyPr/>
          <a:lstStyle/>
          <a:p>
            <a:pPr rtl="0">
              <a:defRPr baseline="0">
                <a:solidFill>
                  <a:schemeClr val="bg1"/>
                </a:solidFill>
              </a:defRPr>
            </a:pPr>
            <a:endParaRPr lang="en-US"/>
          </a:p>
        </c:txPr>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baseline="0">
                <a:solidFill>
                  <a:srgbClr val="92D050"/>
                </a:solidFill>
              </a:defRPr>
            </a:pPr>
            <a:r>
              <a:rPr lang="en-US" baseline="0" dirty="0">
                <a:solidFill>
                  <a:srgbClr val="92D050"/>
                </a:solidFill>
              </a:rPr>
              <a:t>Future Cost Impact - Loss Pick</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Nissan!$B$91</c:f>
              <c:strCache>
                <c:ptCount val="1"/>
                <c:pt idx="0">
                  <c:v>Loss Pick</c:v>
                </c:pt>
              </c:strCache>
            </c:strRef>
          </c:tx>
          <c:invertIfNegative val="0"/>
          <c:cat>
            <c:numRef>
              <c:f>Nissan!$A$92:$A$93</c:f>
              <c:numCache>
                <c:formatCode>General</c:formatCode>
                <c:ptCount val="2"/>
                <c:pt idx="0">
                  <c:v>2009</c:v>
                </c:pt>
                <c:pt idx="1">
                  <c:v>2014</c:v>
                </c:pt>
              </c:numCache>
            </c:numRef>
          </c:cat>
          <c:val>
            <c:numRef>
              <c:f>Nissan!$B$92:$B$93</c:f>
              <c:numCache>
                <c:formatCode>"$"#,##0</c:formatCode>
                <c:ptCount val="2"/>
                <c:pt idx="0">
                  <c:v>9745000</c:v>
                </c:pt>
                <c:pt idx="1">
                  <c:v>7600000</c:v>
                </c:pt>
              </c:numCache>
            </c:numRef>
          </c:val>
        </c:ser>
        <c:dLbls>
          <c:showLegendKey val="0"/>
          <c:showVal val="0"/>
          <c:showCatName val="0"/>
          <c:showSerName val="0"/>
          <c:showPercent val="0"/>
          <c:showBubbleSize val="0"/>
        </c:dLbls>
        <c:gapWidth val="150"/>
        <c:shape val="box"/>
        <c:axId val="102825344"/>
        <c:axId val="102716544"/>
        <c:axId val="0"/>
      </c:bar3DChart>
      <c:catAx>
        <c:axId val="102825344"/>
        <c:scaling>
          <c:orientation val="minMax"/>
        </c:scaling>
        <c:delete val="0"/>
        <c:axPos val="b"/>
        <c:numFmt formatCode="General" sourceLinked="1"/>
        <c:majorTickMark val="none"/>
        <c:minorTickMark val="none"/>
        <c:tickLblPos val="nextTo"/>
        <c:crossAx val="102716544"/>
        <c:crosses val="autoZero"/>
        <c:auto val="1"/>
        <c:lblAlgn val="ctr"/>
        <c:lblOffset val="100"/>
        <c:noMultiLvlLbl val="0"/>
      </c:catAx>
      <c:valAx>
        <c:axId val="102716544"/>
        <c:scaling>
          <c:orientation val="minMax"/>
        </c:scaling>
        <c:delete val="0"/>
        <c:axPos val="l"/>
        <c:majorGridlines/>
        <c:numFmt formatCode="&quot;$&quot;#,##0" sourceLinked="1"/>
        <c:majorTickMark val="none"/>
        <c:minorTickMark val="none"/>
        <c:tickLblPos val="nextTo"/>
        <c:txPr>
          <a:bodyPr/>
          <a:lstStyle/>
          <a:p>
            <a:pPr>
              <a:defRPr strike="noStrike" baseline="0">
                <a:solidFill>
                  <a:schemeClr val="bg1"/>
                </a:solidFill>
              </a:defRPr>
            </a:pPr>
            <a:endParaRPr lang="en-US"/>
          </a:p>
        </c:txPr>
        <c:crossAx val="102825344"/>
        <c:crosses val="autoZero"/>
        <c:crossBetween val="between"/>
      </c:valAx>
      <c:dTable>
        <c:showHorzBorder val="1"/>
        <c:showVertBorder val="1"/>
        <c:showOutline val="1"/>
        <c:showKeys val="1"/>
        <c:spPr>
          <a:ln>
            <a:solidFill>
              <a:srgbClr val="FFFFFF">
                <a:alpha val="58039"/>
              </a:srgbClr>
            </a:solidFill>
            <a:prstDash val="solid"/>
          </a:ln>
        </c:spPr>
        <c:txPr>
          <a:bodyPr/>
          <a:lstStyle/>
          <a:p>
            <a:pPr rtl="0">
              <a:defRPr baseline="0">
                <a:solidFill>
                  <a:schemeClr val="bg1"/>
                </a:solidFill>
              </a:defRPr>
            </a:pPr>
            <a:endParaRPr lang="en-US"/>
          </a:p>
        </c:txPr>
      </c:dTable>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baseline="0">
                <a:solidFill>
                  <a:srgbClr val="92D050"/>
                </a:solidFill>
              </a:defRPr>
            </a:pPr>
            <a:r>
              <a:rPr lang="en-US" baseline="0" dirty="0">
                <a:solidFill>
                  <a:srgbClr val="92D050"/>
                </a:solidFill>
              </a:rPr>
              <a:t>Future Cost Impact - Loss Rate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Nissan!$B$95</c:f>
              <c:strCache>
                <c:ptCount val="1"/>
                <c:pt idx="0">
                  <c:v>Loss Rate</c:v>
                </c:pt>
              </c:strCache>
            </c:strRef>
          </c:tx>
          <c:invertIfNegative val="0"/>
          <c:cat>
            <c:numRef>
              <c:f>Nissan!$A$96:$A$97</c:f>
              <c:numCache>
                <c:formatCode>General</c:formatCode>
                <c:ptCount val="2"/>
                <c:pt idx="0">
                  <c:v>2009</c:v>
                </c:pt>
                <c:pt idx="1">
                  <c:v>2014</c:v>
                </c:pt>
              </c:numCache>
            </c:numRef>
          </c:cat>
          <c:val>
            <c:numRef>
              <c:f>Nissan!$B$96:$B$97</c:f>
              <c:numCache>
                <c:formatCode>"$"#,##0.00</c:formatCode>
                <c:ptCount val="2"/>
                <c:pt idx="0">
                  <c:v>1.3171464215382163</c:v>
                </c:pt>
                <c:pt idx="1">
                  <c:v>0.77205296900603415</c:v>
                </c:pt>
              </c:numCache>
            </c:numRef>
          </c:val>
        </c:ser>
        <c:dLbls>
          <c:showLegendKey val="0"/>
          <c:showVal val="0"/>
          <c:showCatName val="0"/>
          <c:showSerName val="0"/>
          <c:showPercent val="0"/>
          <c:showBubbleSize val="0"/>
        </c:dLbls>
        <c:gapWidth val="150"/>
        <c:shape val="box"/>
        <c:axId val="112851584"/>
        <c:axId val="112722304"/>
        <c:axId val="0"/>
      </c:bar3DChart>
      <c:catAx>
        <c:axId val="112851584"/>
        <c:scaling>
          <c:orientation val="minMax"/>
        </c:scaling>
        <c:delete val="0"/>
        <c:axPos val="b"/>
        <c:numFmt formatCode="General" sourceLinked="1"/>
        <c:majorTickMark val="none"/>
        <c:minorTickMark val="none"/>
        <c:tickLblPos val="nextTo"/>
        <c:crossAx val="112722304"/>
        <c:crosses val="autoZero"/>
        <c:auto val="1"/>
        <c:lblAlgn val="ctr"/>
        <c:lblOffset val="100"/>
        <c:noMultiLvlLbl val="0"/>
      </c:catAx>
      <c:valAx>
        <c:axId val="112722304"/>
        <c:scaling>
          <c:orientation val="minMax"/>
        </c:scaling>
        <c:delete val="0"/>
        <c:axPos val="l"/>
        <c:majorGridlines/>
        <c:numFmt formatCode="&quot;$&quot;#,##0.00" sourceLinked="1"/>
        <c:majorTickMark val="none"/>
        <c:minorTickMark val="none"/>
        <c:tickLblPos val="nextTo"/>
        <c:txPr>
          <a:bodyPr/>
          <a:lstStyle/>
          <a:p>
            <a:pPr>
              <a:defRPr baseline="0">
                <a:solidFill>
                  <a:schemeClr val="bg1"/>
                </a:solidFill>
              </a:defRPr>
            </a:pPr>
            <a:endParaRPr lang="en-US"/>
          </a:p>
        </c:txPr>
        <c:crossAx val="112851584"/>
        <c:crosses val="autoZero"/>
        <c:crossBetween val="between"/>
      </c:valAx>
      <c:dTable>
        <c:showHorzBorder val="1"/>
        <c:showVertBorder val="1"/>
        <c:showOutline val="1"/>
        <c:showKeys val="1"/>
        <c:spPr>
          <a:ln>
            <a:solidFill>
              <a:srgbClr val="FFFFFF">
                <a:alpha val="58039"/>
              </a:srgbClr>
            </a:solidFill>
            <a:prstDash val="solid"/>
          </a:ln>
        </c:spPr>
        <c:txPr>
          <a:bodyPr/>
          <a:lstStyle/>
          <a:p>
            <a:pPr rtl="0">
              <a:defRPr baseline="0">
                <a:solidFill>
                  <a:schemeClr val="bg1"/>
                </a:solidFill>
              </a:defRPr>
            </a:pPr>
            <a:endParaRPr lang="en-US"/>
          </a:p>
        </c:txPr>
      </c:dTable>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baseline="0">
                <a:solidFill>
                  <a:srgbClr val="92D050"/>
                </a:solidFill>
              </a:defRPr>
            </a:pPr>
            <a:r>
              <a:rPr lang="en-US" baseline="0" dirty="0" smtClean="0">
                <a:solidFill>
                  <a:srgbClr val="92D050"/>
                </a:solidFill>
              </a:rPr>
              <a:t>Loss Rate – Incurred Variance</a:t>
            </a:r>
            <a:endParaRPr lang="en-US" baseline="0" dirty="0">
              <a:solidFill>
                <a:srgbClr val="92D050"/>
              </a:solidFill>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Nissan!$B$108</c:f>
              <c:strCache>
                <c:ptCount val="1"/>
                <c:pt idx="0">
                  <c:v>2009 Payroll</c:v>
                </c:pt>
              </c:strCache>
            </c:strRef>
          </c:tx>
          <c:invertIfNegative val="0"/>
          <c:cat>
            <c:strRef>
              <c:f>Nissan!$A$109:$A$111</c:f>
              <c:strCache>
                <c:ptCount val="3"/>
                <c:pt idx="0">
                  <c:v>Loss Rate @ 2009</c:v>
                </c:pt>
                <c:pt idx="1">
                  <c:v>Loss Rate @ 2014</c:v>
                </c:pt>
                <c:pt idx="2">
                  <c:v>Variance</c:v>
                </c:pt>
              </c:strCache>
            </c:strRef>
          </c:cat>
          <c:val>
            <c:numRef>
              <c:f>Nissan!$B$109:$B$111</c:f>
              <c:numCache>
                <c:formatCode>"$"#,##0</c:formatCode>
                <c:ptCount val="3"/>
                <c:pt idx="0">
                  <c:v>9745000</c:v>
                </c:pt>
                <c:pt idx="1">
                  <c:v>5712087.9348989744</c:v>
                </c:pt>
                <c:pt idx="2">
                  <c:v>-4032912.0651010256</c:v>
                </c:pt>
              </c:numCache>
            </c:numRef>
          </c:val>
        </c:ser>
        <c:ser>
          <c:idx val="1"/>
          <c:order val="1"/>
          <c:tx>
            <c:strRef>
              <c:f>Nissan!$C$108</c:f>
              <c:strCache>
                <c:ptCount val="1"/>
                <c:pt idx="0">
                  <c:v>2014 Payroll</c:v>
                </c:pt>
              </c:strCache>
            </c:strRef>
          </c:tx>
          <c:invertIfNegative val="0"/>
          <c:cat>
            <c:strRef>
              <c:f>Nissan!$A$109:$A$111</c:f>
              <c:strCache>
                <c:ptCount val="3"/>
                <c:pt idx="0">
                  <c:v>Loss Rate @ 2009</c:v>
                </c:pt>
                <c:pt idx="1">
                  <c:v>Loss Rate @ 2014</c:v>
                </c:pt>
                <c:pt idx="2">
                  <c:v>Variance</c:v>
                </c:pt>
              </c:strCache>
            </c:strRef>
          </c:cat>
          <c:val>
            <c:numRef>
              <c:f>Nissan!$C$109:$C$111</c:f>
              <c:numCache>
                <c:formatCode>"$"#,##0</c:formatCode>
                <c:ptCount val="3"/>
                <c:pt idx="0">
                  <c:v>12965836.808552194</c:v>
                </c:pt>
                <c:pt idx="1">
                  <c:v>7600000</c:v>
                </c:pt>
                <c:pt idx="2">
                  <c:v>-5365836.8085521944</c:v>
                </c:pt>
              </c:numCache>
            </c:numRef>
          </c:val>
        </c:ser>
        <c:dLbls>
          <c:showLegendKey val="0"/>
          <c:showVal val="0"/>
          <c:showCatName val="0"/>
          <c:showSerName val="0"/>
          <c:showPercent val="0"/>
          <c:showBubbleSize val="0"/>
        </c:dLbls>
        <c:gapWidth val="150"/>
        <c:shape val="box"/>
        <c:axId val="113220224"/>
        <c:axId val="113222016"/>
        <c:axId val="0"/>
      </c:bar3DChart>
      <c:catAx>
        <c:axId val="113220224"/>
        <c:scaling>
          <c:orientation val="minMax"/>
        </c:scaling>
        <c:delete val="0"/>
        <c:axPos val="b"/>
        <c:numFmt formatCode="General" sourceLinked="1"/>
        <c:majorTickMark val="none"/>
        <c:minorTickMark val="none"/>
        <c:tickLblPos val="nextTo"/>
        <c:crossAx val="113222016"/>
        <c:crosses val="autoZero"/>
        <c:auto val="1"/>
        <c:lblAlgn val="ctr"/>
        <c:lblOffset val="100"/>
        <c:noMultiLvlLbl val="0"/>
      </c:catAx>
      <c:valAx>
        <c:axId val="113222016"/>
        <c:scaling>
          <c:orientation val="minMax"/>
        </c:scaling>
        <c:delete val="0"/>
        <c:axPos val="l"/>
        <c:majorGridlines/>
        <c:numFmt formatCode="&quot;$&quot;#,##0" sourceLinked="1"/>
        <c:majorTickMark val="none"/>
        <c:minorTickMark val="none"/>
        <c:tickLblPos val="nextTo"/>
        <c:txPr>
          <a:bodyPr/>
          <a:lstStyle/>
          <a:p>
            <a:pPr>
              <a:defRPr baseline="0">
                <a:solidFill>
                  <a:schemeClr val="bg1"/>
                </a:solidFill>
              </a:defRPr>
            </a:pPr>
            <a:endParaRPr lang="en-US"/>
          </a:p>
        </c:txPr>
        <c:crossAx val="113220224"/>
        <c:crosses val="autoZero"/>
        <c:crossBetween val="between"/>
      </c:valAx>
      <c:dTable>
        <c:showHorzBorder val="1"/>
        <c:showVertBorder val="1"/>
        <c:showOutline val="1"/>
        <c:showKeys val="1"/>
        <c:spPr>
          <a:ln>
            <a:solidFill>
              <a:srgbClr val="FFFFFF">
                <a:alpha val="58039"/>
              </a:srgbClr>
            </a:solidFill>
            <a:prstDash val="solid"/>
          </a:ln>
        </c:spPr>
        <c:txPr>
          <a:bodyPr/>
          <a:lstStyle/>
          <a:p>
            <a:pPr rtl="0">
              <a:defRPr baseline="0">
                <a:solidFill>
                  <a:schemeClr val="bg1"/>
                </a:solidFill>
              </a:defRPr>
            </a:pPr>
            <a:endParaRPr lang="en-US"/>
          </a:p>
        </c:txPr>
      </c:dTable>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0B048422-DF9D-4D4E-B193-64F80141CE05}" type="datetimeFigureOut">
              <a:rPr lang="en-US" smtClean="0"/>
              <a:t>10/20/2014</a:t>
            </a:fld>
            <a:endParaRPr lang="en-US" dirty="0"/>
          </a:p>
        </p:txBody>
      </p:sp>
      <p:sp>
        <p:nvSpPr>
          <p:cNvPr id="4" name="Slide Image Placeholder 3"/>
          <p:cNvSpPr>
            <a:spLocks noGrp="1" noRot="1" noChangeAspect="1"/>
          </p:cNvSpPr>
          <p:nvPr>
            <p:ph type="sldImg" idx="2"/>
          </p:nvPr>
        </p:nvSpPr>
        <p:spPr>
          <a:xfrm>
            <a:off x="1266825" y="692150"/>
            <a:ext cx="4476750" cy="34591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1500"/>
            <a:ext cx="5607050" cy="41497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lIns="91440" tIns="45720" rIns="91440" bIns="45720" rtlCol="0" anchor="b"/>
          <a:lstStyle>
            <a:lvl1pPr algn="r">
              <a:defRPr sz="1200"/>
            </a:lvl1pPr>
          </a:lstStyle>
          <a:p>
            <a:fld id="{0D247F60-5765-42C8-9FD3-855A8140FF96}" type="slidenum">
              <a:rPr lang="en-US" smtClean="0"/>
              <a:t>‹#›</a:t>
            </a:fld>
            <a:endParaRPr lang="en-US" dirty="0"/>
          </a:p>
        </p:txBody>
      </p:sp>
    </p:spTree>
    <p:extLst>
      <p:ext uri="{BB962C8B-B14F-4D97-AF65-F5344CB8AC3E}">
        <p14:creationId xmlns:p14="http://schemas.microsoft.com/office/powerpoint/2010/main" val="1627233636"/>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2150"/>
            <a:ext cx="4610100" cy="34591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t>
            </a:r>
            <a:r>
              <a:rPr lang="en-US" baseline="0" dirty="0" smtClean="0"/>
              <a:t> NV, ND, and TX are the remaining 11 states. </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59</a:t>
            </a:fld>
            <a:endParaRPr lang="en-US" dirty="0"/>
          </a:p>
        </p:txBody>
      </p:sp>
    </p:spTree>
    <p:extLst>
      <p:ext uri="{BB962C8B-B14F-4D97-AF65-F5344CB8AC3E}">
        <p14:creationId xmlns:p14="http://schemas.microsoft.com/office/powerpoint/2010/main" val="149622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t>
            </a:r>
            <a:r>
              <a:rPr lang="en-US" baseline="0" dirty="0" smtClean="0"/>
              <a:t> NV, ND, and TX are the remaining 11 states. </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60</a:t>
            </a:fld>
            <a:endParaRPr lang="en-US" dirty="0"/>
          </a:p>
        </p:txBody>
      </p:sp>
    </p:spTree>
    <p:extLst>
      <p:ext uri="{BB962C8B-B14F-4D97-AF65-F5344CB8AC3E}">
        <p14:creationId xmlns:p14="http://schemas.microsoft.com/office/powerpoint/2010/main" val="149622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t>
            </a:r>
            <a:r>
              <a:rPr lang="en-US" baseline="0" dirty="0" smtClean="0"/>
              <a:t> NV, ND, and TX are the remaining 11 states. </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61</a:t>
            </a:fld>
            <a:endParaRPr lang="en-US" dirty="0"/>
          </a:p>
        </p:txBody>
      </p:sp>
    </p:spTree>
    <p:extLst>
      <p:ext uri="{BB962C8B-B14F-4D97-AF65-F5344CB8AC3E}">
        <p14:creationId xmlns:p14="http://schemas.microsoft.com/office/powerpoint/2010/main" val="149622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t>
            </a:r>
            <a:r>
              <a:rPr lang="en-US" baseline="0" dirty="0" smtClean="0"/>
              <a:t> NV, ND, and TX are the remaining 11 states. </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62</a:t>
            </a:fld>
            <a:endParaRPr lang="en-US" dirty="0"/>
          </a:p>
        </p:txBody>
      </p:sp>
    </p:spTree>
    <p:extLst>
      <p:ext uri="{BB962C8B-B14F-4D97-AF65-F5344CB8AC3E}">
        <p14:creationId xmlns:p14="http://schemas.microsoft.com/office/powerpoint/2010/main" val="149622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65</a:t>
            </a:fld>
            <a:endParaRPr lang="en-US" dirty="0"/>
          </a:p>
        </p:txBody>
      </p:sp>
    </p:spTree>
    <p:extLst>
      <p:ext uri="{BB962C8B-B14F-4D97-AF65-F5344CB8AC3E}">
        <p14:creationId xmlns:p14="http://schemas.microsoft.com/office/powerpoint/2010/main" val="266754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66</a:t>
            </a:fld>
            <a:endParaRPr lang="en-US" dirty="0"/>
          </a:p>
        </p:txBody>
      </p:sp>
    </p:spTree>
    <p:extLst>
      <p:ext uri="{BB962C8B-B14F-4D97-AF65-F5344CB8AC3E}">
        <p14:creationId xmlns:p14="http://schemas.microsoft.com/office/powerpoint/2010/main" val="266754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 overall result to date for our ZOOM clients.</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67</a:t>
            </a:fld>
            <a:endParaRPr lang="en-US"/>
          </a:p>
        </p:txBody>
      </p:sp>
    </p:spTree>
    <p:extLst>
      <p:ext uri="{BB962C8B-B14F-4D97-AF65-F5344CB8AC3E}">
        <p14:creationId xmlns:p14="http://schemas.microsoft.com/office/powerpoint/2010/main" val="2943164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68</a:t>
            </a:fld>
            <a:endParaRPr lang="en-US" dirty="0"/>
          </a:p>
        </p:txBody>
      </p:sp>
    </p:spTree>
    <p:extLst>
      <p:ext uri="{BB962C8B-B14F-4D97-AF65-F5344CB8AC3E}">
        <p14:creationId xmlns:p14="http://schemas.microsoft.com/office/powerpoint/2010/main" val="3841056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72</a:t>
            </a:fld>
            <a:endParaRPr lang="en-US" dirty="0"/>
          </a:p>
        </p:txBody>
      </p:sp>
    </p:spTree>
    <p:extLst>
      <p:ext uri="{BB962C8B-B14F-4D97-AF65-F5344CB8AC3E}">
        <p14:creationId xmlns:p14="http://schemas.microsoft.com/office/powerpoint/2010/main" val="153446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74</a:t>
            </a:fld>
            <a:endParaRPr lang="en-US" dirty="0"/>
          </a:p>
        </p:txBody>
      </p:sp>
    </p:spTree>
    <p:extLst>
      <p:ext uri="{BB962C8B-B14F-4D97-AF65-F5344CB8AC3E}">
        <p14:creationId xmlns:p14="http://schemas.microsoft.com/office/powerpoint/2010/main" val="153446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66825" y="692150"/>
            <a:ext cx="4476750" cy="3459163"/>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85">
              <a:defRPr sz="1100" b="1">
                <a:solidFill>
                  <a:schemeClr val="bg1"/>
                </a:solidFill>
                <a:latin typeface="Arial" charset="0"/>
                <a:ea typeface="MS PGothic" pitchFamily="34" charset="-128"/>
              </a:defRPr>
            </a:lvl1pPr>
            <a:lvl2pPr marL="742809" indent="-285695" defTabSz="931685">
              <a:defRPr sz="1100" b="1">
                <a:solidFill>
                  <a:schemeClr val="bg1"/>
                </a:solidFill>
                <a:latin typeface="Arial" charset="0"/>
                <a:ea typeface="MS PGothic" pitchFamily="34" charset="-128"/>
              </a:defRPr>
            </a:lvl2pPr>
            <a:lvl3pPr marL="1142782" indent="-228557" defTabSz="931685">
              <a:defRPr sz="1100" b="1">
                <a:solidFill>
                  <a:schemeClr val="bg1"/>
                </a:solidFill>
                <a:latin typeface="Arial" charset="0"/>
                <a:ea typeface="MS PGothic" pitchFamily="34" charset="-128"/>
              </a:defRPr>
            </a:lvl3pPr>
            <a:lvl4pPr marL="1599895" indent="-228557" defTabSz="931685">
              <a:defRPr sz="1100" b="1">
                <a:solidFill>
                  <a:schemeClr val="bg1"/>
                </a:solidFill>
                <a:latin typeface="Arial" charset="0"/>
                <a:ea typeface="MS PGothic" pitchFamily="34" charset="-128"/>
              </a:defRPr>
            </a:lvl4pPr>
            <a:lvl5pPr marL="2057007" indent="-228557" defTabSz="931685">
              <a:defRPr sz="1100" b="1">
                <a:solidFill>
                  <a:schemeClr val="bg1"/>
                </a:solidFill>
                <a:latin typeface="Arial" charset="0"/>
                <a:ea typeface="MS PGothic" pitchFamily="34" charset="-128"/>
              </a:defRPr>
            </a:lvl5pPr>
            <a:lvl6pPr marL="2514120" indent="-228557" algn="ctr" defTabSz="931685" eaLnBrk="0" fontAlgn="base" hangingPunct="0">
              <a:spcBef>
                <a:spcPct val="0"/>
              </a:spcBef>
              <a:spcAft>
                <a:spcPct val="0"/>
              </a:spcAft>
              <a:defRPr sz="1100" b="1">
                <a:solidFill>
                  <a:schemeClr val="bg1"/>
                </a:solidFill>
                <a:latin typeface="Arial" charset="0"/>
                <a:ea typeface="MS PGothic" pitchFamily="34" charset="-128"/>
              </a:defRPr>
            </a:lvl6pPr>
            <a:lvl7pPr marL="2971233" indent="-228557" algn="ctr" defTabSz="931685" eaLnBrk="0" fontAlgn="base" hangingPunct="0">
              <a:spcBef>
                <a:spcPct val="0"/>
              </a:spcBef>
              <a:spcAft>
                <a:spcPct val="0"/>
              </a:spcAft>
              <a:defRPr sz="1100" b="1">
                <a:solidFill>
                  <a:schemeClr val="bg1"/>
                </a:solidFill>
                <a:latin typeface="Arial" charset="0"/>
                <a:ea typeface="MS PGothic" pitchFamily="34" charset="-128"/>
              </a:defRPr>
            </a:lvl7pPr>
            <a:lvl8pPr marL="3428346" indent="-228557" algn="ctr" defTabSz="931685" eaLnBrk="0" fontAlgn="base" hangingPunct="0">
              <a:spcBef>
                <a:spcPct val="0"/>
              </a:spcBef>
              <a:spcAft>
                <a:spcPct val="0"/>
              </a:spcAft>
              <a:defRPr sz="1100" b="1">
                <a:solidFill>
                  <a:schemeClr val="bg1"/>
                </a:solidFill>
                <a:latin typeface="Arial" charset="0"/>
                <a:ea typeface="MS PGothic" pitchFamily="34" charset="-128"/>
              </a:defRPr>
            </a:lvl8pPr>
            <a:lvl9pPr marL="3885459" indent="-228557" algn="ctr" defTabSz="931685" eaLnBrk="0" fontAlgn="base" hangingPunct="0">
              <a:spcBef>
                <a:spcPct val="0"/>
              </a:spcBef>
              <a:spcAft>
                <a:spcPct val="0"/>
              </a:spcAft>
              <a:defRPr sz="1100" b="1">
                <a:solidFill>
                  <a:schemeClr val="bg1"/>
                </a:solidFill>
                <a:latin typeface="Arial" charset="0"/>
                <a:ea typeface="MS PGothic" pitchFamily="34" charset="-128"/>
              </a:defRPr>
            </a:lvl9pPr>
          </a:lstStyle>
          <a:p>
            <a:fld id="{DDD9BA10-9539-4FD2-AC83-DEAC90821F84}" type="slidenum">
              <a:rPr lang="en-US" sz="1200" b="0">
                <a:solidFill>
                  <a:prstClr val="black"/>
                </a:solidFill>
              </a:rPr>
              <a:pPr/>
              <a:t>27</a:t>
            </a:fld>
            <a:endParaRPr lang="en-US" sz="1200" b="0"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882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77</a:t>
            </a:fld>
            <a:endParaRPr lang="en-US" dirty="0"/>
          </a:p>
        </p:txBody>
      </p:sp>
    </p:spTree>
    <p:extLst>
      <p:ext uri="{BB962C8B-B14F-4D97-AF65-F5344CB8AC3E}">
        <p14:creationId xmlns:p14="http://schemas.microsoft.com/office/powerpoint/2010/main" val="242111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79</a:t>
            </a:fld>
            <a:endParaRPr lang="en-US" dirty="0"/>
          </a:p>
        </p:txBody>
      </p:sp>
    </p:spTree>
    <p:extLst>
      <p:ext uri="{BB962C8B-B14F-4D97-AF65-F5344CB8AC3E}">
        <p14:creationId xmlns:p14="http://schemas.microsoft.com/office/powerpoint/2010/main" val="3483226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80</a:t>
            </a:fld>
            <a:endParaRPr lang="en-US" dirty="0"/>
          </a:p>
        </p:txBody>
      </p:sp>
    </p:spTree>
    <p:extLst>
      <p:ext uri="{BB962C8B-B14F-4D97-AF65-F5344CB8AC3E}">
        <p14:creationId xmlns:p14="http://schemas.microsoft.com/office/powerpoint/2010/main" val="81749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018824" rtl="0" eaLnBrk="1" fontAlgn="auto" latinLnBrk="0" hangingPunct="1">
              <a:lnSpc>
                <a:spcPct val="100000"/>
              </a:lnSpc>
              <a:spcBef>
                <a:spcPts val="0"/>
              </a:spcBef>
              <a:spcAft>
                <a:spcPts val="0"/>
              </a:spcAft>
              <a:buClrTx/>
              <a:buSzTx/>
              <a:buFontTx/>
              <a:buNone/>
              <a:tabLst/>
              <a:defRPr/>
            </a:pPr>
            <a:r>
              <a:rPr lang="en-US" dirty="0" smtClean="0">
                <a:solidFill>
                  <a:srgbClr val="8CC63E"/>
                </a:solidFill>
              </a:rPr>
              <a:t>The Combined Ratio is 5% better than the average over 55 years at 103.9%.  But, it is estimated that the insurers will have to get to a combined ratio of 97% to earn their long-term average rate of return at 9%.   The interesting issue is most investors want to see at least 8% return, but ideally want more like 12% to make an investment.   </a:t>
            </a:r>
          </a:p>
          <a:p>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49</a:t>
            </a:fld>
            <a:endParaRPr lang="en-US" dirty="0"/>
          </a:p>
        </p:txBody>
      </p:sp>
    </p:spTree>
    <p:extLst>
      <p:ext uri="{BB962C8B-B14F-4D97-AF65-F5344CB8AC3E}">
        <p14:creationId xmlns:p14="http://schemas.microsoft.com/office/powerpoint/2010/main" val="190289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266825" y="692150"/>
            <a:ext cx="4476750" cy="3459163"/>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52</a:t>
            </a:fld>
            <a:endParaRPr lang="en-US" dirty="0" smtClean="0"/>
          </a:p>
        </p:txBody>
      </p:sp>
    </p:spTree>
    <p:extLst>
      <p:ext uri="{BB962C8B-B14F-4D97-AF65-F5344CB8AC3E}">
        <p14:creationId xmlns:p14="http://schemas.microsoft.com/office/powerpoint/2010/main" val="170780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893907"/>
            <a:ext cx="662271" cy="247453"/>
          </a:xfrm>
          <a:noFill/>
        </p:spPr>
        <p:txBody>
          <a:bodyPr/>
          <a:lstStyle/>
          <a:p>
            <a:pPr defTabSz="911229"/>
            <a:fld id="{BC4CED26-30FC-40B3-942B-401B2AAF5079}" type="slidenum">
              <a:rPr lang="en-US" smtClean="0"/>
              <a:pPr defTabSz="911229"/>
              <a:t>53</a:t>
            </a:fld>
            <a:endParaRPr lang="en-US" dirty="0" smtClean="0"/>
          </a:p>
        </p:txBody>
      </p:sp>
      <p:sp>
        <p:nvSpPr>
          <p:cNvPr id="214019" name="Rectangle 2"/>
          <p:cNvSpPr>
            <a:spLocks noGrp="1" noRot="1" noChangeAspect="1" noChangeArrowheads="1" noTextEdit="1"/>
          </p:cNvSpPr>
          <p:nvPr>
            <p:ph type="sldImg"/>
          </p:nvPr>
        </p:nvSpPr>
        <p:spPr>
          <a:xfrm>
            <a:off x="1266825" y="692150"/>
            <a:ext cx="4476750" cy="3459163"/>
          </a:xfrm>
          <a:ln/>
        </p:spPr>
      </p:sp>
      <p:sp>
        <p:nvSpPr>
          <p:cNvPr id="214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4026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t>
            </a:r>
            <a:r>
              <a:rPr lang="en-US" baseline="0" dirty="0" smtClean="0"/>
              <a:t> NV, ND, and TX are the remaining 11 states. </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55</a:t>
            </a:fld>
            <a:endParaRPr lang="en-US" dirty="0"/>
          </a:p>
        </p:txBody>
      </p:sp>
    </p:spTree>
    <p:extLst>
      <p:ext uri="{BB962C8B-B14F-4D97-AF65-F5344CB8AC3E}">
        <p14:creationId xmlns:p14="http://schemas.microsoft.com/office/powerpoint/2010/main" val="149622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t>
            </a:r>
            <a:r>
              <a:rPr lang="en-US" baseline="0" dirty="0" smtClean="0"/>
              <a:t> NV, ND, and TX are the remaining 11 states. </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56</a:t>
            </a:fld>
            <a:endParaRPr lang="en-US" dirty="0"/>
          </a:p>
        </p:txBody>
      </p:sp>
    </p:spTree>
    <p:extLst>
      <p:ext uri="{BB962C8B-B14F-4D97-AF65-F5344CB8AC3E}">
        <p14:creationId xmlns:p14="http://schemas.microsoft.com/office/powerpoint/2010/main" val="149622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t>
            </a:r>
            <a:r>
              <a:rPr lang="en-US" baseline="0" dirty="0" smtClean="0"/>
              <a:t> NV, ND, and TX are the remaining 11 states. </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57</a:t>
            </a:fld>
            <a:endParaRPr lang="en-US" dirty="0"/>
          </a:p>
        </p:txBody>
      </p:sp>
    </p:spTree>
    <p:extLst>
      <p:ext uri="{BB962C8B-B14F-4D97-AF65-F5344CB8AC3E}">
        <p14:creationId xmlns:p14="http://schemas.microsoft.com/office/powerpoint/2010/main" val="149622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t>
            </a:r>
            <a:r>
              <a:rPr lang="en-US" baseline="0" dirty="0" smtClean="0"/>
              <a:t> NV, ND, and TX are the remaining 11 states. </a:t>
            </a:r>
            <a:endParaRPr lang="en-US" dirty="0"/>
          </a:p>
        </p:txBody>
      </p:sp>
      <p:sp>
        <p:nvSpPr>
          <p:cNvPr id="4" name="Slide Number Placeholder 3"/>
          <p:cNvSpPr>
            <a:spLocks noGrp="1"/>
          </p:cNvSpPr>
          <p:nvPr>
            <p:ph type="sldNum" sz="quarter" idx="10"/>
          </p:nvPr>
        </p:nvSpPr>
        <p:spPr/>
        <p:txBody>
          <a:bodyPr/>
          <a:lstStyle/>
          <a:p>
            <a:fld id="{0D247F60-5765-42C8-9FD3-855A8140FF96}" type="slidenum">
              <a:rPr lang="en-US" smtClean="0"/>
              <a:t>58</a:t>
            </a:fld>
            <a:endParaRPr lang="en-US" dirty="0"/>
          </a:p>
        </p:txBody>
      </p:sp>
    </p:spTree>
    <p:extLst>
      <p:ext uri="{BB962C8B-B14F-4D97-AF65-F5344CB8AC3E}">
        <p14:creationId xmlns:p14="http://schemas.microsoft.com/office/powerpoint/2010/main" val="149622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180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813560"/>
            <a:ext cx="9052560" cy="51294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264714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369978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259080"/>
            <a:ext cx="9052560" cy="897784"/>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2920" y="1813560"/>
            <a:ext cx="9052560" cy="5129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459980" y="7272232"/>
            <a:ext cx="2346960" cy="413808"/>
          </a:xfrm>
          <a:prstGeom prst="rect">
            <a:avLst/>
          </a:prstGeom>
        </p:spPr>
        <p:txBody>
          <a:bodyPr lIns="101882" tIns="50941" rIns="101882" bIns="50941"/>
          <a:lstStyle>
            <a:lvl1pPr algn="r">
              <a:defRPr sz="1200">
                <a:solidFill>
                  <a:schemeClr val="bg1"/>
                </a:solidFill>
                <a:latin typeface="Century Gothic" panose="020B0502020202020204" pitchFamily="34" charset="0"/>
              </a:defRPr>
            </a:lvl1pPr>
          </a:lstStyle>
          <a:p>
            <a:fld id="{A9AF1BE4-26A3-4B85-A398-AB0ADE8CBD3F}" type="slidenum">
              <a:rPr lang="en-US" smtClean="0"/>
              <a:pPr/>
              <a:t>‹#›</a:t>
            </a:fld>
            <a:endParaRPr lang="en-US" dirty="0"/>
          </a:p>
        </p:txBody>
      </p:sp>
    </p:spTree>
    <p:extLst>
      <p:ext uri="{BB962C8B-B14F-4D97-AF65-F5344CB8AC3E}">
        <p14:creationId xmlns:p14="http://schemas.microsoft.com/office/powerpoint/2010/main" val="10381593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a:prstGeom prst="rect">
            <a:avLst/>
          </a:prstGeo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a:prstGeom prst="rect">
            <a:avLst/>
          </a:prstGeo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79824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3197930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a:prstGeom prst="rect">
            <a:avLst/>
          </a:prstGeo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a:prstGeom prst="rect">
            <a:avLst/>
          </a:prstGeo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a:prstGeom prst="rect">
            <a:avLst/>
          </a:prstGeo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a:prstGeom prst="rect">
            <a:avLst/>
          </a:prstGeo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94134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14209211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40345961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a:prstGeom prst="rect">
            <a:avLst/>
          </a:prstGeo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a:prstGeom prst="rect">
            <a:avLst/>
          </a:prstGeo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a:prstGeom prst="rect">
            <a:avLst/>
          </a:prstGeo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197420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a:prstGeom prst="rect">
            <a:avLst/>
          </a:prstGeo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a:prstGeom prst="rect">
            <a:avLst/>
          </a:prstGeo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dirty="0"/>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9AF1BE4-26A3-4B85-A398-AB0ADE8CBD3F}" type="slidenum">
              <a:rPr lang="en-US" smtClean="0"/>
              <a:t>‹#›</a:t>
            </a:fld>
            <a:endParaRPr lang="en-US" dirty="0"/>
          </a:p>
        </p:txBody>
      </p:sp>
    </p:spTree>
    <p:extLst>
      <p:ext uri="{BB962C8B-B14F-4D97-AF65-F5344CB8AC3E}">
        <p14:creationId xmlns:p14="http://schemas.microsoft.com/office/powerpoint/2010/main" val="182793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7081520"/>
            <a:ext cx="10058400" cy="690880"/>
          </a:xfrm>
          <a:prstGeom prst="rect">
            <a:avLst/>
          </a:prstGeom>
          <a:solidFill>
            <a:srgbClr val="2C2A2B"/>
          </a:solidFill>
          <a:ln>
            <a:solidFill>
              <a:srgbClr val="2C2A2B"/>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8" name="Rectangle 7"/>
          <p:cNvSpPr/>
          <p:nvPr userDrawn="1"/>
        </p:nvSpPr>
        <p:spPr>
          <a:xfrm>
            <a:off x="0" y="0"/>
            <a:ext cx="10058400" cy="1295400"/>
          </a:xfrm>
          <a:prstGeom prst="rect">
            <a:avLst/>
          </a:prstGeom>
          <a:solidFill>
            <a:srgbClr val="2C2A2B"/>
          </a:solidFill>
          <a:ln>
            <a:solidFill>
              <a:srgbClr val="2C2A2B"/>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9" name="Title Placeholder 1"/>
          <p:cNvSpPr>
            <a:spLocks noGrp="1"/>
          </p:cNvSpPr>
          <p:nvPr>
            <p:ph type="title"/>
          </p:nvPr>
        </p:nvSpPr>
        <p:spPr>
          <a:xfrm>
            <a:off x="0" y="259080"/>
            <a:ext cx="10058400" cy="8636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10" name="Text Placeholder 2"/>
          <p:cNvSpPr>
            <a:spLocks noGrp="1"/>
          </p:cNvSpPr>
          <p:nvPr>
            <p:ph type="body" idx="1"/>
          </p:nvPr>
        </p:nvSpPr>
        <p:spPr>
          <a:xfrm>
            <a:off x="427482" y="1554481"/>
            <a:ext cx="9127998" cy="5095240"/>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Line 45"/>
          <p:cNvSpPr>
            <a:spLocks noChangeShapeType="1"/>
          </p:cNvSpPr>
          <p:nvPr userDrawn="1"/>
        </p:nvSpPr>
        <p:spPr bwMode="auto">
          <a:xfrm>
            <a:off x="0" y="1295400"/>
            <a:ext cx="10058400" cy="0"/>
          </a:xfrm>
          <a:prstGeom prst="line">
            <a:avLst/>
          </a:prstGeom>
          <a:noFill/>
          <a:ln w="50800">
            <a:solidFill>
              <a:srgbClr val="8CC63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dirty="0"/>
          </a:p>
        </p:txBody>
      </p:sp>
      <p:pic>
        <p:nvPicPr>
          <p:cNvPr id="15"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7640" y="7145725"/>
            <a:ext cx="2227526" cy="56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mpanyName"/>
          <p:cNvSpPr txBox="1">
            <a:spLocks noChangeArrowheads="1"/>
          </p:cNvSpPr>
          <p:nvPr userDrawn="1">
            <p:custDataLst>
              <p:tags r:id="rId13"/>
            </p:custDataLst>
          </p:nvPr>
        </p:nvSpPr>
        <p:spPr bwMode="black">
          <a:xfrm>
            <a:off x="2556512" y="7334444"/>
            <a:ext cx="6998968" cy="215444"/>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39800">
              <a:spcBef>
                <a:spcPct val="0"/>
              </a:spcBef>
              <a:defRPr sz="2400">
                <a:solidFill>
                  <a:schemeClr val="tx1"/>
                </a:solidFill>
                <a:latin typeface="Arial" pitchFamily="34" charset="0"/>
              </a:defRPr>
            </a:lvl1pPr>
            <a:lvl2pPr marL="471488" algn="l" defTabSz="939800">
              <a:spcBef>
                <a:spcPct val="0"/>
              </a:spcBef>
              <a:defRPr sz="2400">
                <a:solidFill>
                  <a:schemeClr val="tx1"/>
                </a:solidFill>
                <a:latin typeface="Arial" pitchFamily="34" charset="0"/>
              </a:defRPr>
            </a:lvl2pPr>
            <a:lvl3pPr marL="939800" algn="l" defTabSz="939800">
              <a:spcBef>
                <a:spcPct val="0"/>
              </a:spcBef>
              <a:defRPr sz="2400">
                <a:solidFill>
                  <a:schemeClr val="tx1"/>
                </a:solidFill>
                <a:latin typeface="Arial" pitchFamily="34" charset="0"/>
              </a:defRPr>
            </a:lvl3pPr>
            <a:lvl4pPr marL="1411288" algn="l" defTabSz="939800">
              <a:spcBef>
                <a:spcPct val="0"/>
              </a:spcBef>
              <a:defRPr sz="2400">
                <a:solidFill>
                  <a:schemeClr val="tx1"/>
                </a:solidFill>
                <a:latin typeface="Arial" pitchFamily="34" charset="0"/>
              </a:defRPr>
            </a:lvl4pPr>
            <a:lvl5pPr marL="1882775" algn="l" defTabSz="939800">
              <a:spcBef>
                <a:spcPct val="0"/>
              </a:spcBef>
              <a:defRPr sz="2400">
                <a:solidFill>
                  <a:schemeClr val="tx1"/>
                </a:solidFill>
                <a:latin typeface="Arial" pitchFamily="34" charset="0"/>
              </a:defRPr>
            </a:lvl5pPr>
            <a:lvl6pPr marL="2339975" defTabSz="939800" eaLnBrk="0" fontAlgn="base" hangingPunct="0">
              <a:spcBef>
                <a:spcPct val="0"/>
              </a:spcBef>
              <a:spcAft>
                <a:spcPct val="0"/>
              </a:spcAft>
              <a:defRPr sz="2400">
                <a:solidFill>
                  <a:schemeClr val="tx1"/>
                </a:solidFill>
                <a:latin typeface="Arial" pitchFamily="34" charset="0"/>
              </a:defRPr>
            </a:lvl6pPr>
            <a:lvl7pPr marL="2797175" defTabSz="939800" eaLnBrk="0" fontAlgn="base" hangingPunct="0">
              <a:spcBef>
                <a:spcPct val="0"/>
              </a:spcBef>
              <a:spcAft>
                <a:spcPct val="0"/>
              </a:spcAft>
              <a:defRPr sz="2400">
                <a:solidFill>
                  <a:schemeClr val="tx1"/>
                </a:solidFill>
                <a:latin typeface="Arial" pitchFamily="34" charset="0"/>
              </a:defRPr>
            </a:lvl7pPr>
            <a:lvl8pPr marL="3254375" defTabSz="939800" eaLnBrk="0" fontAlgn="base" hangingPunct="0">
              <a:spcBef>
                <a:spcPct val="0"/>
              </a:spcBef>
              <a:spcAft>
                <a:spcPct val="0"/>
              </a:spcAft>
              <a:defRPr sz="2400">
                <a:solidFill>
                  <a:schemeClr val="tx1"/>
                </a:solidFill>
                <a:latin typeface="Arial" pitchFamily="34" charset="0"/>
              </a:defRPr>
            </a:lvl8pPr>
            <a:lvl9pPr marL="3711575" defTabSz="939800" eaLnBrk="0" fontAlgn="base" hangingPunct="0">
              <a:spcBef>
                <a:spcPct val="0"/>
              </a:spcBef>
              <a:spcAft>
                <a:spcPct val="0"/>
              </a:spcAft>
              <a:defRPr sz="2400">
                <a:solidFill>
                  <a:schemeClr val="tx1"/>
                </a:solidFill>
                <a:latin typeface="Arial" pitchFamily="34" charset="0"/>
              </a:defRPr>
            </a:lvl9pPr>
          </a:lstStyle>
          <a:p>
            <a:pPr>
              <a:defRPr/>
            </a:pPr>
            <a:r>
              <a:rPr lang="en-US" sz="700" b="0" dirty="0" smtClean="0">
                <a:solidFill>
                  <a:schemeClr val="bg1"/>
                </a:solidFill>
                <a:latin typeface="Century Gothic" pitchFamily="34" charset="0"/>
                <a:cs typeface="Calibri" pitchFamily="34" charset="0"/>
              </a:rPr>
              <a:t>COPYRIGHT</a:t>
            </a:r>
            <a:r>
              <a:rPr lang="en-US" sz="700" b="0" baseline="0" dirty="0" smtClean="0">
                <a:solidFill>
                  <a:schemeClr val="bg1"/>
                </a:solidFill>
                <a:latin typeface="Century Gothic" pitchFamily="34" charset="0"/>
                <a:cs typeface="Calibri" pitchFamily="34" charset="0"/>
              </a:rPr>
              <a:t> </a:t>
            </a:r>
            <a:r>
              <a:rPr lang="en-US" sz="700" b="0" dirty="0" smtClean="0">
                <a:solidFill>
                  <a:schemeClr val="bg1"/>
                </a:solidFill>
                <a:latin typeface="Century Gothic" pitchFamily="34" charset="0"/>
                <a:cs typeface="Calibri" pitchFamily="34" charset="0"/>
              </a:rPr>
              <a:t>BEECHER CARLSON INSURANCE SERVICES, LLC; ALL RIGHTS RESERVED; THIS DOCUMENT CONTAINS CONFIDENTIAL AND PROPRIETARY INFORMATION AND MUST NOT BE DISSEMINATED WITHOUT PRIOR WRITTEN CONSENT FROM BEECHER CARLSON, LLC</a:t>
            </a:r>
            <a:endParaRPr lang="en-CA" sz="700" b="0" dirty="0" smtClean="0">
              <a:solidFill>
                <a:schemeClr val="bg1"/>
              </a:solidFill>
              <a:latin typeface="Century Gothic" pitchFamily="34" charset="0"/>
              <a:cs typeface="Calibri" pitchFamily="34" charset="0"/>
            </a:endParaRPr>
          </a:p>
        </p:txBody>
      </p:sp>
    </p:spTree>
    <p:extLst>
      <p:ext uri="{BB962C8B-B14F-4D97-AF65-F5344CB8AC3E}">
        <p14:creationId xmlns:p14="http://schemas.microsoft.com/office/powerpoint/2010/main" val="392227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1018824" rtl="0" eaLnBrk="1" latinLnBrk="0" hangingPunct="1">
        <a:spcBef>
          <a:spcPct val="0"/>
        </a:spcBef>
        <a:buNone/>
        <a:defRPr sz="4000" kern="1200">
          <a:solidFill>
            <a:schemeClr val="bg1"/>
          </a:solidFill>
          <a:latin typeface="Century Gothic" pitchFamily="34" charset="0"/>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Century Gothic" pitchFamily="34" charset="0"/>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Century Gothic" pitchFamily="34" charset="0"/>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Century Gothic" pitchFamily="34" charset="0"/>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Century Gothic" pitchFamily="34" charset="0"/>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Century Gothic" pitchFamily="34"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g"/><Relationship Id="rId10" Type="http://schemas.openxmlformats.org/officeDocument/2006/relationships/image" Target="../media/image19.gif"/><Relationship Id="rId4" Type="http://schemas.openxmlformats.org/officeDocument/2006/relationships/image" Target="../media/image14.png"/><Relationship Id="rId9" Type="http://schemas.openxmlformats.org/officeDocument/2006/relationships/hyperlink" Target="http://www.greenwich.com/WMA/greenwich_home/1,1630,,00.html?rtOrigin=G&amp;vgnvisitor=eKmbnp6Ln5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6.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5.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6.emf"/><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6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 Id="rId9" Type="http://schemas.openxmlformats.org/officeDocument/2006/relationships/image" Target="../media/image6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8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0074519" cy="785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4" name="Rectangle 3"/>
          <p:cNvSpPr/>
          <p:nvPr/>
        </p:nvSpPr>
        <p:spPr>
          <a:xfrm>
            <a:off x="0" y="6390640"/>
            <a:ext cx="10074519" cy="138176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grpSp>
        <p:nvGrpSpPr>
          <p:cNvPr id="5" name="Group 4"/>
          <p:cNvGrpSpPr/>
          <p:nvPr/>
        </p:nvGrpSpPr>
        <p:grpSpPr>
          <a:xfrm>
            <a:off x="0" y="5872480"/>
            <a:ext cx="10074519" cy="1986280"/>
            <a:chOff x="0" y="5394960"/>
            <a:chExt cx="9158654" cy="1463040"/>
          </a:xfrm>
        </p:grpSpPr>
        <p:sp>
          <p:nvSpPr>
            <p:cNvPr id="6" name="Rectangle 5"/>
            <p:cNvSpPr/>
            <p:nvPr/>
          </p:nvSpPr>
          <p:spPr>
            <a:xfrm>
              <a:off x="0" y="5394960"/>
              <a:ext cx="9158654" cy="146304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327" y="5649402"/>
              <a:ext cx="9144000" cy="533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Century Gothic" pitchFamily="34" charset="0"/>
                </a:rPr>
                <a:t>BEECHER CARLSON CAPABILITIES PRESENTATION</a:t>
              </a:r>
              <a:endParaRPr lang="en-US" sz="3200" dirty="0">
                <a:solidFill>
                  <a:schemeClr val="bg1"/>
                </a:solidFill>
                <a:latin typeface="Century Gothic" pitchFamily="34" charset="0"/>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38" r="10867" b="-114"/>
          <a:stretch/>
        </p:blipFill>
        <p:spPr>
          <a:xfrm>
            <a:off x="0" y="1295400"/>
            <a:ext cx="5951220" cy="4490720"/>
          </a:xfrm>
          <a:prstGeom prst="rect">
            <a:avLst/>
          </a:prstGeom>
        </p:spPr>
      </p:pic>
      <p:grpSp>
        <p:nvGrpSpPr>
          <p:cNvPr id="9" name="Group 8"/>
          <p:cNvGrpSpPr/>
          <p:nvPr/>
        </p:nvGrpSpPr>
        <p:grpSpPr>
          <a:xfrm>
            <a:off x="0" y="0"/>
            <a:ext cx="10074519" cy="1209040"/>
            <a:chOff x="0" y="0"/>
            <a:chExt cx="9144000" cy="990600"/>
          </a:xfrm>
        </p:grpSpPr>
        <p:sp>
          <p:nvSpPr>
            <p:cNvPr id="10" name="Rectangle 9"/>
            <p:cNvSpPr/>
            <p:nvPr/>
          </p:nvSpPr>
          <p:spPr>
            <a:xfrm>
              <a:off x="0" y="0"/>
              <a:ext cx="9144000" cy="9906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336" y="187298"/>
              <a:ext cx="2966492" cy="684575"/>
            </a:xfrm>
            <a:prstGeom prst="rect">
              <a:avLst/>
            </a:prstGeom>
          </p:spPr>
        </p:pic>
      </p:grpSp>
      <p:grpSp>
        <p:nvGrpSpPr>
          <p:cNvPr id="12" name="Group 11"/>
          <p:cNvGrpSpPr/>
          <p:nvPr/>
        </p:nvGrpSpPr>
        <p:grpSpPr>
          <a:xfrm>
            <a:off x="6035040" y="1295400"/>
            <a:ext cx="4039479" cy="4490720"/>
            <a:chOff x="5486400" y="1524000"/>
            <a:chExt cx="3657600" cy="4038600"/>
          </a:xfrm>
        </p:grpSpPr>
        <p:sp>
          <p:nvSpPr>
            <p:cNvPr id="13" name="Rectangle 12"/>
            <p:cNvSpPr/>
            <p:nvPr/>
          </p:nvSpPr>
          <p:spPr>
            <a:xfrm flipV="1">
              <a:off x="5486400" y="1524000"/>
              <a:ext cx="3657600" cy="40386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01778" y="2210947"/>
              <a:ext cx="77347" cy="77347"/>
            </a:xfrm>
            <a:prstGeom prst="ellipse">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942453" y="2209800"/>
              <a:ext cx="77347" cy="77347"/>
            </a:xfrm>
            <a:prstGeom prst="ellipse">
              <a:avLst/>
            </a:prstGeom>
            <a:solidFill>
              <a:srgbClr val="C8D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6253215" y="2159000"/>
            <a:ext cx="1972263" cy="646744"/>
          </a:xfrm>
          <a:prstGeom prst="rect">
            <a:avLst/>
          </a:prstGeom>
        </p:spPr>
        <p:txBody>
          <a:bodyPr wrap="none" lIns="101882" tIns="50941" rIns="101882" bIns="50941">
            <a:spAutoFit/>
          </a:bodyPr>
          <a:lstStyle/>
          <a:p>
            <a:pPr>
              <a:lnSpc>
                <a:spcPct val="114000"/>
              </a:lnSpc>
            </a:pPr>
            <a:r>
              <a:rPr lang="en-US" sz="3100" dirty="0">
                <a:solidFill>
                  <a:schemeClr val="bg1"/>
                </a:solidFill>
                <a:latin typeface="Century Gothic" pitchFamily="34" charset="0"/>
                <a:cs typeface="Times New Roman" pitchFamily="18" charset="0"/>
              </a:rPr>
              <a:t>PASSION.</a:t>
            </a:r>
          </a:p>
        </p:txBody>
      </p:sp>
      <p:sp>
        <p:nvSpPr>
          <p:cNvPr id="17" name="Rectangle 16"/>
          <p:cNvSpPr/>
          <p:nvPr/>
        </p:nvSpPr>
        <p:spPr>
          <a:xfrm>
            <a:off x="6257372" y="2681087"/>
            <a:ext cx="2810634" cy="646744"/>
          </a:xfrm>
          <a:prstGeom prst="rect">
            <a:avLst/>
          </a:prstGeom>
        </p:spPr>
        <p:txBody>
          <a:bodyPr wrap="none" lIns="101882" tIns="50941" rIns="101882" bIns="50941">
            <a:spAutoFit/>
          </a:bodyPr>
          <a:lstStyle/>
          <a:p>
            <a:pPr>
              <a:lnSpc>
                <a:spcPct val="114000"/>
              </a:lnSpc>
            </a:pPr>
            <a:r>
              <a:rPr lang="en-US" sz="3100" dirty="0">
                <a:solidFill>
                  <a:schemeClr val="bg1"/>
                </a:solidFill>
                <a:latin typeface="Century Gothic" pitchFamily="34" charset="0"/>
                <a:cs typeface="Times New Roman" pitchFamily="18" charset="0"/>
              </a:rPr>
              <a:t>INNOVATION.</a:t>
            </a:r>
          </a:p>
        </p:txBody>
      </p:sp>
      <p:sp>
        <p:nvSpPr>
          <p:cNvPr id="18" name="TextBox 17"/>
          <p:cNvSpPr txBox="1"/>
          <p:nvPr/>
        </p:nvSpPr>
        <p:spPr>
          <a:xfrm>
            <a:off x="6215541" y="3192721"/>
            <a:ext cx="3771900" cy="646744"/>
          </a:xfrm>
          <a:prstGeom prst="rect">
            <a:avLst/>
          </a:prstGeom>
          <a:noFill/>
        </p:spPr>
        <p:txBody>
          <a:bodyPr wrap="square" lIns="101882" tIns="50941" rIns="101882" bIns="50941" rtlCol="0">
            <a:spAutoFit/>
          </a:bodyPr>
          <a:lstStyle/>
          <a:p>
            <a:pPr>
              <a:lnSpc>
                <a:spcPct val="114000"/>
              </a:lnSpc>
            </a:pPr>
            <a:r>
              <a:rPr lang="en-US" sz="3100" dirty="0">
                <a:solidFill>
                  <a:schemeClr val="bg1"/>
                </a:solidFill>
                <a:latin typeface="Century Gothic" pitchFamily="34" charset="0"/>
                <a:cs typeface="Times New Roman" pitchFamily="18" charset="0"/>
              </a:rPr>
              <a:t>ACCOUNTABILITY.</a:t>
            </a:r>
          </a:p>
        </p:txBody>
      </p:sp>
      <p:sp>
        <p:nvSpPr>
          <p:cNvPr id="19" name="Rectangle 18"/>
          <p:cNvSpPr/>
          <p:nvPr/>
        </p:nvSpPr>
        <p:spPr>
          <a:xfrm>
            <a:off x="6324600" y="3972560"/>
            <a:ext cx="3488819" cy="60452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2700" dirty="0">
                <a:latin typeface="Century Gothic" pitchFamily="34" charset="0"/>
              </a:rPr>
              <a:t>BEECHER CARLSON</a:t>
            </a:r>
          </a:p>
        </p:txBody>
      </p:sp>
      <p:sp>
        <p:nvSpPr>
          <p:cNvPr id="20" name="Line 45"/>
          <p:cNvSpPr>
            <a:spLocks noChangeShapeType="1"/>
          </p:cNvSpPr>
          <p:nvPr/>
        </p:nvSpPr>
        <p:spPr bwMode="auto">
          <a:xfrm>
            <a:off x="0" y="7361224"/>
            <a:ext cx="4197912" cy="0"/>
          </a:xfrm>
          <a:prstGeom prst="line">
            <a:avLst/>
          </a:prstGeom>
          <a:noFill/>
          <a:ln w="50800">
            <a:solidFill>
              <a:srgbClr val="8CC63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dirty="0"/>
          </a:p>
        </p:txBody>
      </p:sp>
      <p:sp>
        <p:nvSpPr>
          <p:cNvPr id="21" name="TextBox 20"/>
          <p:cNvSpPr txBox="1"/>
          <p:nvPr/>
        </p:nvSpPr>
        <p:spPr>
          <a:xfrm>
            <a:off x="4197912" y="7239000"/>
            <a:ext cx="6447228" cy="256765"/>
          </a:xfrm>
          <a:prstGeom prst="rect">
            <a:avLst/>
          </a:prstGeom>
          <a:noFill/>
        </p:spPr>
        <p:txBody>
          <a:bodyPr wrap="square" lIns="101882" tIns="50941" rIns="101882" bIns="50941" rtlCol="0">
            <a:spAutoFit/>
          </a:bodyPr>
          <a:lstStyle/>
          <a:p>
            <a:r>
              <a:rPr lang="en-US" sz="1000" i="1" dirty="0">
                <a:solidFill>
                  <a:srgbClr val="8CC63E"/>
                </a:solidFill>
                <a:latin typeface="Century Gothic" pitchFamily="34" charset="0"/>
              </a:rPr>
              <a:t>Risk management without passion, innovation and accountability is just buying </a:t>
            </a:r>
            <a:r>
              <a:rPr lang="en-US" sz="1000" i="1" dirty="0" smtClean="0">
                <a:solidFill>
                  <a:srgbClr val="8CC63E"/>
                </a:solidFill>
                <a:latin typeface="Century Gothic" pitchFamily="34" charset="0"/>
              </a:rPr>
              <a:t>insurance.</a:t>
            </a:r>
            <a:endParaRPr lang="en-US" sz="1000" i="1" dirty="0">
              <a:solidFill>
                <a:srgbClr val="8CC63E"/>
              </a:solidFill>
              <a:latin typeface="Century Gothic" pitchFamily="34" charset="0"/>
            </a:endParaRPr>
          </a:p>
        </p:txBody>
      </p:sp>
    </p:spTree>
    <p:extLst>
      <p:ext uri="{BB962C8B-B14F-4D97-AF65-F5344CB8AC3E}">
        <p14:creationId xmlns:p14="http://schemas.microsoft.com/office/powerpoint/2010/main" val="2863736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2" name="TextBox 1"/>
          <p:cNvSpPr txBox="1"/>
          <p:nvPr/>
        </p:nvSpPr>
        <p:spPr>
          <a:xfrm>
            <a:off x="670560" y="320409"/>
            <a:ext cx="8717280" cy="802271"/>
          </a:xfrm>
          <a:prstGeom prst="rect">
            <a:avLst/>
          </a:prstGeom>
          <a:noFill/>
        </p:spPr>
        <p:txBody>
          <a:bodyPr wrap="square" lIns="101882" tIns="50941" rIns="101882" bIns="50941" rtlCol="0">
            <a:normAutofit/>
          </a:bodyPr>
          <a:lstStyle/>
          <a:p>
            <a:r>
              <a:rPr lang="en-US" sz="4500" b="1" dirty="0">
                <a:solidFill>
                  <a:schemeClr val="bg1"/>
                </a:solidFill>
                <a:latin typeface="Century Gothic" pitchFamily="34" charset="0"/>
              </a:rPr>
              <a:t>BEECHER CARLSON</a:t>
            </a:r>
            <a:endParaRPr lang="en-US" sz="4500" dirty="0">
              <a:solidFill>
                <a:srgbClr val="262626">
                  <a:lumMod val="50000"/>
                  <a:lumOff val="50000"/>
                </a:srgbClr>
              </a:solidFill>
              <a:latin typeface="Century Gothic" pitchFamily="34" charset="0"/>
              <a:cs typeface="Arial" pitchFamily="34" charset="0"/>
            </a:endParaRPr>
          </a:p>
        </p:txBody>
      </p:sp>
      <p:sp>
        <p:nvSpPr>
          <p:cNvPr id="11" name="TextBox 10"/>
          <p:cNvSpPr txBox="1"/>
          <p:nvPr/>
        </p:nvSpPr>
        <p:spPr>
          <a:xfrm>
            <a:off x="754380" y="7232582"/>
            <a:ext cx="8771329" cy="453458"/>
          </a:xfrm>
          <a:prstGeom prst="rect">
            <a:avLst/>
          </a:prstGeom>
          <a:noFill/>
        </p:spPr>
        <p:txBody>
          <a:bodyPr wrap="none" lIns="101882" tIns="50941" rIns="101882" bIns="50941" rtlCol="0">
            <a:noAutofit/>
          </a:bodyPr>
          <a:lstStyle/>
          <a:p>
            <a:pPr algn="r"/>
            <a:r>
              <a:rPr lang="en-US" sz="1800" b="1" dirty="0">
                <a:solidFill>
                  <a:schemeClr val="bg1"/>
                </a:solidFill>
                <a:latin typeface="Century Gothic" pitchFamily="34" charset="0"/>
              </a:rPr>
              <a:t>We demand more and are recognized for it.</a:t>
            </a:r>
          </a:p>
        </p:txBody>
      </p:sp>
      <p:sp>
        <p:nvSpPr>
          <p:cNvPr id="12" name="Rectangle 11"/>
          <p:cNvSpPr/>
          <p:nvPr/>
        </p:nvSpPr>
        <p:spPr>
          <a:xfrm>
            <a:off x="9555480" y="7403758"/>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solidFill>
                  <a:srgbClr val="FF6600"/>
                </a:solidFill>
              </a:rPr>
              <a:t>           </a:t>
            </a:r>
            <a:endParaRPr lang="en-US" dirty="0">
              <a:solidFill>
                <a:srgbClr val="FF6600"/>
              </a:solidFill>
            </a:endParaRPr>
          </a:p>
        </p:txBody>
      </p:sp>
      <p:sp>
        <p:nvSpPr>
          <p:cNvPr id="5" name="Rectangle 4"/>
          <p:cNvSpPr/>
          <p:nvPr/>
        </p:nvSpPr>
        <p:spPr>
          <a:xfrm>
            <a:off x="5951221" y="320409"/>
            <a:ext cx="2299276" cy="795374"/>
          </a:xfrm>
          <a:prstGeom prst="rect">
            <a:avLst/>
          </a:prstGeom>
        </p:spPr>
        <p:txBody>
          <a:bodyPr wrap="none" lIns="101882" tIns="50941" rIns="101882" bIns="50941">
            <a:spAutoFit/>
          </a:bodyPr>
          <a:lstStyle/>
          <a:p>
            <a:r>
              <a:rPr lang="en-US" sz="4500" dirty="0">
                <a:solidFill>
                  <a:srgbClr val="262626">
                    <a:lumMod val="50000"/>
                    <a:lumOff val="50000"/>
                  </a:srgbClr>
                </a:solidFill>
                <a:latin typeface="Century Gothic" pitchFamily="34" charset="0"/>
                <a:cs typeface="Arial" pitchFamily="34" charset="0"/>
              </a:rPr>
              <a:t>Awards</a:t>
            </a:r>
          </a:p>
        </p:txBody>
      </p:sp>
      <p:sp>
        <p:nvSpPr>
          <p:cNvPr id="67" name="Rectangle 66"/>
          <p:cNvSpPr/>
          <p:nvPr/>
        </p:nvSpPr>
        <p:spPr>
          <a:xfrm>
            <a:off x="2364740" y="6400850"/>
            <a:ext cx="6520180" cy="418576"/>
          </a:xfrm>
          <a:prstGeom prst="rect">
            <a:avLst/>
          </a:prstGeom>
        </p:spPr>
        <p:txBody>
          <a:bodyPr wrap="square" lIns="101882" tIns="50941" rIns="101882" bIns="50941">
            <a:spAutoFit/>
          </a:bodyPr>
          <a:lstStyle/>
          <a:p>
            <a:r>
              <a:rPr lang="en-US" sz="1000" b="1" dirty="0">
                <a:solidFill>
                  <a:schemeClr val="bg1"/>
                </a:solidFill>
                <a:latin typeface="Century Gothic" pitchFamily="34" charset="0"/>
              </a:rPr>
              <a:t>Business Insurance’s Readers Choice Award 2009 </a:t>
            </a:r>
            <a:r>
              <a:rPr lang="en-US" sz="1000" dirty="0">
                <a:solidFill>
                  <a:schemeClr val="bg1"/>
                </a:solidFill>
                <a:latin typeface="Century Gothic" pitchFamily="34" charset="0"/>
              </a:rPr>
              <a:t>was based on the best combination of:</a:t>
            </a:r>
          </a:p>
          <a:p>
            <a:r>
              <a:rPr lang="en-US" sz="1000" dirty="0">
                <a:solidFill>
                  <a:schemeClr val="bg1"/>
                </a:solidFill>
                <a:latin typeface="Century Gothic" pitchFamily="34" charset="0"/>
              </a:rPr>
              <a:t>Innovation,  Service,  Quality and Value</a:t>
            </a:r>
          </a:p>
        </p:txBody>
      </p:sp>
      <p:cxnSp>
        <p:nvCxnSpPr>
          <p:cNvPr id="77" name="Straight Connector 76"/>
          <p:cNvCxnSpPr/>
          <p:nvPr/>
        </p:nvCxnSpPr>
        <p:spPr>
          <a:xfrm>
            <a:off x="2253194" y="6356779"/>
            <a:ext cx="0" cy="484305"/>
          </a:xfrm>
          <a:prstGeom prst="line">
            <a:avLst/>
          </a:prstGeom>
          <a:ln w="38100">
            <a:solidFill>
              <a:srgbClr val="8CC63E"/>
            </a:solidFill>
          </a:ln>
        </p:spPr>
        <p:style>
          <a:lnRef idx="1">
            <a:schemeClr val="accent1"/>
          </a:lnRef>
          <a:fillRef idx="0">
            <a:schemeClr val="accent1"/>
          </a:fillRef>
          <a:effectRef idx="0">
            <a:schemeClr val="accent1"/>
          </a:effectRef>
          <a:fontRef idx="minor">
            <a:schemeClr val="tx1"/>
          </a:fontRef>
        </p:style>
      </p:cxnSp>
      <p:pic>
        <p:nvPicPr>
          <p:cNvPr id="89" name="Picture 69" descr="B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6546" y="6345174"/>
            <a:ext cx="549052" cy="541048"/>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p:spPr>
      </p:pic>
      <p:sp>
        <p:nvSpPr>
          <p:cNvPr id="42" name="Rectangle 41"/>
          <p:cNvSpPr/>
          <p:nvPr/>
        </p:nvSpPr>
        <p:spPr>
          <a:xfrm>
            <a:off x="2325131" y="1491867"/>
            <a:ext cx="7386106" cy="261610"/>
          </a:xfrm>
          <a:prstGeom prst="rect">
            <a:avLst/>
          </a:prstGeom>
        </p:spPr>
        <p:txBody>
          <a:bodyPr wrap="square" lIns="101882" tIns="50941" rIns="101882" bIns="50941">
            <a:spAutoFit/>
          </a:bodyPr>
          <a:lstStyle/>
          <a:p>
            <a:r>
              <a:rPr lang="en-US" sz="1000" b="1" dirty="0">
                <a:solidFill>
                  <a:schemeClr val="bg1"/>
                </a:solidFill>
                <a:latin typeface="Century Gothic" pitchFamily="34" charset="0"/>
              </a:rPr>
              <a:t>Ranked #1 in Innovation in Captive Management by U.S. Captive for 2013 </a:t>
            </a:r>
          </a:p>
        </p:txBody>
      </p:sp>
      <p:cxnSp>
        <p:nvCxnSpPr>
          <p:cNvPr id="43" name="Straight Connector 42"/>
          <p:cNvCxnSpPr/>
          <p:nvPr/>
        </p:nvCxnSpPr>
        <p:spPr>
          <a:xfrm>
            <a:off x="2251257" y="1381760"/>
            <a:ext cx="0" cy="484305"/>
          </a:xfrm>
          <a:prstGeom prst="line">
            <a:avLst/>
          </a:prstGeom>
          <a:ln w="38100">
            <a:solidFill>
              <a:srgbClr val="8CC63E"/>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l="-13749" t="-14738" r="-13749" b="-14740"/>
          <a:stretch/>
        </p:blipFill>
        <p:spPr>
          <a:xfrm>
            <a:off x="991569" y="1381760"/>
            <a:ext cx="936291" cy="394492"/>
          </a:xfrm>
          <a:prstGeom prst="roundRect">
            <a:avLst>
              <a:gd name="adj" fmla="val 8594"/>
            </a:avLst>
          </a:prstGeom>
          <a:solidFill>
            <a:srgbClr val="FFFFFF">
              <a:shade val="85000"/>
            </a:srgbClr>
          </a:solidFill>
          <a:ln w="6350">
            <a:solidFill>
              <a:schemeClr val="tx1">
                <a:lumMod val="65000"/>
                <a:lumOff val="35000"/>
              </a:schemeClr>
            </a:solidFill>
          </a:ln>
          <a:effectLst>
            <a:reflection blurRad="12700" stA="38000" endPos="28000" dist="5000" dir="5400000" sy="-100000" algn="bl" rotWithShape="0"/>
          </a:effectLst>
        </p:spPr>
      </p:pic>
      <p:sp>
        <p:nvSpPr>
          <p:cNvPr id="52" name="Rectangle 51"/>
          <p:cNvSpPr/>
          <p:nvPr/>
        </p:nvSpPr>
        <p:spPr>
          <a:xfrm>
            <a:off x="2325131" y="2085864"/>
            <a:ext cx="7386106" cy="418576"/>
          </a:xfrm>
          <a:prstGeom prst="rect">
            <a:avLst/>
          </a:prstGeom>
        </p:spPr>
        <p:txBody>
          <a:bodyPr wrap="square" lIns="101882" tIns="50941" rIns="101882" bIns="50941">
            <a:spAutoFit/>
          </a:bodyPr>
          <a:lstStyle/>
          <a:p>
            <a:r>
              <a:rPr lang="en-US" sz="1000" b="1" dirty="0">
                <a:solidFill>
                  <a:schemeClr val="bg1"/>
                </a:solidFill>
                <a:latin typeface="Century Gothic" pitchFamily="34" charset="0"/>
              </a:rPr>
              <a:t>AutoZone's 2013 Partner Excellence Award</a:t>
            </a:r>
          </a:p>
          <a:p>
            <a:r>
              <a:rPr lang="en-US" sz="1000" dirty="0">
                <a:solidFill>
                  <a:schemeClr val="bg1"/>
                </a:solidFill>
                <a:latin typeface="Century Gothic" pitchFamily="34" charset="0"/>
              </a:rPr>
              <a:t>Award recognizes high performing partners that are leading in their industry</a:t>
            </a:r>
          </a:p>
        </p:txBody>
      </p:sp>
      <p:cxnSp>
        <p:nvCxnSpPr>
          <p:cNvPr id="53" name="Straight Connector 52"/>
          <p:cNvCxnSpPr/>
          <p:nvPr/>
        </p:nvCxnSpPr>
        <p:spPr>
          <a:xfrm>
            <a:off x="2251257" y="2072640"/>
            <a:ext cx="0" cy="484305"/>
          </a:xfrm>
          <a:prstGeom prst="line">
            <a:avLst/>
          </a:prstGeom>
          <a:ln w="38100">
            <a:solidFill>
              <a:srgbClr val="8CC63E"/>
            </a:solidFill>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805565" y="2116208"/>
            <a:ext cx="1173348" cy="418576"/>
          </a:xfrm>
          <a:prstGeom prst="roundRect">
            <a:avLst/>
          </a:prstGeom>
          <a:solidFill>
            <a:schemeClr val="bg1"/>
          </a:solidFill>
          <a:ln w="3175">
            <a:solidFill>
              <a:srgbClr val="585858"/>
            </a:solidFill>
          </a:ln>
          <a:effectLst>
            <a:reflection blurRad="12700" stA="38000" endPos="28000" dist="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pic>
        <p:nvPicPr>
          <p:cNvPr id="5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525" b="30062"/>
          <a:stretch/>
        </p:blipFill>
        <p:spPr bwMode="auto">
          <a:xfrm>
            <a:off x="907750" y="2194772"/>
            <a:ext cx="1005839" cy="18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a:off x="754380" y="2367594"/>
            <a:ext cx="1312579" cy="179821"/>
          </a:xfrm>
          <a:prstGeom prst="rect">
            <a:avLst/>
          </a:prstGeom>
          <a:noFill/>
        </p:spPr>
        <p:txBody>
          <a:bodyPr wrap="square" lIns="101882" tIns="50941" rIns="101882" bIns="50941" rtlCol="0">
            <a:spAutoFit/>
          </a:bodyPr>
          <a:lstStyle/>
          <a:p>
            <a:pPr algn="ctr"/>
            <a:r>
              <a:rPr lang="en-US" sz="500" b="1" dirty="0"/>
              <a:t>PARTNER EXCELLENCE AWARD</a:t>
            </a:r>
          </a:p>
        </p:txBody>
      </p:sp>
      <p:sp>
        <p:nvSpPr>
          <p:cNvPr id="58" name="Rectangle 57"/>
          <p:cNvSpPr/>
          <p:nvPr/>
        </p:nvSpPr>
        <p:spPr>
          <a:xfrm>
            <a:off x="2337014" y="2901144"/>
            <a:ext cx="7386106" cy="261610"/>
          </a:xfrm>
          <a:prstGeom prst="rect">
            <a:avLst/>
          </a:prstGeom>
        </p:spPr>
        <p:txBody>
          <a:bodyPr wrap="square" lIns="101882" tIns="50941" rIns="101882" bIns="50941">
            <a:spAutoFit/>
          </a:bodyPr>
          <a:lstStyle/>
          <a:p>
            <a:r>
              <a:rPr lang="en-US" sz="1000" b="1" dirty="0">
                <a:solidFill>
                  <a:schemeClr val="bg1"/>
                </a:solidFill>
                <a:latin typeface="Century Gothic" pitchFamily="34" charset="0"/>
              </a:rPr>
              <a:t>Top Insurance and Professional Services Organizations for Diversity and Inclusiveness </a:t>
            </a:r>
            <a:r>
              <a:rPr lang="en-US" sz="1000" dirty="0">
                <a:solidFill>
                  <a:schemeClr val="bg1"/>
                </a:solidFill>
                <a:latin typeface="Century Gothic" pitchFamily="34" charset="0"/>
              </a:rPr>
              <a:t>recognized by Exelon </a:t>
            </a:r>
          </a:p>
        </p:txBody>
      </p:sp>
      <p:cxnSp>
        <p:nvCxnSpPr>
          <p:cNvPr id="69" name="Straight Connector 68"/>
          <p:cNvCxnSpPr/>
          <p:nvPr/>
        </p:nvCxnSpPr>
        <p:spPr>
          <a:xfrm>
            <a:off x="2263140" y="2789796"/>
            <a:ext cx="0" cy="484305"/>
          </a:xfrm>
          <a:prstGeom prst="line">
            <a:avLst/>
          </a:prstGeom>
          <a:ln w="38100">
            <a:solidFill>
              <a:srgbClr val="8CC63E"/>
            </a:solidFill>
          </a:ln>
        </p:spPr>
        <p:style>
          <a:lnRef idx="1">
            <a:schemeClr val="accent1"/>
          </a:lnRef>
          <a:fillRef idx="0">
            <a:schemeClr val="accent1"/>
          </a:fillRef>
          <a:effectRef idx="0">
            <a:schemeClr val="accent1"/>
          </a:effectRef>
          <a:fontRef idx="minor">
            <a:schemeClr val="tx1"/>
          </a:fontRef>
        </p:style>
      </p:cxnSp>
      <p:pic>
        <p:nvPicPr>
          <p:cNvPr id="7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19" t="1" r="-9345" b="-15764"/>
          <a:stretch/>
        </p:blipFill>
        <p:spPr bwMode="auto">
          <a:xfrm>
            <a:off x="862984" y="2926871"/>
            <a:ext cx="1064878" cy="273068"/>
          </a:xfrm>
          <a:prstGeom prst="roundRect">
            <a:avLst>
              <a:gd name="adj" fmla="val 8594"/>
            </a:avLst>
          </a:prstGeom>
          <a:solidFill>
            <a:srgbClr val="FFFFFF">
              <a:shade val="85000"/>
            </a:srgbClr>
          </a:solidFill>
          <a:ln w="6350">
            <a:solidFill>
              <a:schemeClr val="tx1">
                <a:lumMod val="65000"/>
                <a:lumOff val="35000"/>
              </a:schemeClr>
            </a:solidFill>
          </a:ln>
          <a:effectLst>
            <a:reflection blurRad="12700" stA="38000" endPos="28000" dist="5000" dir="5400000" sy="-100000" algn="bl" rotWithShape="0"/>
          </a:effectLst>
          <a:extLst/>
        </p:spPr>
      </p:pic>
      <p:sp>
        <p:nvSpPr>
          <p:cNvPr id="72" name="Rectangle 71"/>
          <p:cNvSpPr/>
          <p:nvPr/>
        </p:nvSpPr>
        <p:spPr>
          <a:xfrm>
            <a:off x="2337014" y="3517610"/>
            <a:ext cx="7386106" cy="418576"/>
          </a:xfrm>
          <a:prstGeom prst="rect">
            <a:avLst/>
          </a:prstGeom>
        </p:spPr>
        <p:txBody>
          <a:bodyPr wrap="square" lIns="101882" tIns="50941" rIns="101882" bIns="50941">
            <a:spAutoFit/>
          </a:bodyPr>
          <a:lstStyle/>
          <a:p>
            <a:r>
              <a:rPr lang="en-US" sz="1000" b="1" dirty="0">
                <a:solidFill>
                  <a:schemeClr val="bg1"/>
                </a:solidFill>
                <a:latin typeface="Century Gothic" pitchFamily="34" charset="0"/>
              </a:rPr>
              <a:t>Captive Manager of the Year 2012 </a:t>
            </a:r>
          </a:p>
          <a:p>
            <a:r>
              <a:rPr lang="en-US" sz="1000" dirty="0">
                <a:solidFill>
                  <a:schemeClr val="bg1"/>
                </a:solidFill>
                <a:latin typeface="Century Gothic" pitchFamily="34" charset="0"/>
              </a:rPr>
              <a:t>Recognized excellence in the delivery and management of captive insurance </a:t>
            </a:r>
          </a:p>
        </p:txBody>
      </p:sp>
      <p:cxnSp>
        <p:nvCxnSpPr>
          <p:cNvPr id="73" name="Straight Connector 72"/>
          <p:cNvCxnSpPr/>
          <p:nvPr/>
        </p:nvCxnSpPr>
        <p:spPr>
          <a:xfrm>
            <a:off x="2263140" y="3473539"/>
            <a:ext cx="0" cy="484305"/>
          </a:xfrm>
          <a:prstGeom prst="line">
            <a:avLst/>
          </a:prstGeom>
          <a:ln w="38100">
            <a:solidFill>
              <a:srgbClr val="8CC63E"/>
            </a:solidFill>
          </a:ln>
        </p:spPr>
        <p:style>
          <a:lnRef idx="1">
            <a:schemeClr val="accent1"/>
          </a:lnRef>
          <a:fillRef idx="0">
            <a:schemeClr val="accent1"/>
          </a:fillRef>
          <a:effectRef idx="0">
            <a:schemeClr val="accent1"/>
          </a:effectRef>
          <a:fontRef idx="minor">
            <a:schemeClr val="tx1"/>
          </a:fontRef>
        </p:style>
      </p:cxnSp>
      <p:pic>
        <p:nvPicPr>
          <p:cNvPr id="7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0258" y="3439684"/>
            <a:ext cx="575340" cy="557208"/>
          </a:xfrm>
          <a:prstGeom prst="roundRect">
            <a:avLst>
              <a:gd name="adj" fmla="val 8594"/>
            </a:avLst>
          </a:prstGeom>
          <a:solidFill>
            <a:srgbClr val="FFFFFF">
              <a:shade val="85000"/>
            </a:srgbClr>
          </a:solidFill>
          <a:ln w="6350">
            <a:solidFill>
              <a:schemeClr val="tx1">
                <a:lumMod val="65000"/>
                <a:lumOff val="35000"/>
              </a:schemeClr>
            </a:solidFill>
          </a:ln>
          <a:effectLst>
            <a:reflection blurRad="12700" stA="38000" endPos="28000" dist="5000" dir="5400000" sy="-100000" algn="bl" rotWithShape="0"/>
          </a:effectLst>
          <a:extLst/>
        </p:spPr>
      </p:pic>
      <p:sp>
        <p:nvSpPr>
          <p:cNvPr id="95" name="Rectangle 94"/>
          <p:cNvSpPr/>
          <p:nvPr/>
        </p:nvSpPr>
        <p:spPr>
          <a:xfrm>
            <a:off x="2346960" y="4172984"/>
            <a:ext cx="7292340" cy="575542"/>
          </a:xfrm>
          <a:prstGeom prst="rect">
            <a:avLst/>
          </a:prstGeom>
        </p:spPr>
        <p:txBody>
          <a:bodyPr wrap="square" lIns="101882" tIns="50941" rIns="101882" bIns="50941">
            <a:spAutoFit/>
          </a:bodyPr>
          <a:lstStyle/>
          <a:p>
            <a:r>
              <a:rPr lang="en-US" sz="1000" b="1" dirty="0">
                <a:solidFill>
                  <a:schemeClr val="bg1"/>
                </a:solidFill>
                <a:latin typeface="Century Gothic" pitchFamily="34" charset="0"/>
              </a:rPr>
              <a:t>Ranked #1 in Favorability by Greenwich Associates in 2011 </a:t>
            </a:r>
            <a:r>
              <a:rPr lang="en-US" sz="1000" dirty="0">
                <a:solidFill>
                  <a:schemeClr val="bg1"/>
                </a:solidFill>
                <a:latin typeface="Century Gothic" pitchFamily="34" charset="0"/>
              </a:rPr>
              <a:t>based on the key attributes of: </a:t>
            </a:r>
          </a:p>
          <a:p>
            <a:r>
              <a:rPr lang="en-US" sz="1000" dirty="0">
                <a:solidFill>
                  <a:schemeClr val="bg1"/>
                </a:solidFill>
                <a:latin typeface="Century Gothic" pitchFamily="34" charset="0"/>
              </a:rPr>
              <a:t>Ethicality, Flexibility, Likelihood to Recommend, Client Satisfaction, Prompt Follow-up, Addressing Policy Issues with Adequate Time Before Renewal, Compensation and Pricing, Innovativeness of Brokerage</a:t>
            </a:r>
          </a:p>
        </p:txBody>
      </p:sp>
      <p:cxnSp>
        <p:nvCxnSpPr>
          <p:cNvPr id="96" name="Straight Connector 95"/>
          <p:cNvCxnSpPr/>
          <p:nvPr/>
        </p:nvCxnSpPr>
        <p:spPr>
          <a:xfrm>
            <a:off x="2263140" y="4197833"/>
            <a:ext cx="0" cy="484305"/>
          </a:xfrm>
          <a:prstGeom prst="line">
            <a:avLst/>
          </a:prstGeom>
          <a:ln w="38100">
            <a:solidFill>
              <a:srgbClr val="8CC63E"/>
            </a:solidFill>
          </a:ln>
        </p:spPr>
        <p:style>
          <a:lnRef idx="1">
            <a:schemeClr val="accent1"/>
          </a:lnRef>
          <a:fillRef idx="0">
            <a:schemeClr val="accent1"/>
          </a:fillRef>
          <a:effectRef idx="0">
            <a:schemeClr val="accent1"/>
          </a:effectRef>
          <a:fontRef idx="minor">
            <a:schemeClr val="tx1"/>
          </a:fontRef>
        </p:style>
      </p:cxnSp>
      <p:pic>
        <p:nvPicPr>
          <p:cNvPr id="97" name="Picture 2" descr="Home">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35476"/>
          <a:stretch/>
        </p:blipFill>
        <p:spPr bwMode="auto">
          <a:xfrm>
            <a:off x="889207" y="4230513"/>
            <a:ext cx="1089706" cy="392714"/>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p:spPr>
      </p:pic>
      <p:sp>
        <p:nvSpPr>
          <p:cNvPr id="99" name="Rectangle 98"/>
          <p:cNvSpPr/>
          <p:nvPr/>
        </p:nvSpPr>
        <p:spPr>
          <a:xfrm>
            <a:off x="2337014" y="4946372"/>
            <a:ext cx="7302286" cy="418576"/>
          </a:xfrm>
          <a:prstGeom prst="rect">
            <a:avLst/>
          </a:prstGeom>
        </p:spPr>
        <p:txBody>
          <a:bodyPr wrap="square" lIns="101882" tIns="50941" rIns="101882" bIns="50941">
            <a:spAutoFit/>
          </a:bodyPr>
          <a:lstStyle/>
          <a:p>
            <a:r>
              <a:rPr lang="en-US" sz="1000" b="1" dirty="0">
                <a:solidFill>
                  <a:schemeClr val="bg1"/>
                </a:solidFill>
                <a:latin typeface="Century Gothic" pitchFamily="34" charset="0"/>
              </a:rPr>
              <a:t>Business Insurance’s Readers Choice Award 2010 </a:t>
            </a:r>
            <a:r>
              <a:rPr lang="en-US" sz="1000" dirty="0">
                <a:solidFill>
                  <a:schemeClr val="bg1"/>
                </a:solidFill>
                <a:latin typeface="Century Gothic" pitchFamily="34" charset="0"/>
              </a:rPr>
              <a:t>was based on the best combination of:</a:t>
            </a:r>
          </a:p>
          <a:p>
            <a:r>
              <a:rPr lang="en-US" sz="1000" dirty="0">
                <a:solidFill>
                  <a:schemeClr val="bg1"/>
                </a:solidFill>
                <a:latin typeface="Century Gothic" pitchFamily="34" charset="0"/>
              </a:rPr>
              <a:t>Innovation, Service, Quality and Value</a:t>
            </a:r>
          </a:p>
        </p:txBody>
      </p:sp>
      <p:cxnSp>
        <p:nvCxnSpPr>
          <p:cNvPr id="100" name="Straight Connector 99"/>
          <p:cNvCxnSpPr/>
          <p:nvPr/>
        </p:nvCxnSpPr>
        <p:spPr>
          <a:xfrm>
            <a:off x="2263140" y="4902301"/>
            <a:ext cx="0" cy="484305"/>
          </a:xfrm>
          <a:prstGeom prst="line">
            <a:avLst/>
          </a:prstGeom>
          <a:ln w="38100">
            <a:solidFill>
              <a:srgbClr val="8CC63E"/>
            </a:solidFill>
          </a:ln>
        </p:spPr>
        <p:style>
          <a:lnRef idx="1">
            <a:schemeClr val="accent1"/>
          </a:lnRef>
          <a:fillRef idx="0">
            <a:schemeClr val="accent1"/>
          </a:fillRef>
          <a:effectRef idx="0">
            <a:schemeClr val="accent1"/>
          </a:effectRef>
          <a:fontRef idx="minor">
            <a:schemeClr val="tx1"/>
          </a:fontRef>
        </p:style>
      </p:cxnSp>
      <p:pic>
        <p:nvPicPr>
          <p:cNvPr id="101" name="Picture 95" descr="Reader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58108" y="4872969"/>
            <a:ext cx="551904" cy="554628"/>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p:spPr>
      </p:pic>
      <p:sp>
        <p:nvSpPr>
          <p:cNvPr id="103" name="Rectangle 102"/>
          <p:cNvSpPr/>
          <p:nvPr/>
        </p:nvSpPr>
        <p:spPr>
          <a:xfrm>
            <a:off x="2323301" y="5690806"/>
            <a:ext cx="7315999" cy="418576"/>
          </a:xfrm>
          <a:prstGeom prst="rect">
            <a:avLst/>
          </a:prstGeom>
        </p:spPr>
        <p:txBody>
          <a:bodyPr wrap="square" lIns="101882" tIns="50941" rIns="101882" bIns="50941">
            <a:spAutoFit/>
          </a:bodyPr>
          <a:lstStyle/>
          <a:p>
            <a:r>
              <a:rPr lang="en-US" sz="1000" b="1" dirty="0">
                <a:solidFill>
                  <a:schemeClr val="bg1"/>
                </a:solidFill>
                <a:latin typeface="Century Gothic" pitchFamily="34" charset="0"/>
              </a:rPr>
              <a:t>Ranked #1 in Favorability by Greenwich Associates in 2010 </a:t>
            </a:r>
            <a:r>
              <a:rPr lang="en-US" sz="1000" dirty="0">
                <a:solidFill>
                  <a:schemeClr val="bg1"/>
                </a:solidFill>
                <a:latin typeface="Century Gothic" pitchFamily="34" charset="0"/>
              </a:rPr>
              <a:t>based on the Key attributes of: </a:t>
            </a:r>
          </a:p>
          <a:p>
            <a:r>
              <a:rPr lang="en-US" sz="1000" dirty="0">
                <a:solidFill>
                  <a:schemeClr val="bg1"/>
                </a:solidFill>
                <a:latin typeface="Century Gothic" pitchFamily="34" charset="0"/>
              </a:rPr>
              <a:t>Customer Service,  Ease of Working Relations, Flexibility, Securing Best Prices and Understanding Business Needs</a:t>
            </a:r>
          </a:p>
        </p:txBody>
      </p:sp>
      <p:cxnSp>
        <p:nvCxnSpPr>
          <p:cNvPr id="104" name="Straight Connector 103"/>
          <p:cNvCxnSpPr/>
          <p:nvPr/>
        </p:nvCxnSpPr>
        <p:spPr>
          <a:xfrm>
            <a:off x="2263140" y="5636896"/>
            <a:ext cx="0" cy="484305"/>
          </a:xfrm>
          <a:prstGeom prst="line">
            <a:avLst/>
          </a:prstGeom>
          <a:ln w="38100">
            <a:solidFill>
              <a:srgbClr val="8CC63E"/>
            </a:solidFill>
          </a:ln>
        </p:spPr>
        <p:style>
          <a:lnRef idx="1">
            <a:schemeClr val="accent1"/>
          </a:lnRef>
          <a:fillRef idx="0">
            <a:schemeClr val="accent1"/>
          </a:fillRef>
          <a:effectRef idx="0">
            <a:schemeClr val="accent1"/>
          </a:effectRef>
          <a:fontRef idx="minor">
            <a:schemeClr val="tx1"/>
          </a:fontRef>
        </p:style>
      </p:cxnSp>
      <p:pic>
        <p:nvPicPr>
          <p:cNvPr id="105" name="Picture 2" descr="Home">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35476"/>
          <a:stretch/>
        </p:blipFill>
        <p:spPr bwMode="auto">
          <a:xfrm>
            <a:off x="889001" y="5703737"/>
            <a:ext cx="1089706" cy="392714"/>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303013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11</a:t>
            </a:fld>
            <a:endParaRPr lang="en-US" dirty="0"/>
          </a:p>
        </p:txBody>
      </p:sp>
      <p:sp>
        <p:nvSpPr>
          <p:cNvPr id="5" name="Rectangle 4"/>
          <p:cNvSpPr/>
          <p:nvPr/>
        </p:nvSpPr>
        <p:spPr>
          <a:xfrm>
            <a:off x="0" y="0"/>
            <a:ext cx="10058400" cy="682244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6" name="Rectangle 5"/>
          <p:cNvSpPr/>
          <p:nvPr/>
        </p:nvSpPr>
        <p:spPr>
          <a:xfrm>
            <a:off x="-918" y="6995160"/>
            <a:ext cx="10059319" cy="777240"/>
          </a:xfrm>
          <a:prstGeom prst="rect">
            <a:avLst/>
          </a:prstGeom>
          <a:solidFill>
            <a:srgbClr val="8CC63E"/>
          </a:solidFill>
          <a:ln>
            <a:solidFill>
              <a:srgbClr val="8CC63E"/>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657" y="405372"/>
            <a:ext cx="4944167" cy="1175536"/>
          </a:xfrm>
          <a:prstGeom prst="rect">
            <a:avLst/>
          </a:prstGeom>
        </p:spPr>
      </p:pic>
      <p:sp>
        <p:nvSpPr>
          <p:cNvPr id="8" name="TextBox 7"/>
          <p:cNvSpPr txBox="1"/>
          <p:nvPr/>
        </p:nvSpPr>
        <p:spPr>
          <a:xfrm>
            <a:off x="3268980" y="3108960"/>
            <a:ext cx="8717280" cy="802271"/>
          </a:xfrm>
          <a:prstGeom prst="rect">
            <a:avLst/>
          </a:prstGeom>
          <a:noFill/>
        </p:spPr>
        <p:txBody>
          <a:bodyPr wrap="square" lIns="101882" tIns="50941" rIns="101882" bIns="50941" rtlCol="0">
            <a:normAutofit/>
          </a:bodyPr>
          <a:lstStyle/>
          <a:p>
            <a:pPr fontAlgn="auto">
              <a:spcBef>
                <a:spcPts val="0"/>
              </a:spcBef>
              <a:spcAft>
                <a:spcPts val="0"/>
              </a:spcAft>
            </a:pPr>
            <a:r>
              <a:rPr lang="en-US" sz="3600" b="1" dirty="0">
                <a:solidFill>
                  <a:schemeClr val="bg1"/>
                </a:solidFill>
                <a:latin typeface="Century Gothic" pitchFamily="34" charset="0"/>
              </a:rPr>
              <a:t>BEECHER CARLSON </a:t>
            </a:r>
            <a:r>
              <a:rPr lang="en-US" sz="3600" dirty="0">
                <a:solidFill>
                  <a:srgbClr val="262626">
                    <a:lumMod val="50000"/>
                    <a:lumOff val="50000"/>
                  </a:srgbClr>
                </a:solidFill>
                <a:latin typeface="Century Gothic" pitchFamily="34" charset="0"/>
                <a:cs typeface="Arial" pitchFamily="34" charset="0"/>
              </a:rPr>
              <a:t>Principles</a:t>
            </a:r>
          </a:p>
        </p:txBody>
      </p:sp>
      <p:sp>
        <p:nvSpPr>
          <p:cNvPr id="9" name="TextBox 8"/>
          <p:cNvSpPr txBox="1"/>
          <p:nvPr/>
        </p:nvSpPr>
        <p:spPr>
          <a:xfrm>
            <a:off x="754380" y="5095240"/>
            <a:ext cx="8771329" cy="453458"/>
          </a:xfrm>
          <a:prstGeom prst="rect">
            <a:avLst/>
          </a:prstGeom>
          <a:noFill/>
        </p:spPr>
        <p:txBody>
          <a:bodyPr wrap="none" lIns="101882" tIns="50941" rIns="101882" bIns="50941" rtlCol="0">
            <a:noAutofit/>
          </a:bodyPr>
          <a:lstStyle/>
          <a:p>
            <a:pPr algn="r" fontAlgn="auto">
              <a:spcBef>
                <a:spcPts val="0"/>
              </a:spcBef>
              <a:spcAft>
                <a:spcPts val="0"/>
              </a:spcAft>
            </a:pPr>
            <a:r>
              <a:rPr lang="en-US" sz="2200" b="1" dirty="0">
                <a:solidFill>
                  <a:schemeClr val="bg1"/>
                </a:solidFill>
                <a:latin typeface="Century Gothic" pitchFamily="34" charset="0"/>
              </a:rPr>
              <a:t>Embracing innovative thinking, </a:t>
            </a:r>
            <a:br>
              <a:rPr lang="en-US" sz="2200" b="1" dirty="0">
                <a:solidFill>
                  <a:schemeClr val="bg1"/>
                </a:solidFill>
                <a:latin typeface="Century Gothic" pitchFamily="34" charset="0"/>
              </a:rPr>
            </a:br>
            <a:r>
              <a:rPr lang="en-US" sz="2200" b="1" dirty="0">
                <a:solidFill>
                  <a:schemeClr val="bg1"/>
                </a:solidFill>
                <a:latin typeface="Century Gothic" pitchFamily="34" charset="0"/>
              </a:rPr>
              <a:t>we strive to develop new and better technologies.</a:t>
            </a:r>
          </a:p>
        </p:txBody>
      </p:sp>
      <p:sp>
        <p:nvSpPr>
          <p:cNvPr id="10" name="Rectangle 9"/>
          <p:cNvSpPr/>
          <p:nvPr/>
        </p:nvSpPr>
        <p:spPr>
          <a:xfrm>
            <a:off x="9555480" y="544068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grpSp>
        <p:nvGrpSpPr>
          <p:cNvPr id="11" name="Group 10"/>
          <p:cNvGrpSpPr/>
          <p:nvPr/>
        </p:nvGrpSpPr>
        <p:grpSpPr>
          <a:xfrm>
            <a:off x="838200" y="1804202"/>
            <a:ext cx="2263140" cy="3069559"/>
            <a:chOff x="3543300" y="1591943"/>
            <a:chExt cx="2057400" cy="2708434"/>
          </a:xfrm>
        </p:grpSpPr>
        <p:sp>
          <p:nvSpPr>
            <p:cNvPr id="12" name="Oval 11"/>
            <p:cNvSpPr/>
            <p:nvPr/>
          </p:nvSpPr>
          <p:spPr>
            <a:xfrm>
              <a:off x="3543300" y="1946209"/>
              <a:ext cx="2057400" cy="2057400"/>
            </a:xfrm>
            <a:prstGeom prst="ellipse">
              <a:avLst/>
            </a:prstGeom>
            <a:solidFill>
              <a:srgbClr val="8CC63E"/>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Century Gothic" pitchFamily="34" charset="0"/>
                </a:rPr>
                <a:t>             </a:t>
              </a:r>
              <a:endParaRPr lang="en-US" dirty="0">
                <a:solidFill>
                  <a:prstClr val="white"/>
                </a:solidFill>
                <a:latin typeface="Century Gothic" pitchFamily="34" charset="0"/>
              </a:endParaRPr>
            </a:p>
          </p:txBody>
        </p:sp>
        <p:sp>
          <p:nvSpPr>
            <p:cNvPr id="13" name="TextBox 12"/>
            <p:cNvSpPr txBox="1"/>
            <p:nvPr/>
          </p:nvSpPr>
          <p:spPr>
            <a:xfrm>
              <a:off x="3933968" y="1591943"/>
              <a:ext cx="1219200" cy="2708434"/>
            </a:xfrm>
            <a:prstGeom prst="rect">
              <a:avLst/>
            </a:prstGeom>
            <a:noFill/>
          </p:spPr>
          <p:txBody>
            <a:bodyPr wrap="square" rtlCol="0">
              <a:spAutoFit/>
            </a:bodyPr>
            <a:lstStyle/>
            <a:p>
              <a:pPr fontAlgn="auto">
                <a:spcBef>
                  <a:spcPts val="0"/>
                </a:spcBef>
                <a:spcAft>
                  <a:spcPts val="0"/>
                </a:spcAft>
              </a:pPr>
              <a:r>
                <a:rPr lang="en-US" sz="18900" b="1" dirty="0">
                  <a:solidFill>
                    <a:srgbClr val="C8DF8E">
                      <a:alpha val="40000"/>
                    </a:srgbClr>
                  </a:solidFill>
                  <a:latin typeface="Century Gothic" pitchFamily="34" charset="0"/>
                  <a:cs typeface="Arial" pitchFamily="34" charset="0"/>
                </a:rPr>
                <a:t>2</a:t>
              </a:r>
            </a:p>
          </p:txBody>
        </p:sp>
        <p:sp>
          <p:nvSpPr>
            <p:cNvPr id="14" name="TextBox 13"/>
            <p:cNvSpPr txBox="1"/>
            <p:nvPr/>
          </p:nvSpPr>
          <p:spPr>
            <a:xfrm>
              <a:off x="3601872" y="2701385"/>
              <a:ext cx="1931160" cy="665695"/>
            </a:xfrm>
            <a:prstGeom prst="rect">
              <a:avLst/>
            </a:prstGeom>
            <a:noFill/>
          </p:spPr>
          <p:txBody>
            <a:bodyPr wrap="square" rtlCol="0" anchor="ctr">
              <a:normAutofit/>
            </a:bodyPr>
            <a:lstStyle/>
            <a:p>
              <a:pPr algn="ctr" fontAlgn="auto">
                <a:lnSpc>
                  <a:spcPct val="80000"/>
                </a:lnSpc>
                <a:spcBef>
                  <a:spcPts val="0"/>
                </a:spcBef>
                <a:spcAft>
                  <a:spcPts val="0"/>
                </a:spcAft>
              </a:pPr>
              <a:r>
                <a:rPr lang="en-US" sz="2600" b="1" spc="67" dirty="0">
                  <a:solidFill>
                    <a:prstClr val="white"/>
                  </a:solidFill>
                  <a:effectLst>
                    <a:outerShdw blurRad="50800" dist="25400" dir="5400000" algn="t" rotWithShape="0">
                      <a:prstClr val="black">
                        <a:alpha val="15000"/>
                      </a:prstClr>
                    </a:outerShdw>
                  </a:effectLst>
                  <a:latin typeface="Century Gothic" pitchFamily="34" charset="0"/>
                </a:rPr>
                <a:t>I</a:t>
              </a:r>
              <a:r>
                <a:rPr lang="en-US" sz="2600" b="1" dirty="0">
                  <a:solidFill>
                    <a:prstClr val="white"/>
                  </a:solidFill>
                  <a:effectLst>
                    <a:outerShdw blurRad="50800" dist="25400" dir="5400000" algn="t" rotWithShape="0">
                      <a:prstClr val="black">
                        <a:alpha val="15000"/>
                      </a:prstClr>
                    </a:outerShdw>
                  </a:effectLst>
                  <a:latin typeface="Century Gothic" pitchFamily="34" charset="0"/>
                </a:rPr>
                <a:t>nnovation</a:t>
              </a:r>
            </a:p>
          </p:txBody>
        </p:sp>
      </p:grpSp>
    </p:spTree>
    <p:extLst>
      <p:ext uri="{BB962C8B-B14F-4D97-AF65-F5344CB8AC3E}">
        <p14:creationId xmlns:p14="http://schemas.microsoft.com/office/powerpoint/2010/main" val="14419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12</a:t>
            </a:fld>
            <a:endParaRPr lang="en-US" dirty="0"/>
          </a:p>
        </p:txBody>
      </p:sp>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6" name="Rectangle 5"/>
          <p:cNvSpPr/>
          <p:nvPr/>
        </p:nvSpPr>
        <p:spPr>
          <a:xfrm>
            <a:off x="0" y="1640841"/>
            <a:ext cx="10058400" cy="4317999"/>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7" name="TextBox 6"/>
          <p:cNvSpPr txBox="1"/>
          <p:nvPr/>
        </p:nvSpPr>
        <p:spPr>
          <a:xfrm>
            <a:off x="670560" y="431800"/>
            <a:ext cx="8717280" cy="802271"/>
          </a:xfrm>
          <a:prstGeom prst="rect">
            <a:avLst/>
          </a:prstGeom>
          <a:noFill/>
        </p:spPr>
        <p:txBody>
          <a:bodyPr wrap="square" lIns="101882" tIns="50941" rIns="101882" bIns="50941" rtlCol="0">
            <a:normAutofit/>
          </a:bodyPr>
          <a:lstStyle/>
          <a:p>
            <a:pPr fontAlgn="auto">
              <a:spcBef>
                <a:spcPts val="0"/>
              </a:spcBef>
              <a:spcAft>
                <a:spcPts val="0"/>
              </a:spcAft>
            </a:pPr>
            <a:r>
              <a:rPr lang="en-US" sz="4500" b="1" dirty="0">
                <a:solidFill>
                  <a:schemeClr val="bg1"/>
                </a:solidFill>
                <a:latin typeface="Century Gothic" pitchFamily="34" charset="0"/>
              </a:rPr>
              <a:t>BEECHER CARLSON </a:t>
            </a:r>
            <a:r>
              <a:rPr lang="en-US" sz="4500" dirty="0">
                <a:solidFill>
                  <a:srgbClr val="262626">
                    <a:lumMod val="50000"/>
                    <a:lumOff val="50000"/>
                  </a:srgbClr>
                </a:solidFill>
                <a:latin typeface="Century Gothic" pitchFamily="34" charset="0"/>
                <a:cs typeface="Arial" pitchFamily="34" charset="0"/>
              </a:rPr>
              <a:t>Innovation</a:t>
            </a:r>
          </a:p>
        </p:txBody>
      </p:sp>
      <p:sp>
        <p:nvSpPr>
          <p:cNvPr id="8" name="TextBox 7"/>
          <p:cNvSpPr txBox="1"/>
          <p:nvPr/>
        </p:nvSpPr>
        <p:spPr>
          <a:xfrm>
            <a:off x="754380" y="6390640"/>
            <a:ext cx="8771329" cy="453458"/>
          </a:xfrm>
          <a:prstGeom prst="rect">
            <a:avLst/>
          </a:prstGeom>
          <a:noFill/>
        </p:spPr>
        <p:txBody>
          <a:bodyPr wrap="none" lIns="101882" tIns="50941" rIns="101882" bIns="50941" rtlCol="0">
            <a:noAutofit/>
          </a:bodyPr>
          <a:lstStyle/>
          <a:p>
            <a:pPr algn="r" fontAlgn="auto">
              <a:spcBef>
                <a:spcPts val="0"/>
              </a:spcBef>
              <a:spcAft>
                <a:spcPts val="0"/>
              </a:spcAft>
            </a:pPr>
            <a:r>
              <a:rPr lang="en-US" sz="2200" b="1" dirty="0">
                <a:solidFill>
                  <a:schemeClr val="bg1"/>
                </a:solidFill>
                <a:latin typeface="Century Gothic" pitchFamily="34" charset="0"/>
              </a:rPr>
              <a:t>Embracing innovative thinking, </a:t>
            </a:r>
            <a:br>
              <a:rPr lang="en-US" sz="2200" b="1" dirty="0">
                <a:solidFill>
                  <a:schemeClr val="bg1"/>
                </a:solidFill>
                <a:latin typeface="Century Gothic" pitchFamily="34" charset="0"/>
              </a:rPr>
            </a:br>
            <a:r>
              <a:rPr lang="en-US" sz="2200" b="1" dirty="0">
                <a:solidFill>
                  <a:schemeClr val="bg1"/>
                </a:solidFill>
                <a:latin typeface="Century Gothic" pitchFamily="34" charset="0"/>
              </a:rPr>
              <a:t>we strive to develop new and better technologies.</a:t>
            </a:r>
          </a:p>
        </p:txBody>
      </p:sp>
      <p:sp>
        <p:nvSpPr>
          <p:cNvPr id="9" name="Rectangle 8"/>
          <p:cNvSpPr/>
          <p:nvPr/>
        </p:nvSpPr>
        <p:spPr>
          <a:xfrm>
            <a:off x="9555480" y="673608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0" name="Rectangle 9"/>
          <p:cNvSpPr/>
          <p:nvPr/>
        </p:nvSpPr>
        <p:spPr>
          <a:xfrm>
            <a:off x="0" y="2159000"/>
            <a:ext cx="10058400" cy="336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pic>
        <p:nvPicPr>
          <p:cNvPr id="11" name="Picture 10"/>
          <p:cNvPicPr>
            <a:picLocks noChangeAspect="1"/>
          </p:cNvPicPr>
          <p:nvPr/>
        </p:nvPicPr>
        <p:blipFill>
          <a:blip r:embed="rId2"/>
          <a:srcRect/>
          <a:stretch>
            <a:fillRect/>
          </a:stretch>
        </p:blipFill>
        <p:spPr bwMode="auto">
          <a:xfrm>
            <a:off x="1056640" y="2504440"/>
            <a:ext cx="1065213" cy="1324187"/>
          </a:xfrm>
          <a:prstGeom prst="rect">
            <a:avLst/>
          </a:prstGeom>
          <a:noFill/>
          <a:ln w="9525">
            <a:noFill/>
            <a:miter lim="800000"/>
            <a:headEnd/>
            <a:tailEnd/>
          </a:ln>
        </p:spPr>
      </p:pic>
      <p:pic>
        <p:nvPicPr>
          <p:cNvPr id="12" name="Picture 11"/>
          <p:cNvPicPr>
            <a:picLocks noChangeAspect="1"/>
          </p:cNvPicPr>
          <p:nvPr/>
        </p:nvPicPr>
        <p:blipFill>
          <a:blip r:embed="rId3"/>
          <a:srcRect/>
          <a:stretch>
            <a:fillRect/>
          </a:stretch>
        </p:blipFill>
        <p:spPr bwMode="auto">
          <a:xfrm>
            <a:off x="2635250" y="3828627"/>
            <a:ext cx="1606550" cy="1093893"/>
          </a:xfrm>
          <a:prstGeom prst="rect">
            <a:avLst/>
          </a:prstGeom>
          <a:noFill/>
          <a:ln w="9525">
            <a:noFill/>
            <a:miter lim="800000"/>
            <a:headEnd/>
            <a:tailEnd/>
          </a:ln>
        </p:spPr>
      </p:pic>
      <p:pic>
        <p:nvPicPr>
          <p:cNvPr id="13" name="Picture 12"/>
          <p:cNvPicPr>
            <a:picLocks noChangeAspect="1"/>
          </p:cNvPicPr>
          <p:nvPr/>
        </p:nvPicPr>
        <p:blipFill>
          <a:blip r:embed="rId4"/>
          <a:srcRect/>
          <a:stretch>
            <a:fillRect/>
          </a:stretch>
        </p:blipFill>
        <p:spPr bwMode="auto">
          <a:xfrm>
            <a:off x="3786030" y="2817495"/>
            <a:ext cx="2514600" cy="879793"/>
          </a:xfrm>
          <a:prstGeom prst="rect">
            <a:avLst/>
          </a:prstGeom>
          <a:noFill/>
          <a:ln w="9525">
            <a:noFill/>
            <a:miter lim="800000"/>
            <a:headEnd/>
            <a:tailEnd/>
          </a:ln>
        </p:spPr>
      </p:pic>
      <p:pic>
        <p:nvPicPr>
          <p:cNvPr id="14" name="Picture 13"/>
          <p:cNvPicPr>
            <a:picLocks noChangeAspect="1"/>
          </p:cNvPicPr>
          <p:nvPr/>
        </p:nvPicPr>
        <p:blipFill>
          <a:blip r:embed="rId5"/>
          <a:srcRect/>
          <a:stretch>
            <a:fillRect/>
          </a:stretch>
        </p:blipFill>
        <p:spPr bwMode="auto">
          <a:xfrm>
            <a:off x="5331461" y="4528503"/>
            <a:ext cx="2449989" cy="394018"/>
          </a:xfrm>
          <a:prstGeom prst="rect">
            <a:avLst/>
          </a:prstGeom>
          <a:noFill/>
          <a:ln w="9525">
            <a:noFill/>
            <a:miter lim="800000"/>
            <a:headEnd/>
            <a:tailEnd/>
          </a:ln>
        </p:spPr>
      </p:pic>
      <p:pic>
        <p:nvPicPr>
          <p:cNvPr id="15" name="Picture 2" descr="NOVUS"/>
          <p:cNvPicPr>
            <a:picLocks noChangeAspect="1" noChangeArrowheads="1"/>
          </p:cNvPicPr>
          <p:nvPr/>
        </p:nvPicPr>
        <p:blipFill>
          <a:blip r:embed="rId6"/>
          <a:srcRect/>
          <a:stretch>
            <a:fillRect/>
          </a:stretch>
        </p:blipFill>
        <p:spPr bwMode="auto">
          <a:xfrm>
            <a:off x="7175501" y="2911052"/>
            <a:ext cx="1995964" cy="690880"/>
          </a:xfrm>
          <a:prstGeom prst="rect">
            <a:avLst/>
          </a:prstGeom>
          <a:noFill/>
          <a:ln w="9525">
            <a:noFill/>
            <a:miter lim="800000"/>
            <a:headEnd/>
            <a:tailEnd/>
          </a:ln>
        </p:spPr>
      </p:pic>
    </p:spTree>
    <p:extLst>
      <p:ext uri="{BB962C8B-B14F-4D97-AF65-F5344CB8AC3E}">
        <p14:creationId xmlns:p14="http://schemas.microsoft.com/office/powerpoint/2010/main" val="8825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7" presetClass="emph" presetSubtype="0" fill="remove" nodeType="afterEffect">
                                  <p:stCondLst>
                                    <p:cond delay="0"/>
                                  </p:stCondLst>
                                  <p:childTnLst>
                                    <p:animClr clrSpc="rgb" dir="cw">
                                      <p:cBhvr override="childStyle">
                                        <p:cTn id="10" dur="250" autoRev="1" fill="remove"/>
                                        <p:tgtEl>
                                          <p:spTgt spid="11"/>
                                        </p:tgtEl>
                                        <p:attrNameLst>
                                          <p:attrName>style.color</p:attrName>
                                        </p:attrNameLst>
                                      </p:cBhvr>
                                      <p:to>
                                        <a:schemeClr val="bg1"/>
                                      </p:to>
                                    </p:animClr>
                                    <p:animClr clrSpc="rgb" dir="cw">
                                      <p:cBhvr>
                                        <p:cTn id="11" dur="250" autoRev="1" fill="remove"/>
                                        <p:tgtEl>
                                          <p:spTgt spid="11"/>
                                        </p:tgtEl>
                                        <p:attrNameLst>
                                          <p:attrName>fillcolor</p:attrName>
                                        </p:attrNameLst>
                                      </p:cBhvr>
                                      <p:to>
                                        <a:schemeClr val="bg1"/>
                                      </p:to>
                                    </p:animClr>
                                    <p:set>
                                      <p:cBhvr>
                                        <p:cTn id="12" dur="250" autoRev="1" fill="remove"/>
                                        <p:tgtEl>
                                          <p:spTgt spid="11"/>
                                        </p:tgtEl>
                                        <p:attrNameLst>
                                          <p:attrName>fill.type</p:attrName>
                                        </p:attrNameLst>
                                      </p:cBhvr>
                                      <p:to>
                                        <p:strVal val="solid"/>
                                      </p:to>
                                    </p:set>
                                    <p:set>
                                      <p:cBhvr>
                                        <p:cTn id="13" dur="250" autoRev="1" fill="remove"/>
                                        <p:tgtEl>
                                          <p:spTgt spid="11"/>
                                        </p:tgtEl>
                                        <p:attrNameLst>
                                          <p:attrName>fill.on</p:attrName>
                                        </p:attrNameLst>
                                      </p:cBhvr>
                                      <p:to>
                                        <p:strVal val="true"/>
                                      </p:to>
                                    </p:set>
                                  </p:childTnLst>
                                </p:cTn>
                              </p:par>
                            </p:childTnLst>
                          </p:cTn>
                        </p:par>
                        <p:par>
                          <p:cTn id="14" fill="hold">
                            <p:stCondLst>
                              <p:cond delay="1000"/>
                            </p:stCondLst>
                            <p:childTnLst>
                              <p:par>
                                <p:cTn id="15" presetID="35" presetClass="emph" presetSubtype="0" fill="hold" nodeType="afterEffect">
                                  <p:stCondLst>
                                    <p:cond delay="0"/>
                                  </p:stCondLst>
                                  <p:childTnLst>
                                    <p:anim calcmode="discrete" valueType="str">
                                      <p:cBhvr>
                                        <p:cTn id="16"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17" fill="hold">
                            <p:stCondLst>
                              <p:cond delay="2000"/>
                            </p:stCondLst>
                            <p:childTnLst>
                              <p:par>
                                <p:cTn id="18" presetID="32" presetClass="emph" presetSubtype="0" fill="hold" nodeType="after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par>
                          <p:cTn id="24" fill="hold">
                            <p:stCondLst>
                              <p:cond delay="3000"/>
                            </p:stCondLst>
                            <p:childTnLst>
                              <p:par>
                                <p:cTn id="25" presetID="26" presetClass="emph" presetSubtype="0" fill="hold" nodeType="afterEffect">
                                  <p:stCondLst>
                                    <p:cond delay="0"/>
                                  </p:stCondLst>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childTnLst>
                          </p:cTn>
                        </p:par>
                        <p:par>
                          <p:cTn id="28" fill="hold">
                            <p:stCondLst>
                              <p:cond delay="3500"/>
                            </p:stCondLst>
                            <p:childTnLst>
                              <p:par>
                                <p:cTn id="29" presetID="8" presetClass="emph" presetSubtype="0" fill="hold" nodeType="afterEffect">
                                  <p:stCondLst>
                                    <p:cond delay="0"/>
                                  </p:stCondLst>
                                  <p:childTnLst>
                                    <p:animRot by="21600000">
                                      <p:cBhvr>
                                        <p:cTn id="30"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0058400" cy="682244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1" name="Rectangle 10"/>
          <p:cNvSpPr/>
          <p:nvPr/>
        </p:nvSpPr>
        <p:spPr>
          <a:xfrm>
            <a:off x="-918" y="6995160"/>
            <a:ext cx="10059319" cy="777240"/>
          </a:xfrm>
          <a:prstGeom prst="rect">
            <a:avLst/>
          </a:prstGeom>
          <a:solidFill>
            <a:srgbClr val="8CC63E"/>
          </a:solidFill>
          <a:ln>
            <a:solidFill>
              <a:srgbClr val="8CC63E"/>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657" y="405372"/>
            <a:ext cx="4944167" cy="1175536"/>
          </a:xfrm>
          <a:prstGeom prst="rect">
            <a:avLst/>
          </a:prstGeom>
        </p:spPr>
      </p:pic>
      <p:sp>
        <p:nvSpPr>
          <p:cNvPr id="31" name="TextBox 30"/>
          <p:cNvSpPr txBox="1"/>
          <p:nvPr/>
        </p:nvSpPr>
        <p:spPr>
          <a:xfrm>
            <a:off x="3268980" y="3108960"/>
            <a:ext cx="8717280" cy="802271"/>
          </a:xfrm>
          <a:prstGeom prst="rect">
            <a:avLst/>
          </a:prstGeom>
          <a:noFill/>
        </p:spPr>
        <p:txBody>
          <a:bodyPr wrap="square" lIns="101882" tIns="50941" rIns="101882" bIns="50941" rtlCol="0">
            <a:normAutofit/>
          </a:bodyPr>
          <a:lstStyle/>
          <a:p>
            <a:r>
              <a:rPr lang="en-US" sz="3600" b="1" dirty="0">
                <a:solidFill>
                  <a:schemeClr val="bg1"/>
                </a:solidFill>
                <a:latin typeface="Century Gothic" pitchFamily="34" charset="0"/>
              </a:rPr>
              <a:t>BEECHER CARLSON </a:t>
            </a:r>
            <a:r>
              <a:rPr lang="en-US" sz="3600" dirty="0">
                <a:solidFill>
                  <a:srgbClr val="262626">
                    <a:lumMod val="50000"/>
                    <a:lumOff val="50000"/>
                  </a:srgbClr>
                </a:solidFill>
                <a:latin typeface="Century Gothic" pitchFamily="34" charset="0"/>
                <a:cs typeface="Arial" pitchFamily="34" charset="0"/>
              </a:rPr>
              <a:t>Principles</a:t>
            </a:r>
          </a:p>
        </p:txBody>
      </p:sp>
      <p:sp>
        <p:nvSpPr>
          <p:cNvPr id="32" name="TextBox 31"/>
          <p:cNvSpPr txBox="1"/>
          <p:nvPr/>
        </p:nvSpPr>
        <p:spPr>
          <a:xfrm>
            <a:off x="754380" y="5095240"/>
            <a:ext cx="8771329" cy="453458"/>
          </a:xfrm>
          <a:prstGeom prst="rect">
            <a:avLst/>
          </a:prstGeom>
          <a:noFill/>
        </p:spPr>
        <p:txBody>
          <a:bodyPr wrap="none" lIns="101882" tIns="50941" rIns="101882" bIns="50941" rtlCol="0">
            <a:noAutofit/>
          </a:bodyPr>
          <a:lstStyle/>
          <a:p>
            <a:pPr algn="r"/>
            <a:r>
              <a:rPr lang="en-US" sz="2200" b="1" dirty="0">
                <a:solidFill>
                  <a:schemeClr val="bg1"/>
                </a:solidFill>
                <a:latin typeface="Century Gothic" pitchFamily="34" charset="0"/>
              </a:rPr>
              <a:t>We are accountable to our clients and align </a:t>
            </a:r>
          </a:p>
          <a:p>
            <a:pPr algn="r"/>
            <a:r>
              <a:rPr lang="en-US" sz="2200" b="1" dirty="0">
                <a:solidFill>
                  <a:schemeClr val="bg1"/>
                </a:solidFill>
                <a:latin typeface="Century Gothic" pitchFamily="34" charset="0"/>
              </a:rPr>
              <a:t>ourselves to meet their objectives, regardless of geography.</a:t>
            </a:r>
          </a:p>
        </p:txBody>
      </p:sp>
      <p:sp>
        <p:nvSpPr>
          <p:cNvPr id="33" name="Rectangle 32"/>
          <p:cNvSpPr/>
          <p:nvPr/>
        </p:nvSpPr>
        <p:spPr>
          <a:xfrm>
            <a:off x="9555480" y="544068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solidFill>
                  <a:srgbClr val="FF6600"/>
                </a:solidFill>
              </a:rPr>
              <a:t>           </a:t>
            </a:r>
            <a:endParaRPr lang="en-US" dirty="0">
              <a:solidFill>
                <a:srgbClr val="FF6600"/>
              </a:solidFill>
            </a:endParaRPr>
          </a:p>
        </p:txBody>
      </p:sp>
      <p:grpSp>
        <p:nvGrpSpPr>
          <p:cNvPr id="19" name="Group 18"/>
          <p:cNvGrpSpPr/>
          <p:nvPr/>
        </p:nvGrpSpPr>
        <p:grpSpPr>
          <a:xfrm>
            <a:off x="838200" y="1799178"/>
            <a:ext cx="2263140" cy="3069559"/>
            <a:chOff x="6324600" y="1587510"/>
            <a:chExt cx="2057400" cy="2708434"/>
          </a:xfrm>
        </p:grpSpPr>
        <p:sp>
          <p:nvSpPr>
            <p:cNvPr id="20" name="Oval 19"/>
            <p:cNvSpPr/>
            <p:nvPr/>
          </p:nvSpPr>
          <p:spPr>
            <a:xfrm>
              <a:off x="6324600" y="1953643"/>
              <a:ext cx="2057400" cy="2057400"/>
            </a:xfrm>
            <a:prstGeom prst="ellipse">
              <a:avLst/>
            </a:prstGeom>
            <a:solidFill>
              <a:srgbClr val="8CC63E"/>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entury Gothic" pitchFamily="34" charset="0"/>
                </a:rPr>
                <a:t>             </a:t>
              </a:r>
              <a:endParaRPr lang="en-US" dirty="0">
                <a:solidFill>
                  <a:prstClr val="white"/>
                </a:solidFill>
                <a:latin typeface="Century Gothic" pitchFamily="34" charset="0"/>
              </a:endParaRPr>
            </a:p>
          </p:txBody>
        </p:sp>
        <p:sp>
          <p:nvSpPr>
            <p:cNvPr id="21" name="TextBox 20"/>
            <p:cNvSpPr txBox="1"/>
            <p:nvPr/>
          </p:nvSpPr>
          <p:spPr>
            <a:xfrm>
              <a:off x="6667634" y="1587510"/>
              <a:ext cx="1219200" cy="2708434"/>
            </a:xfrm>
            <a:prstGeom prst="rect">
              <a:avLst/>
            </a:prstGeom>
            <a:noFill/>
          </p:spPr>
          <p:txBody>
            <a:bodyPr wrap="square" rtlCol="0">
              <a:spAutoFit/>
            </a:bodyPr>
            <a:lstStyle/>
            <a:p>
              <a:r>
                <a:rPr lang="en-US" sz="18900" b="1" dirty="0">
                  <a:solidFill>
                    <a:srgbClr val="C8DF8E">
                      <a:alpha val="64000"/>
                    </a:srgbClr>
                  </a:solidFill>
                  <a:latin typeface="Century Gothic" pitchFamily="34" charset="0"/>
                  <a:cs typeface="Arial" pitchFamily="34" charset="0"/>
                </a:rPr>
                <a:t>3</a:t>
              </a:r>
            </a:p>
          </p:txBody>
        </p:sp>
        <p:sp>
          <p:nvSpPr>
            <p:cNvPr id="22" name="TextBox 21"/>
            <p:cNvSpPr txBox="1"/>
            <p:nvPr/>
          </p:nvSpPr>
          <p:spPr>
            <a:xfrm>
              <a:off x="6324600" y="2648922"/>
              <a:ext cx="2057400" cy="665695"/>
            </a:xfrm>
            <a:prstGeom prst="rect">
              <a:avLst/>
            </a:prstGeom>
            <a:noFill/>
          </p:spPr>
          <p:txBody>
            <a:bodyPr wrap="square" rtlCol="0" anchor="ctr">
              <a:normAutofit/>
            </a:bodyPr>
            <a:lstStyle/>
            <a:p>
              <a:pPr algn="ctr">
                <a:lnSpc>
                  <a:spcPct val="80000"/>
                </a:lnSpc>
              </a:pPr>
              <a:r>
                <a:rPr lang="en-US" b="1" spc="67" dirty="0">
                  <a:solidFill>
                    <a:prstClr val="white"/>
                  </a:solidFill>
                  <a:effectLst>
                    <a:outerShdw blurRad="50800" dist="25400" dir="5400000" algn="t" rotWithShape="0">
                      <a:prstClr val="black">
                        <a:alpha val="15000"/>
                      </a:prstClr>
                    </a:outerShdw>
                  </a:effectLst>
                  <a:latin typeface="Century Gothic" pitchFamily="34" charset="0"/>
                </a:rPr>
                <a:t>Accountability</a:t>
              </a:r>
              <a:endParaRPr lang="en-US"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spTree>
    <p:extLst>
      <p:ext uri="{BB962C8B-B14F-4D97-AF65-F5344CB8AC3E}">
        <p14:creationId xmlns:p14="http://schemas.microsoft.com/office/powerpoint/2010/main" val="34631035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2" name="Title 1"/>
          <p:cNvSpPr>
            <a:spLocks noGrp="1"/>
          </p:cNvSpPr>
          <p:nvPr>
            <p:ph type="title"/>
          </p:nvPr>
        </p:nvSpPr>
        <p:spPr>
          <a:xfrm>
            <a:off x="762000" y="152400"/>
            <a:ext cx="9372600" cy="1295400"/>
          </a:xfrm>
        </p:spPr>
        <p:txBody>
          <a:bodyPr>
            <a:normAutofit/>
          </a:bodyPr>
          <a:lstStyle/>
          <a:p>
            <a:pPr algn="l"/>
            <a:r>
              <a:rPr lang="en-US" b="1" dirty="0" smtClean="0">
                <a:ea typeface="+mn-ea"/>
                <a:cs typeface="+mn-cs"/>
              </a:rPr>
              <a:t>SPECIALIZED</a:t>
            </a:r>
            <a:r>
              <a:rPr lang="en-US" sz="2000" dirty="0" smtClean="0"/>
              <a:t> </a:t>
            </a:r>
            <a:r>
              <a:rPr lang="en-US" dirty="0">
                <a:solidFill>
                  <a:srgbClr val="262626">
                    <a:lumMod val="50000"/>
                    <a:lumOff val="50000"/>
                  </a:srgbClr>
                </a:solidFill>
                <a:ea typeface="+mn-ea"/>
                <a:cs typeface="Arial" pitchFamily="34" charset="0"/>
              </a:rPr>
              <a:t>Insurance Brokerage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181"/>
          <a:stretch/>
        </p:blipFill>
        <p:spPr bwMode="auto">
          <a:xfrm>
            <a:off x="1903626" y="2438400"/>
            <a:ext cx="624977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3626" y="1698455"/>
            <a:ext cx="6249774" cy="816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8654" b="20412"/>
          <a:stretch/>
        </p:blipFill>
        <p:spPr>
          <a:xfrm>
            <a:off x="2133599" y="1960946"/>
            <a:ext cx="599807" cy="52058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6851" r="12989" b="21866"/>
          <a:stretch/>
        </p:blipFill>
        <p:spPr>
          <a:xfrm>
            <a:off x="7391400" y="1961555"/>
            <a:ext cx="537123" cy="547483"/>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5988" r="63939" b="20562"/>
          <a:stretch/>
        </p:blipFill>
        <p:spPr>
          <a:xfrm>
            <a:off x="4267200" y="1952410"/>
            <a:ext cx="532497" cy="556628"/>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41" r="51386" b="20596"/>
          <a:stretch/>
        </p:blipFill>
        <p:spPr>
          <a:xfrm>
            <a:off x="5314302" y="1952410"/>
            <a:ext cx="532497" cy="556386"/>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1319" r="38541" b="20586"/>
          <a:stretch/>
        </p:blipFill>
        <p:spPr>
          <a:xfrm>
            <a:off x="6324600" y="1961555"/>
            <a:ext cx="536075" cy="547241"/>
          </a:xfrm>
          <a:prstGeom prst="rect">
            <a:avLst/>
          </a:prstGeom>
        </p:spPr>
      </p:pic>
      <p:sp>
        <p:nvSpPr>
          <p:cNvPr id="15" name="TextBox 14"/>
          <p:cNvSpPr txBox="1"/>
          <p:nvPr/>
        </p:nvSpPr>
        <p:spPr>
          <a:xfrm>
            <a:off x="1937515" y="1774655"/>
            <a:ext cx="991974" cy="215444"/>
          </a:xfrm>
          <a:prstGeom prst="rect">
            <a:avLst/>
          </a:prstGeom>
          <a:noFill/>
        </p:spPr>
        <p:txBody>
          <a:bodyPr wrap="square" rtlCol="0">
            <a:spAutoFit/>
          </a:bodyPr>
          <a:lstStyle/>
          <a:p>
            <a:pPr algn="ctr"/>
            <a:r>
              <a:rPr lang="en-US" sz="800" b="1" dirty="0" smtClean="0">
                <a:latin typeface="Century Gothic" panose="020B0502020202020204" pitchFamily="34" charset="0"/>
              </a:rPr>
              <a:t>ENERGY</a:t>
            </a:r>
            <a:endParaRPr lang="en-US" sz="800" b="1" dirty="0">
              <a:latin typeface="Century Gothic" panose="020B0502020202020204" pitchFamily="34" charset="0"/>
            </a:endParaRPr>
          </a:p>
        </p:txBody>
      </p:sp>
      <p:sp>
        <p:nvSpPr>
          <p:cNvPr id="17" name="TextBox 16"/>
          <p:cNvSpPr txBox="1"/>
          <p:nvPr/>
        </p:nvSpPr>
        <p:spPr>
          <a:xfrm>
            <a:off x="2809607" y="1776714"/>
            <a:ext cx="1381393" cy="215444"/>
          </a:xfrm>
          <a:prstGeom prst="rect">
            <a:avLst/>
          </a:prstGeom>
          <a:noFill/>
        </p:spPr>
        <p:txBody>
          <a:bodyPr wrap="square" rtlCol="0">
            <a:spAutoFit/>
          </a:bodyPr>
          <a:lstStyle/>
          <a:p>
            <a:pPr algn="ctr"/>
            <a:r>
              <a:rPr lang="en-US" sz="800" b="1" dirty="0" smtClean="0">
                <a:latin typeface="Century Gothic" panose="020B0502020202020204" pitchFamily="34" charset="0"/>
              </a:rPr>
              <a:t>FINANCIAL SERVICES</a:t>
            </a:r>
            <a:endParaRPr lang="en-US" sz="800" b="1" dirty="0">
              <a:latin typeface="Century Gothic" panose="020B0502020202020204" pitchFamily="34" charset="0"/>
            </a:endParaRPr>
          </a:p>
        </p:txBody>
      </p:sp>
      <p:sp>
        <p:nvSpPr>
          <p:cNvPr id="18" name="TextBox 17"/>
          <p:cNvSpPr txBox="1"/>
          <p:nvPr/>
        </p:nvSpPr>
        <p:spPr>
          <a:xfrm>
            <a:off x="4038600" y="1775224"/>
            <a:ext cx="991974" cy="215444"/>
          </a:xfrm>
          <a:prstGeom prst="rect">
            <a:avLst/>
          </a:prstGeom>
          <a:noFill/>
        </p:spPr>
        <p:txBody>
          <a:bodyPr wrap="square" rtlCol="0">
            <a:spAutoFit/>
          </a:bodyPr>
          <a:lstStyle/>
          <a:p>
            <a:pPr algn="ctr"/>
            <a:r>
              <a:rPr lang="en-US" sz="800" b="1" dirty="0" smtClean="0">
                <a:latin typeface="Century Gothic" panose="020B0502020202020204" pitchFamily="34" charset="0"/>
              </a:rPr>
              <a:t>HEALTHCARE</a:t>
            </a:r>
            <a:endParaRPr lang="en-US" sz="800" b="1" dirty="0">
              <a:latin typeface="Century Gothic" panose="020B0502020202020204" pitchFamily="34" charset="0"/>
            </a:endParaRPr>
          </a:p>
        </p:txBody>
      </p:sp>
      <p:sp>
        <p:nvSpPr>
          <p:cNvPr id="19" name="TextBox 18"/>
          <p:cNvSpPr txBox="1"/>
          <p:nvPr/>
        </p:nvSpPr>
        <p:spPr>
          <a:xfrm>
            <a:off x="5104026" y="1777283"/>
            <a:ext cx="991974" cy="215444"/>
          </a:xfrm>
          <a:prstGeom prst="rect">
            <a:avLst/>
          </a:prstGeom>
          <a:noFill/>
        </p:spPr>
        <p:txBody>
          <a:bodyPr wrap="square" rtlCol="0">
            <a:spAutoFit/>
          </a:bodyPr>
          <a:lstStyle/>
          <a:p>
            <a:pPr algn="ctr"/>
            <a:r>
              <a:rPr lang="en-US" sz="800" b="1" dirty="0" smtClean="0">
                <a:latin typeface="Century Gothic" panose="020B0502020202020204" pitchFamily="34" charset="0"/>
              </a:rPr>
              <a:t>HOSPITALITY</a:t>
            </a:r>
            <a:endParaRPr lang="en-US" sz="800" b="1" dirty="0">
              <a:latin typeface="Century Gothic" panose="020B0502020202020204" pitchFamily="34" charset="0"/>
            </a:endParaRPr>
          </a:p>
        </p:txBody>
      </p:sp>
      <p:sp>
        <p:nvSpPr>
          <p:cNvPr id="20" name="TextBox 19"/>
          <p:cNvSpPr txBox="1"/>
          <p:nvPr/>
        </p:nvSpPr>
        <p:spPr>
          <a:xfrm>
            <a:off x="6070862" y="1775224"/>
            <a:ext cx="1065426" cy="215444"/>
          </a:xfrm>
          <a:prstGeom prst="rect">
            <a:avLst/>
          </a:prstGeom>
          <a:noFill/>
        </p:spPr>
        <p:txBody>
          <a:bodyPr wrap="square" rtlCol="0">
            <a:spAutoFit/>
          </a:bodyPr>
          <a:lstStyle/>
          <a:p>
            <a:pPr algn="ctr"/>
            <a:r>
              <a:rPr lang="en-US" sz="800" b="1" dirty="0" smtClean="0">
                <a:latin typeface="Century Gothic" panose="020B0502020202020204" pitchFamily="34" charset="0"/>
              </a:rPr>
              <a:t>MANUFACTURING</a:t>
            </a:r>
            <a:endParaRPr lang="en-US" sz="800" b="1" dirty="0">
              <a:latin typeface="Century Gothic" panose="020B0502020202020204" pitchFamily="34" charset="0"/>
            </a:endParaRPr>
          </a:p>
        </p:txBody>
      </p:sp>
      <p:sp>
        <p:nvSpPr>
          <p:cNvPr id="21" name="TextBox 20"/>
          <p:cNvSpPr txBox="1"/>
          <p:nvPr/>
        </p:nvSpPr>
        <p:spPr>
          <a:xfrm>
            <a:off x="7161426" y="1777283"/>
            <a:ext cx="991974" cy="215444"/>
          </a:xfrm>
          <a:prstGeom prst="rect">
            <a:avLst/>
          </a:prstGeom>
          <a:noFill/>
        </p:spPr>
        <p:txBody>
          <a:bodyPr wrap="square" rtlCol="0">
            <a:spAutoFit/>
          </a:bodyPr>
          <a:lstStyle/>
          <a:p>
            <a:pPr algn="ctr"/>
            <a:r>
              <a:rPr lang="en-US" sz="800" b="1" dirty="0" smtClean="0">
                <a:latin typeface="Century Gothic" panose="020B0502020202020204" pitchFamily="34" charset="0"/>
              </a:rPr>
              <a:t>REAL ESTATE</a:t>
            </a:r>
            <a:endParaRPr lang="en-US" sz="800" b="1" dirty="0">
              <a:latin typeface="Century Gothic" panose="020B0502020202020204" pitchFamily="34" charset="0"/>
            </a:endParaRPr>
          </a:p>
        </p:txBody>
      </p:sp>
      <p:sp>
        <p:nvSpPr>
          <p:cNvPr id="3" name="Content Placeholder 2"/>
          <p:cNvSpPr>
            <a:spLocks noGrp="1"/>
          </p:cNvSpPr>
          <p:nvPr>
            <p:ph idx="1"/>
          </p:nvPr>
        </p:nvSpPr>
        <p:spPr>
          <a:xfrm>
            <a:off x="2286000" y="6248400"/>
            <a:ext cx="7162800" cy="990600"/>
          </a:xfrm>
        </p:spPr>
        <p:txBody>
          <a:bodyPr>
            <a:noAutofit/>
          </a:bodyPr>
          <a:lstStyle/>
          <a:p>
            <a:pPr marL="0" indent="0" algn="r">
              <a:buNone/>
            </a:pPr>
            <a:r>
              <a:rPr lang="en-US" sz="1400" b="1" dirty="0" smtClean="0">
                <a:solidFill>
                  <a:schemeClr val="bg1"/>
                </a:solidFill>
              </a:rPr>
              <a:t>We </a:t>
            </a:r>
            <a:r>
              <a:rPr lang="en-US" sz="1400" b="1" dirty="0">
                <a:solidFill>
                  <a:schemeClr val="bg1"/>
                </a:solidFill>
              </a:rPr>
              <a:t>specialize in specific industry verticals, and our brokerage teams further focus on specific product lines within those </a:t>
            </a:r>
            <a:r>
              <a:rPr lang="en-US" sz="1400" b="1" dirty="0" smtClean="0">
                <a:solidFill>
                  <a:schemeClr val="bg1"/>
                </a:solidFill>
              </a:rPr>
              <a:t>industries.</a:t>
            </a:r>
          </a:p>
          <a:p>
            <a:pPr marL="227013" indent="-227013" algn="r"/>
            <a:endParaRPr lang="en-US" sz="700" b="1" dirty="0" smtClean="0">
              <a:solidFill>
                <a:schemeClr val="bg1"/>
              </a:solidFill>
            </a:endParaRPr>
          </a:p>
          <a:p>
            <a:pPr marL="0" indent="0" algn="r">
              <a:buNone/>
            </a:pPr>
            <a:r>
              <a:rPr lang="en-US" sz="1400" b="1" dirty="0" smtClean="0">
                <a:solidFill>
                  <a:schemeClr val="bg1"/>
                </a:solidFill>
              </a:rPr>
              <a:t>Specialization </a:t>
            </a:r>
            <a:r>
              <a:rPr lang="en-US" sz="1400" b="1" dirty="0">
                <a:solidFill>
                  <a:schemeClr val="bg1"/>
                </a:solidFill>
              </a:rPr>
              <a:t>has given Beecher Carlson true expertise in our markets, allowing us to offer differentiated, customized and value–added client solutions.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199" y="2012459"/>
            <a:ext cx="468208" cy="445673"/>
          </a:xfrm>
          <a:prstGeom prst="rect">
            <a:avLst/>
          </a:prstGeom>
        </p:spPr>
      </p:pic>
      <p:sp>
        <p:nvSpPr>
          <p:cNvPr id="23" name="Rectangle 22"/>
          <p:cNvSpPr/>
          <p:nvPr/>
        </p:nvSpPr>
        <p:spPr>
          <a:xfrm>
            <a:off x="-918" y="760111"/>
            <a:ext cx="762918" cy="104897"/>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solidFill>
                  <a:srgbClr val="FF6600"/>
                </a:solidFill>
              </a:rPr>
              <a:t>           </a:t>
            </a:r>
            <a:endParaRPr lang="en-US" dirty="0">
              <a:solidFill>
                <a:srgbClr val="FF6600"/>
              </a:solidFill>
            </a:endParaRPr>
          </a:p>
        </p:txBody>
      </p:sp>
      <p:sp>
        <p:nvSpPr>
          <p:cNvPr id="24" name="Rectangle 23"/>
          <p:cNvSpPr/>
          <p:nvPr/>
        </p:nvSpPr>
        <p:spPr>
          <a:xfrm>
            <a:off x="9555480" y="6748438"/>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solidFill>
                  <a:srgbClr val="FF6600"/>
                </a:solidFill>
              </a:rPr>
              <a:t>           </a:t>
            </a:r>
            <a:endParaRPr lang="en-US" dirty="0">
              <a:solidFill>
                <a:srgbClr val="FF6600"/>
              </a:solidFill>
            </a:endParaRPr>
          </a:p>
        </p:txBody>
      </p:sp>
    </p:spTree>
    <p:extLst>
      <p:ext uri="{BB962C8B-B14F-4D97-AF65-F5344CB8AC3E}">
        <p14:creationId xmlns:p14="http://schemas.microsoft.com/office/powerpoint/2010/main" val="137861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8" y="76200"/>
            <a:ext cx="10055888"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Century Gothic" pitchFamily="34" charset="0"/>
              </a:rPr>
              <a:t>Beecher Carlson Sample Client List</a:t>
            </a:r>
          </a:p>
        </p:txBody>
      </p:sp>
      <p:grpSp>
        <p:nvGrpSpPr>
          <p:cNvPr id="11" name="Gruppe 10"/>
          <p:cNvGrpSpPr>
            <a:grpSpLocks/>
          </p:cNvGrpSpPr>
          <p:nvPr/>
        </p:nvGrpSpPr>
        <p:grpSpPr bwMode="auto">
          <a:xfrm>
            <a:off x="1066800" y="1600200"/>
            <a:ext cx="7918972" cy="5029200"/>
            <a:chOff x="4819650" y="4650278"/>
            <a:chExt cx="3902378" cy="1947597"/>
          </a:xfrm>
        </p:grpSpPr>
        <p:sp>
          <p:nvSpPr>
            <p:cNvPr id="12" name="Rektangel med enkelt afrundet hjørne 11"/>
            <p:cNvSpPr>
              <a:spLocks noChangeArrowheads="1"/>
            </p:cNvSpPr>
            <p:nvPr/>
          </p:nvSpPr>
          <p:spPr bwMode="auto">
            <a:xfrm rot="10800000" flipH="1">
              <a:off x="4819650" y="4744642"/>
              <a:ext cx="3902378" cy="1853233"/>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bg1">
                    <a:lumMod val="6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a:solidFill>
                  <a:srgbClr val="FFFFFF"/>
                </a:solidFill>
                <a:latin typeface="Calibri" pitchFamily="-108" charset="0"/>
                <a:cs typeface="ＭＳ Ｐゴシック" pitchFamily="-108" charset="-128"/>
              </a:endParaRPr>
            </a:p>
          </p:txBody>
        </p:sp>
        <p:sp>
          <p:nvSpPr>
            <p:cNvPr id="13" name="Rektangel 12"/>
            <p:cNvSpPr>
              <a:spLocks noChangeArrowheads="1"/>
            </p:cNvSpPr>
            <p:nvPr/>
          </p:nvSpPr>
          <p:spPr bwMode="auto">
            <a:xfrm>
              <a:off x="4819650" y="4650278"/>
              <a:ext cx="3900555" cy="267311"/>
            </a:xfrm>
            <a:prstGeom prst="rect">
              <a:avLst/>
            </a:prstGeom>
            <a:gradFill rotWithShape="1">
              <a:gsLst>
                <a:gs pos="0">
                  <a:srgbClr val="5E9732"/>
                </a:gs>
                <a:gs pos="55000">
                  <a:srgbClr val="8CC63E"/>
                </a:gs>
                <a:gs pos="100000">
                  <a:srgbClr val="5E9732"/>
                </a:gs>
              </a:gsLst>
              <a:lin ang="5400000" scaled="1"/>
            </a:gradFill>
            <a:ln w="3175">
              <a:solidFill>
                <a:schemeClr val="tx1"/>
              </a:solidFill>
              <a:miter lim="800000"/>
              <a:headEnd/>
              <a:tailEnd/>
            </a:ln>
          </p:spPr>
          <p:txBody>
            <a:bodyPr anchor="ctr"/>
            <a:lstStyle/>
            <a:p>
              <a:pPr algn="ctr"/>
              <a:endParaRPr lang="da-DK">
                <a:ln>
                  <a:solidFill>
                    <a:sysClr val="windowText" lastClr="000000"/>
                  </a:solidFill>
                </a:ln>
                <a:solidFill>
                  <a:srgbClr val="FFFFFF"/>
                </a:solidFill>
                <a:latin typeface="Calibri" pitchFamily="-108" charset="0"/>
              </a:endParaRPr>
            </a:p>
          </p:txBody>
        </p:sp>
      </p:grpSp>
      <p:sp>
        <p:nvSpPr>
          <p:cNvPr id="14" name="Rectangle 13"/>
          <p:cNvSpPr/>
          <p:nvPr/>
        </p:nvSpPr>
        <p:spPr>
          <a:xfrm>
            <a:off x="2286000" y="1752600"/>
            <a:ext cx="5562600" cy="461665"/>
          </a:xfrm>
          <a:prstGeom prst="rect">
            <a:avLst/>
          </a:prstGeom>
        </p:spPr>
        <p:txBody>
          <a:bodyPr wrap="square">
            <a:spAutoFit/>
          </a:bodyPr>
          <a:lstStyle/>
          <a:p>
            <a:pPr algn="ctr"/>
            <a:r>
              <a:rPr lang="en-US" sz="2400" b="1" dirty="0" smtClean="0">
                <a:solidFill>
                  <a:schemeClr val="bg1"/>
                </a:solidFill>
                <a:latin typeface="Century Gothic" pitchFamily="34" charset="0"/>
              </a:rPr>
              <a:t>Sample Client List</a:t>
            </a:r>
            <a:endParaRPr lang="en-US" sz="2400" b="1" dirty="0">
              <a:solidFill>
                <a:schemeClr val="bg1"/>
              </a:solidFill>
              <a:latin typeface="Century Gothic" pitchFamily="34" charset="0"/>
            </a:endParaRPr>
          </a:p>
        </p:txBody>
      </p:sp>
      <p:sp>
        <p:nvSpPr>
          <p:cNvPr id="2" name="Slide Number Placeholder 1"/>
          <p:cNvSpPr>
            <a:spLocks noGrp="1"/>
          </p:cNvSpPr>
          <p:nvPr>
            <p:ph type="sldNum" sz="quarter" idx="12"/>
          </p:nvPr>
        </p:nvSpPr>
        <p:spPr/>
        <p:txBody>
          <a:bodyPr/>
          <a:lstStyle/>
          <a:p>
            <a:fld id="{2831FD19-FE18-4AB7-9E39-6B3162C539ED}" type="slidenum">
              <a:rPr lang="en-US" smtClean="0">
                <a:solidFill>
                  <a:schemeClr val="bg1"/>
                </a:solidFill>
              </a:rPr>
              <a:t>15</a:t>
            </a:fld>
            <a:endParaRPr lang="en-US" dirty="0">
              <a:solidFill>
                <a:schemeClr val="bg1"/>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1" y="2438401"/>
            <a:ext cx="25479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38400"/>
            <a:ext cx="25479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7" y="2438401"/>
            <a:ext cx="25479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3886202"/>
            <a:ext cx="25479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886201"/>
            <a:ext cx="25479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4136" y="3886200"/>
            <a:ext cx="25479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6499" y="5264152"/>
            <a:ext cx="25479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7477" y="5473336"/>
            <a:ext cx="3683523" cy="850044"/>
          </a:xfrm>
          <a:prstGeom prst="rect">
            <a:avLst/>
          </a:prstGeom>
        </p:spPr>
      </p:pic>
    </p:spTree>
    <p:extLst>
      <p:ext uri="{BB962C8B-B14F-4D97-AF65-F5344CB8AC3E}">
        <p14:creationId xmlns:p14="http://schemas.microsoft.com/office/powerpoint/2010/main" val="879995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16</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961129"/>
            <a:ext cx="9734874" cy="753871"/>
          </a:xfrm>
          <a:prstGeom prst="rect">
            <a:avLst/>
          </a:prstGeom>
          <a:noFill/>
          <a:ln w="9525">
            <a:noFill/>
            <a:miter lim="800000"/>
            <a:headEnd/>
            <a:tailEnd/>
          </a:ln>
        </p:spPr>
        <p:txBody>
          <a:bodyPr wrap="square" lIns="91258" tIns="45630" rIns="91258" bIns="45630" rtlCol="0">
            <a:spAutoFit/>
          </a:bodyPr>
          <a:lstStyle/>
          <a:p>
            <a:pPr algn="r"/>
            <a:r>
              <a:rPr lang="en-US" sz="4300" dirty="0" smtClean="0">
                <a:solidFill>
                  <a:schemeClr val="bg1"/>
                </a:solidFill>
                <a:latin typeface="Century Gothic" pitchFamily="34" charset="0"/>
                <a:cs typeface="Calibri" pitchFamily="34" charset="0"/>
              </a:rPr>
              <a:t>Property Capabilities</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
        <p:nvSpPr>
          <p:cNvPr id="29" name="Oval 28"/>
          <p:cNvSpPr/>
          <p:nvPr/>
        </p:nvSpPr>
        <p:spPr>
          <a:xfrm>
            <a:off x="3612776" y="5117257"/>
            <a:ext cx="502024" cy="44161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dirty="0">
                <a:latin typeface="Century Gothic" pitchFamily="34" charset="0"/>
              </a:rPr>
              <a:t>2</a:t>
            </a:r>
          </a:p>
        </p:txBody>
      </p:sp>
    </p:spTree>
    <p:extLst>
      <p:ext uri="{BB962C8B-B14F-4D97-AF65-F5344CB8AC3E}">
        <p14:creationId xmlns:p14="http://schemas.microsoft.com/office/powerpoint/2010/main" val="15126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10"/>
          <p:cNvGrpSpPr>
            <a:grpSpLocks/>
          </p:cNvGrpSpPr>
          <p:nvPr/>
        </p:nvGrpSpPr>
        <p:grpSpPr bwMode="auto">
          <a:xfrm>
            <a:off x="465776" y="1600199"/>
            <a:ext cx="9135424" cy="4952999"/>
            <a:chOff x="4819650" y="4462588"/>
            <a:chExt cx="3905250" cy="3049975"/>
          </a:xfrm>
        </p:grpSpPr>
        <p:sp>
          <p:nvSpPr>
            <p:cNvPr id="7" name="Rektangel med enkelt afrundet hjørne 11"/>
            <p:cNvSpPr>
              <a:spLocks noChangeArrowheads="1"/>
            </p:cNvSpPr>
            <p:nvPr/>
          </p:nvSpPr>
          <p:spPr bwMode="auto">
            <a:xfrm rot="10800000" flipH="1">
              <a:off x="4819650" y="4744642"/>
              <a:ext cx="3902378" cy="2767921"/>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800">
                <a:solidFill>
                  <a:srgbClr val="FFFFFF"/>
                </a:solidFill>
                <a:latin typeface="Century Gothic" pitchFamily="34" charset="0"/>
                <a:cs typeface="ＭＳ Ｐゴシック" pitchFamily="-108" charset="-128"/>
              </a:endParaRPr>
            </a:p>
          </p:txBody>
        </p:sp>
        <p:sp>
          <p:nvSpPr>
            <p:cNvPr id="8" name="Rektangel 12"/>
            <p:cNvSpPr>
              <a:spLocks noChangeArrowheads="1"/>
            </p:cNvSpPr>
            <p:nvPr/>
          </p:nvSpPr>
          <p:spPr bwMode="auto">
            <a:xfrm>
              <a:off x="4819650" y="4462588"/>
              <a:ext cx="3905250" cy="563073"/>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a:r>
                <a:rPr lang="en-US" b="1" dirty="0">
                  <a:solidFill>
                    <a:srgbClr val="FFFFFF"/>
                  </a:solidFill>
                  <a:latin typeface="Century Gothic" pitchFamily="34" charset="0"/>
                </a:rPr>
                <a:t>We challenge every aspect of your program to build market </a:t>
              </a:r>
              <a:endParaRPr lang="en-US" b="1" dirty="0" smtClean="0">
                <a:solidFill>
                  <a:srgbClr val="FFFFFF"/>
                </a:solidFill>
                <a:latin typeface="Century Gothic" pitchFamily="34" charset="0"/>
              </a:endParaRPr>
            </a:p>
            <a:p>
              <a:pPr algn="ctr"/>
              <a:r>
                <a:rPr lang="en-US" b="1" dirty="0" smtClean="0">
                  <a:solidFill>
                    <a:srgbClr val="FFFFFF"/>
                  </a:solidFill>
                  <a:latin typeface="Century Gothic" pitchFamily="34" charset="0"/>
                </a:rPr>
                <a:t>momentum through an </a:t>
              </a:r>
              <a:r>
                <a:rPr lang="en-US" b="1" dirty="0">
                  <a:solidFill>
                    <a:srgbClr val="FFFFFF"/>
                  </a:solidFill>
                  <a:latin typeface="Century Gothic" pitchFamily="34" charset="0"/>
                </a:rPr>
                <a:t>integrated team approach.</a:t>
              </a:r>
            </a:p>
          </p:txBody>
        </p:sp>
      </p:grpSp>
      <p:sp>
        <p:nvSpPr>
          <p:cNvPr id="2" name="Title 1"/>
          <p:cNvSpPr>
            <a:spLocks noGrp="1"/>
          </p:cNvSpPr>
          <p:nvPr>
            <p:ph type="title"/>
          </p:nvPr>
        </p:nvSpPr>
        <p:spPr/>
        <p:txBody>
          <a:bodyPr/>
          <a:lstStyle/>
          <a:p>
            <a:r>
              <a:rPr lang="en-US" dirty="0" smtClean="0"/>
              <a:t>Broking Style</a:t>
            </a:r>
            <a:endParaRPr lang="en-US" dirty="0"/>
          </a:p>
        </p:txBody>
      </p:sp>
      <p:sp>
        <p:nvSpPr>
          <p:cNvPr id="3" name="Content Placeholder 2"/>
          <p:cNvSpPr>
            <a:spLocks noGrp="1"/>
          </p:cNvSpPr>
          <p:nvPr>
            <p:ph idx="1"/>
          </p:nvPr>
        </p:nvSpPr>
        <p:spPr>
          <a:xfrm>
            <a:off x="502920" y="2658215"/>
            <a:ext cx="9052560" cy="3971185"/>
          </a:xfrm>
        </p:spPr>
        <p:txBody>
          <a:bodyPr>
            <a:normAutofit fontScale="92500" lnSpcReduction="20000"/>
          </a:bodyPr>
          <a:lstStyle/>
          <a:p>
            <a:r>
              <a:rPr lang="en-US" sz="2000" dirty="0"/>
              <a:t>Pre-Underwrite Each Risk</a:t>
            </a:r>
          </a:p>
          <a:p>
            <a:pPr lvl="1"/>
            <a:r>
              <a:rPr lang="en-US" sz="1800" dirty="0"/>
              <a:t>Analyze the Total Insurable Values (TIV)</a:t>
            </a:r>
          </a:p>
          <a:p>
            <a:pPr lvl="1"/>
            <a:r>
              <a:rPr lang="en-US" sz="1800" dirty="0"/>
              <a:t>Determine the MFL and PML estimates for “critical” exposures</a:t>
            </a:r>
          </a:p>
          <a:p>
            <a:pPr lvl="1"/>
            <a:r>
              <a:rPr lang="en-US" sz="1800" dirty="0"/>
              <a:t>Review the historical loss records</a:t>
            </a:r>
          </a:p>
          <a:p>
            <a:pPr lvl="1"/>
            <a:r>
              <a:rPr lang="en-US" sz="1800" dirty="0"/>
              <a:t>Examine available engineering/loss control reports</a:t>
            </a:r>
          </a:p>
          <a:p>
            <a:pPr lvl="1"/>
            <a:r>
              <a:rPr lang="en-US" sz="1800" dirty="0"/>
              <a:t>BI values and geo-radius tool</a:t>
            </a:r>
          </a:p>
          <a:p>
            <a:endParaRPr lang="en-US" sz="1200" dirty="0"/>
          </a:p>
          <a:p>
            <a:r>
              <a:rPr lang="en-US" sz="2000" dirty="0"/>
              <a:t>Advantages Gained from Pre-Underwriting </a:t>
            </a:r>
          </a:p>
          <a:p>
            <a:pPr lvl="1"/>
            <a:r>
              <a:rPr lang="en-US" sz="1800" dirty="0"/>
              <a:t>Determine the appropriate amount of “critical” limits to purchase</a:t>
            </a:r>
          </a:p>
          <a:p>
            <a:pPr lvl="1"/>
            <a:r>
              <a:rPr lang="en-US" sz="1800" dirty="0"/>
              <a:t>Proper layer breakpoints</a:t>
            </a:r>
          </a:p>
          <a:p>
            <a:pPr lvl="1"/>
            <a:r>
              <a:rPr lang="en-US" sz="1800" dirty="0"/>
              <a:t>Layering structure (i.e. quota share or “stacked” layers)</a:t>
            </a:r>
          </a:p>
          <a:p>
            <a:pPr lvl="1"/>
            <a:r>
              <a:rPr lang="en-US" sz="1800" dirty="0"/>
              <a:t>Potential roadblocks are identified to help better position your company</a:t>
            </a:r>
          </a:p>
          <a:p>
            <a:pPr lvl="1"/>
            <a:r>
              <a:rPr lang="en-US" sz="1800" dirty="0"/>
              <a:t>Identify and reach target markets</a:t>
            </a:r>
          </a:p>
          <a:p>
            <a:pPr lvl="1"/>
            <a:r>
              <a:rPr lang="en-US" sz="1800" dirty="0"/>
              <a:t>Identify target pricing</a:t>
            </a:r>
          </a:p>
          <a:p>
            <a:endParaRPr lang="en-US" sz="2000" dirty="0"/>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pPr/>
              <a:t>17</a:t>
            </a:fld>
            <a:endParaRPr lang="en-US" dirty="0">
              <a:latin typeface="Century Gothic" pitchFamily="34" charset="0"/>
            </a:endParaRPr>
          </a:p>
        </p:txBody>
      </p:sp>
    </p:spTree>
    <p:extLst>
      <p:ext uri="{BB962C8B-B14F-4D97-AF65-F5344CB8AC3E}">
        <p14:creationId xmlns:p14="http://schemas.microsoft.com/office/powerpoint/2010/main" val="2559511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5" name="Arc 4"/>
          <p:cNvSpPr/>
          <p:nvPr/>
        </p:nvSpPr>
        <p:spPr>
          <a:xfrm rot="16200000">
            <a:off x="2455523" y="2126958"/>
            <a:ext cx="2041990" cy="2648164"/>
          </a:xfrm>
          <a:prstGeom prst="arc">
            <a:avLst>
              <a:gd name="adj1" fmla="val 15982207"/>
              <a:gd name="adj2" fmla="val 0"/>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Straight Connector 6"/>
          <p:cNvCxnSpPr/>
          <p:nvPr/>
        </p:nvCxnSpPr>
        <p:spPr>
          <a:xfrm flipV="1">
            <a:off x="3962400" y="2490835"/>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043638" y="2490835"/>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t>18</a:t>
            </a:fld>
            <a:endParaRPr lang="en-US" dirty="0">
              <a:latin typeface="Century Gothic" pitchFamily="34" charset="0"/>
            </a:endParaRPr>
          </a:p>
        </p:txBody>
      </p:sp>
      <p:sp>
        <p:nvSpPr>
          <p:cNvPr id="27" name="TextBox 26"/>
          <p:cNvSpPr txBox="1"/>
          <p:nvPr/>
        </p:nvSpPr>
        <p:spPr>
          <a:xfrm>
            <a:off x="457200" y="762000"/>
            <a:ext cx="8717280" cy="802271"/>
          </a:xfrm>
          <a:prstGeom prst="rect">
            <a:avLst/>
          </a:prstGeom>
          <a:noFill/>
        </p:spPr>
        <p:txBody>
          <a:bodyPr wrap="square" lIns="101882" tIns="50941" rIns="101882" bIns="50941" rtlCol="0">
            <a:normAutofit fontScale="85000" lnSpcReduction="10000"/>
          </a:bodyPr>
          <a:lstStyle/>
          <a:p>
            <a:pPr fontAlgn="auto">
              <a:spcBef>
                <a:spcPts val="0"/>
              </a:spcBef>
              <a:spcAft>
                <a:spcPts val="0"/>
              </a:spcAft>
            </a:pPr>
            <a:r>
              <a:rPr lang="en-US" sz="4500" b="1" dirty="0" smtClean="0">
                <a:solidFill>
                  <a:schemeClr val="bg1"/>
                </a:solidFill>
                <a:latin typeface="Century Gothic" pitchFamily="34" charset="0"/>
              </a:rPr>
              <a:t>HOW WE ACCESS </a:t>
            </a:r>
            <a:r>
              <a:rPr lang="en-US" sz="4500" dirty="0" smtClean="0">
                <a:solidFill>
                  <a:srgbClr val="262626">
                    <a:lumMod val="50000"/>
                    <a:lumOff val="50000"/>
                  </a:srgbClr>
                </a:solidFill>
                <a:latin typeface="Century Gothic" pitchFamily="34" charset="0"/>
                <a:cs typeface="Arial" pitchFamily="34" charset="0"/>
              </a:rPr>
              <a:t>The Marketplace</a:t>
            </a:r>
            <a:endParaRPr lang="en-US" sz="4500" dirty="0">
              <a:solidFill>
                <a:srgbClr val="262626">
                  <a:lumMod val="50000"/>
                  <a:lumOff val="50000"/>
                </a:srgbClr>
              </a:solidFill>
              <a:latin typeface="Century Gothic" pitchFamily="34" charset="0"/>
              <a:cs typeface="Arial" pitchFamily="34" charset="0"/>
            </a:endParaRPr>
          </a:p>
        </p:txBody>
      </p:sp>
      <p:grpSp>
        <p:nvGrpSpPr>
          <p:cNvPr id="28" name="Group 27"/>
          <p:cNvGrpSpPr/>
          <p:nvPr/>
        </p:nvGrpSpPr>
        <p:grpSpPr>
          <a:xfrm>
            <a:off x="0" y="5843635"/>
            <a:ext cx="9251639" cy="453458"/>
            <a:chOff x="-1" y="4891428"/>
            <a:chExt cx="8410581" cy="400110"/>
          </a:xfrm>
        </p:grpSpPr>
        <p:sp>
          <p:nvSpPr>
            <p:cNvPr id="29" name="TextBox 28"/>
            <p:cNvSpPr txBox="1"/>
            <p:nvPr/>
          </p:nvSpPr>
          <p:spPr>
            <a:xfrm>
              <a:off x="436645" y="4891428"/>
              <a:ext cx="7973935" cy="400110"/>
            </a:xfrm>
            <a:prstGeom prst="rect">
              <a:avLst/>
            </a:prstGeom>
            <a:noFill/>
          </p:spPr>
          <p:txBody>
            <a:bodyPr wrap="none" rtlCol="0">
              <a:noAutofit/>
            </a:bodyPr>
            <a:lstStyle/>
            <a:p>
              <a:pPr fontAlgn="auto">
                <a:spcBef>
                  <a:spcPts val="0"/>
                </a:spcBef>
                <a:spcAft>
                  <a:spcPts val="0"/>
                </a:spcAft>
              </a:pPr>
              <a:r>
                <a:rPr lang="en-US" sz="1200" b="1" dirty="0" smtClean="0">
                  <a:solidFill>
                    <a:schemeClr val="bg1"/>
                  </a:solidFill>
                  <a:latin typeface="Century Gothic" pitchFamily="34" charset="0"/>
                </a:rPr>
                <a:t>Why </a:t>
              </a:r>
              <a:r>
                <a:rPr lang="en-US" sz="1200" b="1" dirty="0">
                  <a:solidFill>
                    <a:schemeClr val="bg1"/>
                  </a:solidFill>
                  <a:latin typeface="Century Gothic" pitchFamily="34" charset="0"/>
                </a:rPr>
                <a:t>Direct?</a:t>
              </a:r>
            </a:p>
            <a:p>
              <a:pPr marL="171450" indent="-171450" fontAlgn="auto">
                <a:spcBef>
                  <a:spcPts val="0"/>
                </a:spcBef>
                <a:spcAft>
                  <a:spcPts val="0"/>
                </a:spcAft>
                <a:buFont typeface="Arial" pitchFamily="34" charset="0"/>
                <a:buChar char="•"/>
              </a:pPr>
              <a:r>
                <a:rPr lang="en-US" sz="1200" b="1" dirty="0">
                  <a:solidFill>
                    <a:schemeClr val="bg1"/>
                  </a:solidFill>
                  <a:latin typeface="Century Gothic" pitchFamily="34" charset="0"/>
                </a:rPr>
                <a:t>Facilitates the insured’s ability to interface with their underwriters.</a:t>
              </a:r>
            </a:p>
            <a:p>
              <a:pPr marL="171450" indent="-171450" fontAlgn="auto">
                <a:spcBef>
                  <a:spcPts val="0"/>
                </a:spcBef>
                <a:spcAft>
                  <a:spcPts val="0"/>
                </a:spcAft>
                <a:buFont typeface="Arial" pitchFamily="34" charset="0"/>
                <a:buChar char="•"/>
              </a:pPr>
              <a:r>
                <a:rPr lang="en-US" sz="1200" b="1" dirty="0">
                  <a:solidFill>
                    <a:schemeClr val="bg1"/>
                  </a:solidFill>
                  <a:latin typeface="Century Gothic" pitchFamily="34" charset="0"/>
                </a:rPr>
                <a:t>Direct negotiations with underwriters maintains control over what message is being delivered to the markets.</a:t>
              </a:r>
            </a:p>
            <a:p>
              <a:pPr marL="171450" indent="-171450" fontAlgn="auto">
                <a:spcBef>
                  <a:spcPts val="0"/>
                </a:spcBef>
                <a:spcAft>
                  <a:spcPts val="0"/>
                </a:spcAft>
                <a:buFont typeface="Arial" pitchFamily="34" charset="0"/>
                <a:buChar char="•"/>
              </a:pPr>
              <a:r>
                <a:rPr lang="en-US" sz="1200" b="1" dirty="0">
                  <a:solidFill>
                    <a:schemeClr val="bg1"/>
                  </a:solidFill>
                  <a:latin typeface="Century Gothic" pitchFamily="34" charset="0"/>
                </a:rPr>
                <a:t>Reduced frictional costs.  Wholesale brokers should only be utilized for those markets retail brokers cannot </a:t>
              </a:r>
              <a:r>
                <a:rPr lang="en-US" sz="1200" b="1" dirty="0" smtClean="0">
                  <a:solidFill>
                    <a:schemeClr val="bg1"/>
                  </a:solidFill>
                  <a:latin typeface="Century Gothic" pitchFamily="34" charset="0"/>
                </a:rPr>
                <a:t>approach </a:t>
              </a:r>
              <a:r>
                <a:rPr lang="en-US" sz="1200" b="1" dirty="0">
                  <a:solidFill>
                    <a:schemeClr val="bg1"/>
                  </a:solidFill>
                  <a:latin typeface="Century Gothic" pitchFamily="34" charset="0"/>
                </a:rPr>
                <a:t>on </a:t>
              </a:r>
              <a:r>
                <a:rPr lang="en-US" sz="1200" b="1" dirty="0" smtClean="0">
                  <a:solidFill>
                    <a:schemeClr val="bg1"/>
                  </a:solidFill>
                  <a:latin typeface="Century Gothic" pitchFamily="34" charset="0"/>
                </a:rPr>
                <a:t/>
              </a:r>
              <a:br>
                <a:rPr lang="en-US" sz="1200" b="1" dirty="0" smtClean="0">
                  <a:solidFill>
                    <a:schemeClr val="bg1"/>
                  </a:solidFill>
                  <a:latin typeface="Century Gothic" pitchFamily="34" charset="0"/>
                </a:rPr>
              </a:br>
              <a:r>
                <a:rPr lang="en-US" sz="1200" b="1" dirty="0" smtClean="0">
                  <a:solidFill>
                    <a:schemeClr val="bg1"/>
                  </a:solidFill>
                  <a:latin typeface="Century Gothic" pitchFamily="34" charset="0"/>
                </a:rPr>
                <a:t>a </a:t>
              </a:r>
              <a:r>
                <a:rPr lang="en-US" sz="1200" b="1" dirty="0">
                  <a:solidFill>
                    <a:schemeClr val="bg1"/>
                  </a:solidFill>
                  <a:latin typeface="Century Gothic" pitchFamily="34" charset="0"/>
                </a:rPr>
                <a:t>direct basis. </a:t>
              </a:r>
              <a:endParaRPr lang="en-US" sz="1200" b="1" dirty="0" smtClean="0">
                <a:solidFill>
                  <a:schemeClr val="bg1"/>
                </a:solidFill>
                <a:latin typeface="Century Gothic" pitchFamily="34" charset="0"/>
              </a:endParaRPr>
            </a:p>
            <a:p>
              <a:pPr marL="171450" indent="-171450" fontAlgn="auto">
                <a:spcBef>
                  <a:spcPts val="0"/>
                </a:spcBef>
                <a:spcAft>
                  <a:spcPts val="0"/>
                </a:spcAft>
                <a:buFont typeface="Arial" pitchFamily="34" charset="0"/>
                <a:buChar char="•"/>
              </a:pPr>
              <a:endParaRPr lang="en-US" sz="1200" b="1" dirty="0">
                <a:solidFill>
                  <a:schemeClr val="bg1"/>
                </a:solidFill>
                <a:latin typeface="Century Gothic" pitchFamily="34" charset="0"/>
              </a:endParaRPr>
            </a:p>
            <a:p>
              <a:pPr fontAlgn="auto">
                <a:spcBef>
                  <a:spcPts val="0"/>
                </a:spcBef>
                <a:spcAft>
                  <a:spcPts val="0"/>
                </a:spcAft>
              </a:pPr>
              <a:r>
                <a:rPr lang="en-US" sz="1200" b="1" i="1" dirty="0">
                  <a:solidFill>
                    <a:srgbClr val="8CC63E"/>
                  </a:solidFill>
                  <a:latin typeface="Century Gothic" pitchFamily="34" charset="0"/>
                </a:rPr>
                <a:t>We have access points at the highest levels of all major carriers</a:t>
              </a:r>
              <a:r>
                <a:rPr lang="en-US" sz="1200" b="1" i="1" dirty="0" smtClean="0">
                  <a:solidFill>
                    <a:srgbClr val="8CC63E"/>
                  </a:solidFill>
                  <a:latin typeface="Century Gothic" pitchFamily="34" charset="0"/>
                </a:rPr>
                <a:t>.</a:t>
              </a:r>
              <a:endParaRPr lang="en-US" sz="1200" b="1" i="1" dirty="0">
                <a:solidFill>
                  <a:srgbClr val="8CC63E"/>
                </a:solidFill>
                <a:latin typeface="Century Gothic" pitchFamily="34" charset="0"/>
              </a:endParaRPr>
            </a:p>
          </p:txBody>
        </p:sp>
        <p:sp>
          <p:nvSpPr>
            <p:cNvPr id="30" name="Rectangle 29"/>
            <p:cNvSpPr/>
            <p:nvPr/>
          </p:nvSpPr>
          <p:spPr>
            <a:xfrm>
              <a:off x="-1" y="5082596"/>
              <a:ext cx="457200" cy="9667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grpSp>
      <p:sp>
        <p:nvSpPr>
          <p:cNvPr id="53" name="Rectangle 7"/>
          <p:cNvSpPr>
            <a:spLocks noChangeArrowheads="1"/>
          </p:cNvSpPr>
          <p:nvPr/>
        </p:nvSpPr>
        <p:spPr bwMode="auto">
          <a:xfrm>
            <a:off x="1181528" y="3620730"/>
            <a:ext cx="1695236" cy="48138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200" dirty="0">
                <a:solidFill>
                  <a:schemeClr val="lt1"/>
                </a:solidFill>
                <a:latin typeface="Century Gothic" pitchFamily="34" charset="0"/>
              </a:rPr>
              <a:t>Domestic Marketplace</a:t>
            </a:r>
          </a:p>
        </p:txBody>
      </p:sp>
      <p:sp>
        <p:nvSpPr>
          <p:cNvPr id="55" name="Rectangle 11"/>
          <p:cNvSpPr>
            <a:spLocks noChangeArrowheads="1"/>
          </p:cNvSpPr>
          <p:nvPr/>
        </p:nvSpPr>
        <p:spPr bwMode="auto">
          <a:xfrm>
            <a:off x="3032589" y="4836282"/>
            <a:ext cx="1977775" cy="550153"/>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endParaRPr lang="en-US" sz="1200" dirty="0">
              <a:latin typeface="Century Gothic" pitchFamily="34" charset="0"/>
            </a:endParaRPr>
          </a:p>
          <a:p>
            <a:pPr algn="ctr"/>
            <a:r>
              <a:rPr lang="en-US" sz="1200" dirty="0">
                <a:latin typeface="Century Gothic" pitchFamily="34" charset="0"/>
              </a:rPr>
              <a:t> </a:t>
            </a:r>
          </a:p>
          <a:p>
            <a:pPr algn="ctr"/>
            <a:r>
              <a:rPr lang="en-US" sz="1200" dirty="0">
                <a:latin typeface="Century Gothic" pitchFamily="34" charset="0"/>
              </a:rPr>
              <a:t>Excess &amp; Surplus </a:t>
            </a:r>
          </a:p>
          <a:p>
            <a:pPr algn="ctr"/>
            <a:endParaRPr lang="en-US" sz="1200" dirty="0">
              <a:latin typeface="Century Gothic" pitchFamily="34" charset="0"/>
            </a:endParaRPr>
          </a:p>
          <a:p>
            <a:pPr algn="ctr"/>
            <a:endParaRPr lang="en-US" sz="1200" dirty="0">
              <a:latin typeface="Century Gothic" pitchFamily="34" charset="0"/>
            </a:endParaRPr>
          </a:p>
        </p:txBody>
      </p:sp>
      <p:sp>
        <p:nvSpPr>
          <p:cNvPr id="58" name="Rectangle 16"/>
          <p:cNvSpPr>
            <a:spLocks noChangeArrowheads="1"/>
          </p:cNvSpPr>
          <p:nvPr/>
        </p:nvSpPr>
        <p:spPr bwMode="auto">
          <a:xfrm>
            <a:off x="5257800" y="4836282"/>
            <a:ext cx="1695236" cy="550153"/>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200" dirty="0">
                <a:latin typeface="Century Gothic" pitchFamily="34" charset="0"/>
              </a:rPr>
              <a:t>Lloyds of London / </a:t>
            </a:r>
          </a:p>
          <a:p>
            <a:pPr algn="ctr"/>
            <a:r>
              <a:rPr lang="en-US" sz="1200" dirty="0">
                <a:latin typeface="Century Gothic" pitchFamily="34" charset="0"/>
              </a:rPr>
              <a:t>European Markets</a:t>
            </a:r>
          </a:p>
        </p:txBody>
      </p:sp>
      <p:sp>
        <p:nvSpPr>
          <p:cNvPr id="60" name="Rectangle 19"/>
          <p:cNvSpPr>
            <a:spLocks noChangeArrowheads="1"/>
          </p:cNvSpPr>
          <p:nvPr/>
        </p:nvSpPr>
        <p:spPr bwMode="auto">
          <a:xfrm>
            <a:off x="7143964" y="4836282"/>
            <a:ext cx="1695236" cy="53340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200" dirty="0">
                <a:latin typeface="Century Gothic" pitchFamily="34" charset="0"/>
              </a:rPr>
              <a:t>Bermuda Markets</a:t>
            </a:r>
          </a:p>
        </p:txBody>
      </p:sp>
      <p:grpSp>
        <p:nvGrpSpPr>
          <p:cNvPr id="61" name="Group 60"/>
          <p:cNvGrpSpPr/>
          <p:nvPr/>
        </p:nvGrpSpPr>
        <p:grpSpPr>
          <a:xfrm>
            <a:off x="3394495" y="1981200"/>
            <a:ext cx="3234905" cy="814435"/>
            <a:chOff x="6206834" y="1953643"/>
            <a:chExt cx="2334491" cy="718619"/>
          </a:xfrm>
        </p:grpSpPr>
        <p:sp>
          <p:nvSpPr>
            <p:cNvPr id="62" name="Rounded Rectangle 61"/>
            <p:cNvSpPr/>
            <p:nvPr/>
          </p:nvSpPr>
          <p:spPr>
            <a:xfrm>
              <a:off x="6206834" y="1953643"/>
              <a:ext cx="2334491" cy="718619"/>
            </a:xfrm>
            <a:prstGeom prst="roundRect">
              <a:avLst/>
            </a:prstGeom>
            <a:solidFill>
              <a:srgbClr val="8CC63E"/>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Century Gothic" pitchFamily="34" charset="0"/>
                </a:rPr>
                <a:t>             </a:t>
              </a:r>
              <a:endParaRPr lang="en-US" dirty="0">
                <a:solidFill>
                  <a:prstClr val="white"/>
                </a:solidFill>
                <a:latin typeface="Century Gothic" pitchFamily="34" charset="0"/>
              </a:endParaRPr>
            </a:p>
          </p:txBody>
        </p:sp>
        <p:sp>
          <p:nvSpPr>
            <p:cNvPr id="64" name="TextBox 63"/>
            <p:cNvSpPr txBox="1"/>
            <p:nvPr/>
          </p:nvSpPr>
          <p:spPr>
            <a:xfrm>
              <a:off x="6255327" y="1999909"/>
              <a:ext cx="2265218" cy="665695"/>
            </a:xfrm>
            <a:prstGeom prst="rect">
              <a:avLst/>
            </a:prstGeom>
            <a:noFill/>
          </p:spPr>
          <p:txBody>
            <a:bodyPr wrap="square" rtlCol="0" anchor="ctr">
              <a:normAutofit/>
            </a:bodyPr>
            <a:lstStyle/>
            <a:p>
              <a:pPr algn="ctr" fontAlgn="auto">
                <a:lnSpc>
                  <a:spcPct val="80000"/>
                </a:lnSpc>
                <a:spcBef>
                  <a:spcPts val="0"/>
                </a:spcBef>
                <a:spcAft>
                  <a:spcPts val="0"/>
                </a:spcAft>
              </a:pPr>
              <a:r>
                <a:rPr lang="en-US" b="1" spc="67" dirty="0" smtClean="0">
                  <a:solidFill>
                    <a:prstClr val="white"/>
                  </a:solidFill>
                  <a:effectLst>
                    <a:outerShdw blurRad="50800" dist="25400" dir="5400000" algn="t" rotWithShape="0">
                      <a:prstClr val="black">
                        <a:alpha val="15000"/>
                      </a:prstClr>
                    </a:outerShdw>
                  </a:effectLst>
                  <a:latin typeface="Century Gothic" pitchFamily="34" charset="0"/>
                </a:rPr>
                <a:t>Beecher Carlson</a:t>
              </a:r>
              <a:endParaRPr lang="en-US"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sp>
        <p:nvSpPr>
          <p:cNvPr id="66" name="Arc 65"/>
          <p:cNvSpPr/>
          <p:nvPr/>
        </p:nvSpPr>
        <p:spPr>
          <a:xfrm rot="5400000" flipH="1">
            <a:off x="5560887" y="2126958"/>
            <a:ext cx="2041990" cy="2648164"/>
          </a:xfrm>
          <a:prstGeom prst="arc">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9" name="Straight Connector 68"/>
          <p:cNvCxnSpPr/>
          <p:nvPr/>
        </p:nvCxnSpPr>
        <p:spPr>
          <a:xfrm flipV="1">
            <a:off x="3962400" y="3710035"/>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043638" y="3710035"/>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Rectangle 12"/>
          <p:cNvSpPr>
            <a:spLocks noChangeArrowheads="1"/>
          </p:cNvSpPr>
          <p:nvPr/>
        </p:nvSpPr>
        <p:spPr bwMode="auto">
          <a:xfrm>
            <a:off x="3162728" y="3620730"/>
            <a:ext cx="1695236" cy="48138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200" dirty="0">
                <a:solidFill>
                  <a:schemeClr val="lt1"/>
                </a:solidFill>
                <a:latin typeface="Century Gothic" pitchFamily="34" charset="0"/>
              </a:rPr>
              <a:t>Domestic Wholesale</a:t>
            </a:r>
          </a:p>
          <a:p>
            <a:pPr algn="ctr"/>
            <a:r>
              <a:rPr lang="en-US" sz="1200" dirty="0">
                <a:solidFill>
                  <a:schemeClr val="lt1"/>
                </a:solidFill>
                <a:latin typeface="Century Gothic" pitchFamily="34" charset="0"/>
              </a:rPr>
              <a:t>Broker</a:t>
            </a:r>
          </a:p>
        </p:txBody>
      </p:sp>
      <p:sp>
        <p:nvSpPr>
          <p:cNvPr id="57" name="Rectangle 14"/>
          <p:cNvSpPr>
            <a:spLocks noChangeArrowheads="1"/>
          </p:cNvSpPr>
          <p:nvPr/>
        </p:nvSpPr>
        <p:spPr bwMode="auto">
          <a:xfrm>
            <a:off x="5238964" y="3620730"/>
            <a:ext cx="1695236" cy="48138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200" dirty="0">
                <a:latin typeface="Century Gothic" pitchFamily="34" charset="0"/>
              </a:rPr>
              <a:t>London Broker</a:t>
            </a:r>
          </a:p>
        </p:txBody>
      </p:sp>
      <p:sp>
        <p:nvSpPr>
          <p:cNvPr id="59" name="Rectangle 17"/>
          <p:cNvSpPr>
            <a:spLocks noChangeArrowheads="1"/>
          </p:cNvSpPr>
          <p:nvPr/>
        </p:nvSpPr>
        <p:spPr bwMode="auto">
          <a:xfrm>
            <a:off x="7143964" y="3620730"/>
            <a:ext cx="1695236" cy="48138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200" dirty="0">
                <a:latin typeface="Century Gothic" pitchFamily="34" charset="0"/>
              </a:rPr>
              <a:t>Bermuda Broker</a:t>
            </a:r>
          </a:p>
        </p:txBody>
      </p:sp>
    </p:spTree>
    <p:extLst>
      <p:ext uri="{BB962C8B-B14F-4D97-AF65-F5344CB8AC3E}">
        <p14:creationId xmlns:p14="http://schemas.microsoft.com/office/powerpoint/2010/main" val="34249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3000" fill="hold"/>
                                        <p:tgtEl>
                                          <p:spTgt spid="28"/>
                                        </p:tgtEl>
                                        <p:attrNameLst>
                                          <p:attrName>ppt_x</p:attrName>
                                        </p:attrNameLst>
                                      </p:cBhvr>
                                      <p:tavLst>
                                        <p:tav tm="0">
                                          <p:val>
                                            <p:strVal val="#ppt_x"/>
                                          </p:val>
                                        </p:tav>
                                        <p:tav tm="100000">
                                          <p:val>
                                            <p:strVal val="#ppt_x"/>
                                          </p:val>
                                        </p:tav>
                                      </p:tavLst>
                                    </p:anim>
                                    <p:anim calcmode="lin" valueType="num">
                                      <p:cBhvr additive="base">
                                        <p:cTn id="12" dur="3000" fill="hold"/>
                                        <p:tgtEl>
                                          <p:spTgt spid="28"/>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42" presetClass="entr" presetSubtype="0"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
            <a:ext cx="10058400" cy="897784"/>
          </a:xfrm>
        </p:spPr>
        <p:txBody>
          <a:bodyPr>
            <a:normAutofit fontScale="90000"/>
          </a:bodyPr>
          <a:lstStyle/>
          <a:p>
            <a:r>
              <a:rPr lang="en-US" dirty="0"/>
              <a:t>Our Technology and Risk Modeling Solutions</a:t>
            </a:r>
          </a:p>
        </p:txBody>
      </p:sp>
      <p:sp>
        <p:nvSpPr>
          <p:cNvPr id="4" name="Slide Number Placeholder 3"/>
          <p:cNvSpPr>
            <a:spLocks noGrp="1"/>
          </p:cNvSpPr>
          <p:nvPr>
            <p:ph type="sldNum" sz="quarter" idx="12"/>
          </p:nvPr>
        </p:nvSpPr>
        <p:spPr/>
        <p:txBody>
          <a:bodyPr/>
          <a:lstStyle/>
          <a:p>
            <a:fld id="{A9AF1BE4-26A3-4B85-A398-AB0ADE8CBD3F}" type="slidenum">
              <a:rPr lang="en-US" smtClean="0"/>
              <a:pPr/>
              <a:t>19</a:t>
            </a:fld>
            <a:endParaRPr lang="en-US" dirty="0"/>
          </a:p>
        </p:txBody>
      </p:sp>
      <p:sp>
        <p:nvSpPr>
          <p:cNvPr id="5" name="Rectangle 4"/>
          <p:cNvSpPr/>
          <p:nvPr/>
        </p:nvSpPr>
        <p:spPr>
          <a:xfrm>
            <a:off x="0" y="6019800"/>
            <a:ext cx="10058400" cy="1752601"/>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6" name="Rectangle 5"/>
          <p:cNvSpPr/>
          <p:nvPr/>
        </p:nvSpPr>
        <p:spPr>
          <a:xfrm>
            <a:off x="0" y="6207760"/>
            <a:ext cx="10058400" cy="133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90" y="6400800"/>
            <a:ext cx="1434610" cy="1020258"/>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9778" y="6402060"/>
            <a:ext cx="1499822" cy="103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P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560" y="6402745"/>
            <a:ext cx="1630240" cy="104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AM 2"/>
          <p:cNvPicPr>
            <a:picLocks noChangeAspect="1" noChangeArrowheads="1"/>
          </p:cNvPicPr>
          <p:nvPr/>
        </p:nvPicPr>
        <p:blipFill>
          <a:blip r:embed="rId5" cstate="print">
            <a:extLst>
              <a:ext uri="{28A0092B-C50C-407E-A947-70E740481C1C}">
                <a14:useLocalDpi xmlns:a14="http://schemas.microsoft.com/office/drawing/2010/main" val="0"/>
              </a:ext>
            </a:extLst>
          </a:blip>
          <a:srcRect l="10486" t="50000" b="2000"/>
          <a:stretch>
            <a:fillRect/>
          </a:stretch>
        </p:blipFill>
        <p:spPr bwMode="auto">
          <a:xfrm>
            <a:off x="7981950" y="6402745"/>
            <a:ext cx="1695450" cy="104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
          <p:cNvSpPr>
            <a:spLocks noGrp="1"/>
          </p:cNvSpPr>
          <p:nvPr>
            <p:ph idx="1"/>
          </p:nvPr>
        </p:nvSpPr>
        <p:spPr>
          <a:xfrm>
            <a:off x="304800" y="1752600"/>
            <a:ext cx="9906000" cy="3886200"/>
          </a:xfrm>
        </p:spPr>
        <p:txBody>
          <a:bodyPr>
            <a:normAutofit/>
          </a:bodyPr>
          <a:lstStyle/>
          <a:p>
            <a:pPr marL="456827" indent="-456827">
              <a:buFont typeface="Arial" pitchFamily="34" charset="0"/>
              <a:buChar char="•"/>
            </a:pPr>
            <a:r>
              <a:rPr lang="en-US" sz="2400" dirty="0" smtClean="0"/>
              <a:t>Claims</a:t>
            </a:r>
          </a:p>
          <a:p>
            <a:pPr marL="456827" indent="-456827">
              <a:buFont typeface="Arial" pitchFamily="34" charset="0"/>
              <a:buChar char="•"/>
            </a:pPr>
            <a:r>
              <a:rPr lang="en-US" sz="2400" dirty="0" smtClean="0"/>
              <a:t>Loss control</a:t>
            </a:r>
          </a:p>
          <a:p>
            <a:pPr marL="456827" indent="-456827">
              <a:buFont typeface="Arial" pitchFamily="34" charset="0"/>
              <a:buChar char="•"/>
            </a:pPr>
            <a:r>
              <a:rPr lang="en-US" sz="2400" dirty="0" smtClean="0"/>
              <a:t>RMS – Catastrophe modeling</a:t>
            </a:r>
          </a:p>
          <a:p>
            <a:pPr marL="456827" indent="-456827">
              <a:buFont typeface="Arial" pitchFamily="34" charset="0"/>
              <a:buChar char="•"/>
            </a:pPr>
            <a:r>
              <a:rPr lang="en-US" sz="2400" dirty="0" smtClean="0"/>
              <a:t>Mapping capabilities</a:t>
            </a:r>
          </a:p>
          <a:p>
            <a:pPr marL="456827" indent="-456827">
              <a:buFont typeface="Arial" pitchFamily="34" charset="0"/>
              <a:buChar char="•"/>
            </a:pPr>
            <a:r>
              <a:rPr lang="en-US" sz="2400" dirty="0" smtClean="0"/>
              <a:t>Radius Tool</a:t>
            </a:r>
          </a:p>
          <a:p>
            <a:pPr marL="456827" indent="-456827">
              <a:buFont typeface="Arial" pitchFamily="34" charset="0"/>
              <a:buChar char="•"/>
            </a:pPr>
            <a:r>
              <a:rPr lang="en-US" sz="2400" dirty="0" smtClean="0"/>
              <a:t>Google Earth Pro – “Not your desktop Google Earth”</a:t>
            </a:r>
          </a:p>
          <a:p>
            <a:pPr marL="456827" indent="-456827">
              <a:buFont typeface="Arial" pitchFamily="34" charset="0"/>
              <a:buChar char="•"/>
            </a:pPr>
            <a:r>
              <a:rPr lang="en-US" sz="2400" dirty="0" smtClean="0"/>
              <a:t>Premium allocation</a:t>
            </a:r>
          </a:p>
          <a:p>
            <a:pPr marL="456827" indent="-456827">
              <a:buFont typeface="Arial" pitchFamily="34" charset="0"/>
              <a:buChar char="•"/>
            </a:pPr>
            <a:r>
              <a:rPr lang="en-US" sz="2400" dirty="0" smtClean="0"/>
              <a:t>LiNK - Proprietary rating tool</a:t>
            </a:r>
            <a:endParaRPr lang="en-US" sz="2400" dirty="0"/>
          </a:p>
        </p:txBody>
      </p:sp>
    </p:spTree>
    <p:extLst>
      <p:ext uri="{BB962C8B-B14F-4D97-AF65-F5344CB8AC3E}">
        <p14:creationId xmlns:p14="http://schemas.microsoft.com/office/powerpoint/2010/main" val="2351531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0074519" cy="1209040"/>
            <a:chOff x="0" y="0"/>
            <a:chExt cx="9144000" cy="990600"/>
          </a:xfrm>
        </p:grpSpPr>
        <p:sp>
          <p:nvSpPr>
            <p:cNvPr id="10" name="Rectangle 9"/>
            <p:cNvSpPr/>
            <p:nvPr/>
          </p:nvSpPr>
          <p:spPr>
            <a:xfrm>
              <a:off x="0" y="0"/>
              <a:ext cx="9144000" cy="9906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0963" y="125926"/>
              <a:ext cx="3201238" cy="738748"/>
            </a:xfrm>
            <a:prstGeom prst="rect">
              <a:avLst/>
            </a:prstGeom>
          </p:spPr>
        </p:pic>
      </p:grpSp>
      <p:sp>
        <p:nvSpPr>
          <p:cNvPr id="16" name="Rectangle 15"/>
          <p:cNvSpPr/>
          <p:nvPr/>
        </p:nvSpPr>
        <p:spPr>
          <a:xfrm>
            <a:off x="6253215" y="2006600"/>
            <a:ext cx="1972263" cy="646744"/>
          </a:xfrm>
          <a:prstGeom prst="rect">
            <a:avLst/>
          </a:prstGeom>
        </p:spPr>
        <p:txBody>
          <a:bodyPr wrap="none" lIns="101882" tIns="50941" rIns="101882" bIns="50941">
            <a:spAutoFit/>
          </a:bodyPr>
          <a:lstStyle/>
          <a:p>
            <a:pPr>
              <a:lnSpc>
                <a:spcPct val="114000"/>
              </a:lnSpc>
            </a:pPr>
            <a:r>
              <a:rPr lang="en-US" sz="3100" dirty="0">
                <a:solidFill>
                  <a:schemeClr val="bg1"/>
                </a:solidFill>
                <a:latin typeface="Century Gothic" pitchFamily="34" charset="0"/>
                <a:cs typeface="Times New Roman" pitchFamily="18" charset="0"/>
              </a:rPr>
              <a:t>PASSION.</a:t>
            </a:r>
          </a:p>
        </p:txBody>
      </p:sp>
      <p:sp>
        <p:nvSpPr>
          <p:cNvPr id="17" name="Rectangle 16"/>
          <p:cNvSpPr/>
          <p:nvPr/>
        </p:nvSpPr>
        <p:spPr>
          <a:xfrm>
            <a:off x="6257372" y="2528687"/>
            <a:ext cx="2810634" cy="646744"/>
          </a:xfrm>
          <a:prstGeom prst="rect">
            <a:avLst/>
          </a:prstGeom>
        </p:spPr>
        <p:txBody>
          <a:bodyPr wrap="none" lIns="101882" tIns="50941" rIns="101882" bIns="50941">
            <a:spAutoFit/>
          </a:bodyPr>
          <a:lstStyle/>
          <a:p>
            <a:pPr>
              <a:lnSpc>
                <a:spcPct val="114000"/>
              </a:lnSpc>
            </a:pPr>
            <a:r>
              <a:rPr lang="en-US" sz="3100" dirty="0">
                <a:solidFill>
                  <a:schemeClr val="bg1"/>
                </a:solidFill>
                <a:latin typeface="Century Gothic" pitchFamily="34" charset="0"/>
                <a:cs typeface="Times New Roman" pitchFamily="18" charset="0"/>
              </a:rPr>
              <a:t>INNOVATION.</a:t>
            </a:r>
          </a:p>
        </p:txBody>
      </p:sp>
      <p:sp>
        <p:nvSpPr>
          <p:cNvPr id="18" name="TextBox 17"/>
          <p:cNvSpPr txBox="1"/>
          <p:nvPr/>
        </p:nvSpPr>
        <p:spPr>
          <a:xfrm>
            <a:off x="6215541" y="3040321"/>
            <a:ext cx="3771900" cy="646744"/>
          </a:xfrm>
          <a:prstGeom prst="rect">
            <a:avLst/>
          </a:prstGeom>
          <a:noFill/>
        </p:spPr>
        <p:txBody>
          <a:bodyPr wrap="square" lIns="101882" tIns="50941" rIns="101882" bIns="50941" rtlCol="0">
            <a:spAutoFit/>
          </a:bodyPr>
          <a:lstStyle/>
          <a:p>
            <a:pPr>
              <a:lnSpc>
                <a:spcPct val="114000"/>
              </a:lnSpc>
            </a:pPr>
            <a:r>
              <a:rPr lang="en-US" sz="3100" dirty="0">
                <a:solidFill>
                  <a:schemeClr val="bg1"/>
                </a:solidFill>
                <a:latin typeface="Century Gothic" pitchFamily="34" charset="0"/>
                <a:cs typeface="Times New Roman" pitchFamily="18" charset="0"/>
              </a:rPr>
              <a:t>ACCOUNTABILITY.</a:t>
            </a:r>
          </a:p>
        </p:txBody>
      </p:sp>
      <p:sp>
        <p:nvSpPr>
          <p:cNvPr id="23" name="Title 1"/>
          <p:cNvSpPr txBox="1">
            <a:spLocks/>
          </p:cNvSpPr>
          <p:nvPr/>
        </p:nvSpPr>
        <p:spPr>
          <a:xfrm>
            <a:off x="502920" y="259080"/>
            <a:ext cx="9052560" cy="897784"/>
          </a:xfrm>
          <a:prstGeom prst="rect">
            <a:avLst/>
          </a:prstGeom>
        </p:spPr>
        <p:txBody>
          <a:bodyPr/>
          <a:lstStyle>
            <a:lvl1pPr algn="ctr" defTabSz="1018824" rtl="0" eaLnBrk="1" latinLnBrk="0" hangingPunct="1">
              <a:spcBef>
                <a:spcPct val="0"/>
              </a:spcBef>
              <a:buNone/>
              <a:defRPr sz="4000" kern="1200">
                <a:solidFill>
                  <a:schemeClr val="bg1"/>
                </a:solidFill>
                <a:latin typeface="Century Gothic" pitchFamily="34" charset="0"/>
                <a:ea typeface="+mj-ea"/>
                <a:cs typeface="+mj-cs"/>
              </a:defRPr>
            </a:lvl1pPr>
          </a:lstStyle>
          <a:p>
            <a:r>
              <a:rPr lang="en-US" dirty="0" smtClean="0"/>
              <a:t>Agenda</a:t>
            </a:r>
            <a:endParaRPr lang="en-US" dirty="0"/>
          </a:p>
        </p:txBody>
      </p:sp>
      <p:sp>
        <p:nvSpPr>
          <p:cNvPr id="24" name="Slide Number Placeholder 3"/>
          <p:cNvSpPr txBox="1">
            <a:spLocks/>
          </p:cNvSpPr>
          <p:nvPr/>
        </p:nvSpPr>
        <p:spPr>
          <a:xfrm>
            <a:off x="7459980" y="7272232"/>
            <a:ext cx="2346960" cy="413808"/>
          </a:xfrm>
          <a:prstGeom prst="rect">
            <a:avLst/>
          </a:prstGeom>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A9AF1BE4-26A3-4B85-A398-AB0ADE8CBD3F}" type="slidenum">
              <a:rPr lang="en-US" smtClean="0"/>
              <a:pPr/>
              <a:t>2</a:t>
            </a:fld>
            <a:endParaRPr lang="en-US" dirty="0"/>
          </a:p>
        </p:txBody>
      </p:sp>
      <p:sp>
        <p:nvSpPr>
          <p:cNvPr id="26" name="Rectangle 25"/>
          <p:cNvSpPr/>
          <p:nvPr/>
        </p:nvSpPr>
        <p:spPr>
          <a:xfrm>
            <a:off x="-918" y="0"/>
            <a:ext cx="10075437"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just"/>
            <a:endParaRPr lang="en-US"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773807"/>
            <a:ext cx="3200400" cy="760934"/>
          </a:xfrm>
          <a:prstGeom prst="rect">
            <a:avLst/>
          </a:prstGeom>
        </p:spPr>
      </p:pic>
      <p:sp>
        <p:nvSpPr>
          <p:cNvPr id="28" name="TextBox 27"/>
          <p:cNvSpPr txBox="1"/>
          <p:nvPr/>
        </p:nvSpPr>
        <p:spPr>
          <a:xfrm>
            <a:off x="762000" y="493129"/>
            <a:ext cx="9022080" cy="802271"/>
          </a:xfrm>
          <a:prstGeom prst="rect">
            <a:avLst/>
          </a:prstGeom>
          <a:noFill/>
        </p:spPr>
        <p:txBody>
          <a:bodyPr wrap="square" lIns="101882" tIns="50941" rIns="101882" bIns="50941" rtlCol="0">
            <a:normAutofit/>
          </a:bodyPr>
          <a:lstStyle/>
          <a:p>
            <a:r>
              <a:rPr lang="en-US" sz="3600" b="1" dirty="0" smtClean="0">
                <a:solidFill>
                  <a:schemeClr val="bg1"/>
                </a:solidFill>
                <a:latin typeface="Century Gothic" pitchFamily="34" charset="0"/>
              </a:rPr>
              <a:t>PRESENTATION </a:t>
            </a:r>
            <a:r>
              <a:rPr lang="en-US" sz="3600" dirty="0" smtClean="0">
                <a:solidFill>
                  <a:srgbClr val="262626">
                    <a:lumMod val="50000"/>
                    <a:lumOff val="50000"/>
                  </a:srgbClr>
                </a:solidFill>
                <a:latin typeface="Century Gothic" pitchFamily="34" charset="0"/>
                <a:cs typeface="Arial" pitchFamily="34" charset="0"/>
              </a:rPr>
              <a:t>Agenda</a:t>
            </a:r>
            <a:endParaRPr lang="en-US" sz="3600" dirty="0">
              <a:solidFill>
                <a:srgbClr val="262626">
                  <a:lumMod val="50000"/>
                  <a:lumOff val="50000"/>
                </a:srgbClr>
              </a:solidFill>
              <a:latin typeface="Century Gothic" pitchFamily="34" charset="0"/>
              <a:cs typeface="Arial" pitchFamily="34" charset="0"/>
            </a:endParaRPr>
          </a:p>
        </p:txBody>
      </p:sp>
      <p:sp>
        <p:nvSpPr>
          <p:cNvPr id="29" name="Rectangle 28"/>
          <p:cNvSpPr/>
          <p:nvPr/>
        </p:nvSpPr>
        <p:spPr>
          <a:xfrm>
            <a:off x="-918" y="760111"/>
            <a:ext cx="762918" cy="104897"/>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solidFill>
                  <a:srgbClr val="FF6600"/>
                </a:solidFill>
              </a:rPr>
              <a:t>           </a:t>
            </a:r>
            <a:endParaRPr lang="en-US" dirty="0">
              <a:solidFill>
                <a:srgbClr val="FF6600"/>
              </a:solidFill>
            </a:endParaRPr>
          </a:p>
        </p:txBody>
      </p:sp>
      <p:graphicFrame>
        <p:nvGraphicFramePr>
          <p:cNvPr id="30" name="Table 29"/>
          <p:cNvGraphicFramePr>
            <a:graphicFrameLocks noGrp="1"/>
          </p:cNvGraphicFramePr>
          <p:nvPr>
            <p:extLst>
              <p:ext uri="{D42A27DB-BD31-4B8C-83A1-F6EECF244321}">
                <p14:modId xmlns:p14="http://schemas.microsoft.com/office/powerpoint/2010/main" val="1545967503"/>
              </p:ext>
            </p:extLst>
          </p:nvPr>
        </p:nvGraphicFramePr>
        <p:xfrm>
          <a:off x="1501140" y="1447800"/>
          <a:ext cx="7871460" cy="4831080"/>
        </p:xfrm>
        <a:graphic>
          <a:graphicData uri="http://schemas.openxmlformats.org/drawingml/2006/table">
            <a:tbl>
              <a:tblPr firstRow="1" bandRow="1">
                <a:tableStyleId>{2D5ABB26-0587-4C30-8999-92F81FD0307C}</a:tableStyleId>
              </a:tblPr>
              <a:tblGrid>
                <a:gridCol w="1054284"/>
                <a:gridCol w="6817176"/>
              </a:tblGrid>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Century Gothic" pitchFamily="34" charset="0"/>
                        </a:rPr>
                        <a:t>Introduction to Beecher Carlson</a:t>
                      </a: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3222">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Century Gothic" pitchFamily="34" charset="0"/>
                        </a:rPr>
                        <a:t>Property Capabilities</a:t>
                      </a: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it-IT" sz="2000" b="1" i="0" u="none" strike="noStrike" dirty="0" smtClean="0">
                          <a:solidFill>
                            <a:schemeClr val="bg1"/>
                          </a:solidFill>
                          <a:effectLst/>
                          <a:latin typeface="Century Gothic" pitchFamily="34" charset="0"/>
                        </a:rPr>
                        <a:t>Executive Liability Capabilities: D&amp;O, EPLI &amp; Fiduciary</a:t>
                      </a: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pt-BR" sz="2000" b="1" i="0" u="none" strike="noStrike" dirty="0" smtClean="0">
                          <a:solidFill>
                            <a:schemeClr val="bg1"/>
                          </a:solidFill>
                          <a:effectLst/>
                          <a:latin typeface="Century Gothic" pitchFamily="34" charset="0"/>
                        </a:rPr>
                        <a:t>Executive Liability Capabilities: E&amp;O – Cyber Risks</a:t>
                      </a: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pt-BR" sz="2000" b="1" i="0" u="none" strike="noStrike" dirty="0" smtClean="0">
                          <a:solidFill>
                            <a:schemeClr val="bg1"/>
                          </a:solidFill>
                          <a:effectLst/>
                          <a:latin typeface="Century Gothic" pitchFamily="34" charset="0"/>
                        </a:rPr>
                        <a:t>DBA &amp; Foreign Ops</a:t>
                      </a: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Century Gothic" pitchFamily="34" charset="0"/>
                        </a:rPr>
                        <a:t>Captive Capabilities</a:t>
                      </a: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Century Gothic" pitchFamily="34" charset="0"/>
                        </a:rPr>
                        <a:t>Environmental</a:t>
                      </a:r>
                      <a:r>
                        <a:rPr lang="en-US" sz="2000" b="1" i="0" u="none" strike="noStrike" baseline="0" dirty="0" smtClean="0">
                          <a:solidFill>
                            <a:schemeClr val="bg1"/>
                          </a:solidFill>
                          <a:effectLst/>
                          <a:latin typeface="Century Gothic" pitchFamily="34" charset="0"/>
                        </a:rPr>
                        <a:t> Capabilities</a:t>
                      </a:r>
                      <a:endParaRPr lang="en-US" sz="2000" b="1" i="0" u="none" strike="noStrike" dirty="0" smtClean="0">
                        <a:solidFill>
                          <a:schemeClr val="bg1"/>
                        </a:solidFill>
                        <a:effectLst/>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pt-BR" sz="2000" b="1" i="0" u="none" strike="noStrike" dirty="0" smtClean="0">
                          <a:solidFill>
                            <a:schemeClr val="bg1"/>
                          </a:solidFill>
                          <a:effectLst/>
                          <a:latin typeface="Century Gothic" pitchFamily="34" charset="0"/>
                        </a:rPr>
                        <a:t>Casualty </a:t>
                      </a:r>
                      <a:r>
                        <a:rPr lang="pt-BR" sz="2000" b="1" i="0" u="none" strike="noStrike" dirty="0" smtClean="0">
                          <a:solidFill>
                            <a:schemeClr val="bg1"/>
                          </a:solidFill>
                          <a:effectLst/>
                          <a:latin typeface="Century Gothic" pitchFamily="34" charset="0"/>
                        </a:rPr>
                        <a:t>Capabilities &amp; Industry Update</a:t>
                      </a:r>
                      <a:endParaRPr lang="pt-BR" sz="2000" b="1" i="0" u="none" strike="noStrike" dirty="0" smtClean="0">
                        <a:solidFill>
                          <a:schemeClr val="bg1"/>
                        </a:solidFill>
                        <a:effectLst/>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Century Gothic" pitchFamily="34" charset="0"/>
                        </a:rPr>
                        <a:t>Beecher Carlson’s World Class Broking </a:t>
                      </a:r>
                      <a:endParaRPr lang="pt-BR" sz="2000" b="1" i="0" u="none" strike="noStrike" dirty="0" smtClean="0">
                        <a:solidFill>
                          <a:schemeClr val="bg1"/>
                        </a:solidFill>
                        <a:effectLst/>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ctr"/>
                      <a:endParaRPr lang="en-US" sz="2000" b="1" dirty="0">
                        <a:solidFill>
                          <a:schemeClr val="bg1"/>
                        </a:solidFill>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pt-BR" sz="2000" b="1" i="0" u="none" strike="noStrike" dirty="0" smtClean="0">
                          <a:solidFill>
                            <a:schemeClr val="bg1"/>
                          </a:solidFill>
                          <a:effectLst/>
                          <a:latin typeface="Century Gothic" pitchFamily="34" charset="0"/>
                        </a:rPr>
                        <a:t>ZOOM®</a:t>
                      </a:r>
                    </a:p>
                    <a:p>
                      <a:pPr marL="0" marR="0" indent="0" algn="l" defTabSz="1463040" rtl="0" eaLnBrk="1" fontAlgn="auto" latinLnBrk="0" hangingPunct="1">
                        <a:lnSpc>
                          <a:spcPct val="100000"/>
                        </a:lnSpc>
                        <a:spcBef>
                          <a:spcPts val="0"/>
                        </a:spcBef>
                        <a:spcAft>
                          <a:spcPts val="0"/>
                        </a:spcAft>
                        <a:buClrTx/>
                        <a:buSzTx/>
                        <a:buFontTx/>
                        <a:buNone/>
                        <a:tabLst/>
                        <a:defRPr/>
                      </a:pPr>
                      <a:endParaRPr lang="en-US" sz="2000" b="1" i="0" u="none" strike="noStrike" dirty="0" smtClean="0">
                        <a:solidFill>
                          <a:schemeClr val="bg1"/>
                        </a:solidFill>
                        <a:effectLst/>
                        <a:latin typeface="Century Gothic" pitchFamily="34" charset="0"/>
                      </a:endParaRPr>
                    </a:p>
                  </a:txBody>
                  <a:tcPr marL="75304" marR="75304" marT="35329" marB="353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1" name="Oval 30"/>
          <p:cNvSpPr/>
          <p:nvPr/>
        </p:nvSpPr>
        <p:spPr>
          <a:xfrm>
            <a:off x="1860176" y="1524000"/>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smtClean="0">
                <a:effectLst>
                  <a:outerShdw blurRad="38100" dist="38100" dir="2700000" algn="tl">
                    <a:srgbClr val="000000">
                      <a:alpha val="43137"/>
                    </a:srgbClr>
                  </a:outerShdw>
                </a:effectLst>
                <a:latin typeface="Century Gothic" pitchFamily="34" charset="0"/>
              </a:rPr>
              <a:t>1</a:t>
            </a:r>
            <a:endParaRPr lang="en-US" sz="1100" b="1" dirty="0">
              <a:effectLst>
                <a:outerShdw blurRad="38100" dist="38100" dir="2700000" algn="tl">
                  <a:srgbClr val="000000">
                    <a:alpha val="43137"/>
                  </a:srgbClr>
                </a:outerShdw>
              </a:effectLst>
              <a:latin typeface="Century Gothic" pitchFamily="34" charset="0"/>
            </a:endParaRPr>
          </a:p>
        </p:txBody>
      </p:sp>
      <p:sp>
        <p:nvSpPr>
          <p:cNvPr id="32" name="Oval 31"/>
          <p:cNvSpPr/>
          <p:nvPr/>
        </p:nvSpPr>
        <p:spPr>
          <a:xfrm>
            <a:off x="1860176" y="1981200"/>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smtClean="0">
                <a:effectLst>
                  <a:outerShdw blurRad="38100" dist="38100" dir="2700000" algn="tl">
                    <a:srgbClr val="000000">
                      <a:alpha val="43137"/>
                    </a:srgbClr>
                  </a:outerShdw>
                </a:effectLst>
                <a:latin typeface="Century Gothic" pitchFamily="34" charset="0"/>
              </a:rPr>
              <a:t>2</a:t>
            </a:r>
            <a:endParaRPr lang="en-US" sz="1100" b="1" dirty="0">
              <a:effectLst>
                <a:outerShdw blurRad="38100" dist="38100" dir="2700000" algn="tl">
                  <a:srgbClr val="000000">
                    <a:alpha val="43137"/>
                  </a:srgbClr>
                </a:outerShdw>
              </a:effectLst>
              <a:latin typeface="Century Gothic" pitchFamily="34" charset="0"/>
            </a:endParaRPr>
          </a:p>
        </p:txBody>
      </p:sp>
      <p:sp>
        <p:nvSpPr>
          <p:cNvPr id="33" name="Oval 32"/>
          <p:cNvSpPr/>
          <p:nvPr/>
        </p:nvSpPr>
        <p:spPr>
          <a:xfrm>
            <a:off x="1860176" y="2438400"/>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smtClean="0">
                <a:effectLst>
                  <a:outerShdw blurRad="38100" dist="38100" dir="2700000" algn="tl">
                    <a:srgbClr val="000000">
                      <a:alpha val="43137"/>
                    </a:srgbClr>
                  </a:outerShdw>
                </a:effectLst>
                <a:latin typeface="Century Gothic" pitchFamily="34" charset="0"/>
              </a:rPr>
              <a:t>3</a:t>
            </a:r>
            <a:endParaRPr lang="en-US" sz="1100" b="1" dirty="0">
              <a:effectLst>
                <a:outerShdw blurRad="38100" dist="38100" dir="2700000" algn="tl">
                  <a:srgbClr val="000000">
                    <a:alpha val="43137"/>
                  </a:srgbClr>
                </a:outerShdw>
              </a:effectLst>
              <a:latin typeface="Century Gothic" pitchFamily="34" charset="0"/>
            </a:endParaRPr>
          </a:p>
        </p:txBody>
      </p:sp>
      <p:sp>
        <p:nvSpPr>
          <p:cNvPr id="34" name="Oval 33"/>
          <p:cNvSpPr/>
          <p:nvPr/>
        </p:nvSpPr>
        <p:spPr>
          <a:xfrm>
            <a:off x="1860176" y="2918958"/>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smtClean="0">
                <a:effectLst>
                  <a:outerShdw blurRad="38100" dist="38100" dir="2700000" algn="tl">
                    <a:srgbClr val="000000">
                      <a:alpha val="43137"/>
                    </a:srgbClr>
                  </a:outerShdw>
                </a:effectLst>
                <a:latin typeface="Century Gothic" pitchFamily="34" charset="0"/>
              </a:rPr>
              <a:t>4</a:t>
            </a:r>
            <a:endParaRPr lang="en-US" sz="1100" b="1" dirty="0">
              <a:effectLst>
                <a:outerShdw blurRad="38100" dist="38100" dir="2700000" algn="tl">
                  <a:srgbClr val="000000">
                    <a:alpha val="43137"/>
                  </a:srgbClr>
                </a:outerShdw>
              </a:effectLst>
              <a:latin typeface="Century Gothic" pitchFamily="34" charset="0"/>
            </a:endParaRPr>
          </a:p>
        </p:txBody>
      </p:sp>
      <p:sp>
        <p:nvSpPr>
          <p:cNvPr id="35" name="Oval 34"/>
          <p:cNvSpPr/>
          <p:nvPr/>
        </p:nvSpPr>
        <p:spPr>
          <a:xfrm>
            <a:off x="1873574" y="3379513"/>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a:effectLst>
                  <a:outerShdw blurRad="38100" dist="38100" dir="2700000" algn="tl">
                    <a:srgbClr val="000000">
                      <a:alpha val="43137"/>
                    </a:srgbClr>
                  </a:outerShdw>
                </a:effectLst>
                <a:latin typeface="Century Gothic" pitchFamily="34" charset="0"/>
              </a:rPr>
              <a:t>5</a:t>
            </a:r>
          </a:p>
        </p:txBody>
      </p:sp>
      <p:sp>
        <p:nvSpPr>
          <p:cNvPr id="36" name="Oval 35"/>
          <p:cNvSpPr/>
          <p:nvPr/>
        </p:nvSpPr>
        <p:spPr>
          <a:xfrm>
            <a:off x="1860176" y="3886200"/>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smtClean="0">
                <a:effectLst>
                  <a:outerShdw blurRad="38100" dist="38100" dir="2700000" algn="tl">
                    <a:srgbClr val="000000">
                      <a:alpha val="43137"/>
                    </a:srgbClr>
                  </a:outerShdw>
                </a:effectLst>
                <a:latin typeface="Century Gothic" pitchFamily="34" charset="0"/>
              </a:rPr>
              <a:t>6</a:t>
            </a:r>
            <a:endParaRPr lang="en-US" sz="1100" b="1" dirty="0">
              <a:effectLst>
                <a:outerShdw blurRad="38100" dist="38100" dir="2700000" algn="tl">
                  <a:srgbClr val="000000">
                    <a:alpha val="43137"/>
                  </a:srgbClr>
                </a:outerShdw>
              </a:effectLst>
              <a:latin typeface="Century Gothic" pitchFamily="34" charset="0"/>
            </a:endParaRPr>
          </a:p>
        </p:txBody>
      </p:sp>
      <p:sp>
        <p:nvSpPr>
          <p:cNvPr id="37" name="Oval 36"/>
          <p:cNvSpPr/>
          <p:nvPr/>
        </p:nvSpPr>
        <p:spPr>
          <a:xfrm>
            <a:off x="1873574" y="4343400"/>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smtClean="0">
                <a:effectLst>
                  <a:outerShdw blurRad="38100" dist="38100" dir="2700000" algn="tl">
                    <a:srgbClr val="000000">
                      <a:alpha val="43137"/>
                    </a:srgbClr>
                  </a:outerShdw>
                </a:effectLst>
                <a:latin typeface="Century Gothic" pitchFamily="34" charset="0"/>
              </a:rPr>
              <a:t>7</a:t>
            </a:r>
            <a:endParaRPr lang="en-US" sz="1100" b="1" dirty="0">
              <a:effectLst>
                <a:outerShdw blurRad="38100" dist="38100" dir="2700000" algn="tl">
                  <a:srgbClr val="000000">
                    <a:alpha val="43137"/>
                  </a:srgbClr>
                </a:outerShdw>
              </a:effectLst>
              <a:latin typeface="Century Gothic" pitchFamily="34" charset="0"/>
            </a:endParaRPr>
          </a:p>
        </p:txBody>
      </p:sp>
      <p:sp>
        <p:nvSpPr>
          <p:cNvPr id="38" name="Oval 37"/>
          <p:cNvSpPr/>
          <p:nvPr/>
        </p:nvSpPr>
        <p:spPr>
          <a:xfrm>
            <a:off x="1873574" y="4800600"/>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smtClean="0">
                <a:effectLst>
                  <a:outerShdw blurRad="38100" dist="38100" dir="2700000" algn="tl">
                    <a:srgbClr val="000000">
                      <a:alpha val="43137"/>
                    </a:srgbClr>
                  </a:outerShdw>
                </a:effectLst>
                <a:latin typeface="Century Gothic" pitchFamily="34" charset="0"/>
              </a:rPr>
              <a:t>8</a:t>
            </a:r>
            <a:endParaRPr lang="en-US" sz="1100" b="1" dirty="0">
              <a:effectLst>
                <a:outerShdw blurRad="38100" dist="38100" dir="2700000" algn="tl">
                  <a:srgbClr val="000000">
                    <a:alpha val="43137"/>
                  </a:srgbClr>
                </a:outerShdw>
              </a:effectLst>
              <a:latin typeface="Century Gothic" pitchFamily="34" charset="0"/>
            </a:endParaRPr>
          </a:p>
        </p:txBody>
      </p:sp>
      <p:sp>
        <p:nvSpPr>
          <p:cNvPr id="25" name="Oval 24"/>
          <p:cNvSpPr/>
          <p:nvPr/>
        </p:nvSpPr>
        <p:spPr>
          <a:xfrm>
            <a:off x="1873574" y="5257800"/>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sz="1100" b="1" dirty="0" smtClean="0">
                <a:effectLst>
                  <a:outerShdw blurRad="38100" dist="38100" dir="2700000" algn="tl">
                    <a:srgbClr val="000000">
                      <a:alpha val="43137"/>
                    </a:srgbClr>
                  </a:outerShdw>
                </a:effectLst>
                <a:latin typeface="Century Gothic" pitchFamily="34" charset="0"/>
              </a:rPr>
              <a:t>9</a:t>
            </a:r>
            <a:endParaRPr lang="en-US" sz="1100" b="1" dirty="0">
              <a:effectLst>
                <a:outerShdw blurRad="38100" dist="38100" dir="2700000" algn="tl">
                  <a:srgbClr val="000000">
                    <a:alpha val="43137"/>
                  </a:srgbClr>
                </a:outerShdw>
              </a:effectLst>
              <a:latin typeface="Century Gothic" pitchFamily="34" charset="0"/>
            </a:endParaRPr>
          </a:p>
        </p:txBody>
      </p:sp>
      <p:sp>
        <p:nvSpPr>
          <p:cNvPr id="39" name="Oval 38"/>
          <p:cNvSpPr/>
          <p:nvPr/>
        </p:nvSpPr>
        <p:spPr>
          <a:xfrm>
            <a:off x="1860176" y="5638800"/>
            <a:ext cx="349624" cy="307552"/>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endParaRPr lang="en-US" sz="700" b="1" dirty="0">
              <a:effectLst>
                <a:outerShdw blurRad="38100" dist="38100" dir="2700000" algn="tl">
                  <a:srgbClr val="000000">
                    <a:alpha val="43137"/>
                  </a:srgbClr>
                </a:outerShdw>
              </a:effectLst>
              <a:latin typeface="Century Gothic" pitchFamily="34" charset="0"/>
            </a:endParaRPr>
          </a:p>
        </p:txBody>
      </p:sp>
      <p:sp>
        <p:nvSpPr>
          <p:cNvPr id="2" name="Rectangle 1"/>
          <p:cNvSpPr/>
          <p:nvPr/>
        </p:nvSpPr>
        <p:spPr>
          <a:xfrm>
            <a:off x="1852736" y="5681990"/>
            <a:ext cx="341761" cy="261610"/>
          </a:xfrm>
          <a:prstGeom prst="rect">
            <a:avLst/>
          </a:prstGeom>
        </p:spPr>
        <p:txBody>
          <a:bodyPr wrap="none">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itchFamily="34" charset="0"/>
              </a:rPr>
              <a:t>10</a:t>
            </a:r>
          </a:p>
        </p:txBody>
      </p:sp>
    </p:spTree>
    <p:extLst>
      <p:ext uri="{BB962C8B-B14F-4D97-AF65-F5344CB8AC3E}">
        <p14:creationId xmlns:p14="http://schemas.microsoft.com/office/powerpoint/2010/main" val="349497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anim calcmode="lin" valueType="num">
                                      <p:cBhvr>
                                        <p:cTn id="12" dur="2000" fill="hold"/>
                                        <p:tgtEl>
                                          <p:spTgt spid="29"/>
                                        </p:tgtEl>
                                        <p:attrNameLst>
                                          <p:attrName>ppt_x</p:attrName>
                                        </p:attrNameLst>
                                      </p:cBhvr>
                                      <p:tavLst>
                                        <p:tav tm="0">
                                          <p:val>
                                            <p:strVal val="#ppt_x"/>
                                          </p:val>
                                        </p:tav>
                                        <p:tav tm="100000">
                                          <p:val>
                                            <p:strVal val="#ppt_x"/>
                                          </p:val>
                                        </p:tav>
                                      </p:tavLst>
                                    </p:anim>
                                    <p:anim calcmode="lin" valueType="num">
                                      <p:cBhvr>
                                        <p:cTn id="13" dur="2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RMS – Catastrophe Modeling</a:t>
            </a:r>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pPr/>
              <a:t>20</a:t>
            </a:fld>
            <a:endParaRPr lang="en-US" dirty="0">
              <a:latin typeface="Century Gothic" pitchFamily="34" charset="0"/>
            </a:endParaRPr>
          </a:p>
        </p:txBody>
      </p:sp>
      <p:pic>
        <p:nvPicPr>
          <p:cNvPr id="5" name="Picture 12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57368"/>
            <a:ext cx="2817803" cy="215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311303"/>
            <a:ext cx="2817803" cy="215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0778" y="4311303"/>
            <a:ext cx="4742827" cy="2165697"/>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5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6692" y="1893161"/>
            <a:ext cx="6006908" cy="211765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6145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Google Earth &amp; Mapping Capabilities</a:t>
            </a:r>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pPr/>
              <a:t>21</a:t>
            </a:fld>
            <a:endParaRPr lang="en-US" dirty="0">
              <a:latin typeface="Century Gothic"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788" y="2568576"/>
            <a:ext cx="4011412" cy="2613024"/>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9"/>
          <p:cNvSpPr txBox="1">
            <a:spLocks noChangeArrowheads="1"/>
          </p:cNvSpPr>
          <p:nvPr/>
        </p:nvSpPr>
        <p:spPr bwMode="auto">
          <a:xfrm>
            <a:off x="1357950" y="1882776"/>
            <a:ext cx="3505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5" tIns="45683" rIns="91365" bIns="45683">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800" dirty="0">
                <a:solidFill>
                  <a:srgbClr val="8CC63E"/>
                </a:solidFill>
                <a:latin typeface="Century Gothic" pitchFamily="34" charset="0"/>
              </a:rPr>
              <a:t>Google Earth Pro</a:t>
            </a:r>
          </a:p>
        </p:txBody>
      </p:sp>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950" y="2568576"/>
            <a:ext cx="3540837" cy="261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9"/>
          <p:cNvSpPr txBox="1">
            <a:spLocks noChangeArrowheads="1"/>
          </p:cNvSpPr>
          <p:nvPr/>
        </p:nvSpPr>
        <p:spPr bwMode="auto">
          <a:xfrm>
            <a:off x="5208788" y="1882776"/>
            <a:ext cx="4011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5" tIns="45683" rIns="91365" bIns="45683">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800" dirty="0">
                <a:solidFill>
                  <a:srgbClr val="8CC63E"/>
                </a:solidFill>
                <a:latin typeface="Century Gothic" pitchFamily="34" charset="0"/>
              </a:rPr>
              <a:t>Mapping Capabilities</a:t>
            </a:r>
          </a:p>
        </p:txBody>
      </p:sp>
    </p:spTree>
    <p:extLst>
      <p:ext uri="{BB962C8B-B14F-4D97-AF65-F5344CB8AC3E}">
        <p14:creationId xmlns:p14="http://schemas.microsoft.com/office/powerpoint/2010/main" val="2373434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Property Program Structure Example</a:t>
            </a:r>
          </a:p>
        </p:txBody>
      </p:sp>
      <p:sp>
        <p:nvSpPr>
          <p:cNvPr id="4" name="Slide Number Placeholder 3"/>
          <p:cNvSpPr>
            <a:spLocks noGrp="1"/>
          </p:cNvSpPr>
          <p:nvPr>
            <p:ph type="sldNum" sz="quarter" idx="12"/>
          </p:nvPr>
        </p:nvSpPr>
        <p:spPr/>
        <p:txBody>
          <a:bodyPr/>
          <a:lstStyle/>
          <a:p>
            <a:fld id="{A9AF1BE4-26A3-4B85-A398-AB0ADE8CBD3F}" type="slidenum">
              <a:rPr lang="en-US" smtClean="0"/>
              <a:pPr/>
              <a:t>22</a:t>
            </a:fld>
            <a:endParaRPr lang="en-US" dirty="0"/>
          </a:p>
        </p:txBody>
      </p:sp>
      <p:grpSp>
        <p:nvGrpSpPr>
          <p:cNvPr id="5" name="Group 4"/>
          <p:cNvGrpSpPr>
            <a:grpSpLocks/>
          </p:cNvGrpSpPr>
          <p:nvPr/>
        </p:nvGrpSpPr>
        <p:grpSpPr bwMode="auto">
          <a:xfrm>
            <a:off x="2160675" y="1650938"/>
            <a:ext cx="5764125" cy="4978462"/>
            <a:chOff x="1713" y="897"/>
            <a:chExt cx="3214" cy="3584"/>
          </a:xfrm>
        </p:grpSpPr>
        <p:sp>
          <p:nvSpPr>
            <p:cNvPr id="6" name="Rectangle 5"/>
            <p:cNvSpPr>
              <a:spLocks noChangeArrowheads="1"/>
            </p:cNvSpPr>
            <p:nvPr/>
          </p:nvSpPr>
          <p:spPr bwMode="auto">
            <a:xfrm rot="-5400000">
              <a:off x="4364" y="3391"/>
              <a:ext cx="548"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Lloyds 2%</a:t>
              </a:r>
            </a:p>
          </p:txBody>
        </p:sp>
        <p:sp>
          <p:nvSpPr>
            <p:cNvPr id="7" name="Rectangle 6"/>
            <p:cNvSpPr>
              <a:spLocks noChangeArrowheads="1"/>
            </p:cNvSpPr>
            <p:nvPr/>
          </p:nvSpPr>
          <p:spPr bwMode="auto">
            <a:xfrm>
              <a:off x="4281" y="3176"/>
              <a:ext cx="301" cy="545"/>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Ironshore</a:t>
              </a:r>
            </a:p>
            <a:p>
              <a:pPr eaLnBrk="1" hangingPunct="1"/>
              <a:r>
                <a:rPr lang="en-GB" sz="700" b="1" dirty="0">
                  <a:latin typeface="Century Gothic" pitchFamily="34" charset="0"/>
                </a:rPr>
                <a:t>6.17%</a:t>
              </a:r>
              <a:r>
                <a:rPr lang="en-GB" sz="500" b="1" dirty="0">
                  <a:latin typeface="Century Gothic" pitchFamily="34" charset="0"/>
                </a:rPr>
                <a:t/>
              </a:r>
              <a:br>
                <a:rPr lang="en-GB" sz="500" b="1" dirty="0">
                  <a:latin typeface="Century Gothic" pitchFamily="34" charset="0"/>
                </a:rPr>
              </a:br>
              <a:endParaRPr lang="en-GB" sz="500" b="1" dirty="0">
                <a:latin typeface="Century Gothic" pitchFamily="34" charset="0"/>
              </a:endParaRPr>
            </a:p>
          </p:txBody>
        </p:sp>
        <p:sp>
          <p:nvSpPr>
            <p:cNvPr id="8" name="Rectangle 7"/>
            <p:cNvSpPr>
              <a:spLocks noChangeArrowheads="1"/>
            </p:cNvSpPr>
            <p:nvPr/>
          </p:nvSpPr>
          <p:spPr bwMode="auto">
            <a:xfrm rot="-5400000">
              <a:off x="4190" y="3841"/>
              <a:ext cx="633" cy="372"/>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sz="500" dirty="0">
                <a:latin typeface="Century Gothic" pitchFamily="34" charset="0"/>
              </a:endParaRPr>
            </a:p>
            <a:p>
              <a:pPr eaLnBrk="1" hangingPunct="1"/>
              <a:r>
                <a:rPr lang="en-GB" sz="600" b="1" dirty="0">
                  <a:latin typeface="Century Gothic" pitchFamily="34" charset="0"/>
                </a:rPr>
                <a:t>Commonwealth</a:t>
              </a:r>
            </a:p>
            <a:p>
              <a:pPr eaLnBrk="1" hangingPunct="1"/>
              <a:r>
                <a:rPr lang="en-GB" sz="600" b="1" dirty="0">
                  <a:latin typeface="Century Gothic" pitchFamily="34" charset="0"/>
                </a:rPr>
                <a:t>15%</a:t>
              </a:r>
              <a:endParaRPr lang="en-GB" sz="600" b="1" dirty="0">
                <a:solidFill>
                  <a:srgbClr val="003399"/>
                </a:solidFill>
                <a:latin typeface="Century Gothic" pitchFamily="34" charset="0"/>
              </a:endParaRPr>
            </a:p>
            <a:p>
              <a:pPr eaLnBrk="1" hangingPunct="1"/>
              <a:endParaRPr lang="en-GB" sz="600" b="1" dirty="0">
                <a:latin typeface="Century Gothic" pitchFamily="34" charset="0"/>
              </a:endParaRPr>
            </a:p>
          </p:txBody>
        </p:sp>
        <p:sp>
          <p:nvSpPr>
            <p:cNvPr id="9" name="Rectangle 8"/>
            <p:cNvSpPr>
              <a:spLocks noChangeArrowheads="1"/>
            </p:cNvSpPr>
            <p:nvPr/>
          </p:nvSpPr>
          <p:spPr bwMode="auto">
            <a:xfrm>
              <a:off x="4115" y="2510"/>
              <a:ext cx="587" cy="304"/>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Max Re</a:t>
              </a:r>
            </a:p>
            <a:p>
              <a:pPr eaLnBrk="1" hangingPunct="1"/>
              <a:r>
                <a:rPr lang="en-GB" sz="700" b="1" dirty="0">
                  <a:latin typeface="Century Gothic" pitchFamily="34" charset="0"/>
                </a:rPr>
                <a:t>37.5%</a:t>
              </a:r>
            </a:p>
          </p:txBody>
        </p:sp>
        <p:sp>
          <p:nvSpPr>
            <p:cNvPr id="10" name="Rectangle 9"/>
            <p:cNvSpPr>
              <a:spLocks noChangeArrowheads="1"/>
            </p:cNvSpPr>
            <p:nvPr/>
          </p:nvSpPr>
          <p:spPr bwMode="auto">
            <a:xfrm>
              <a:off x="3282" y="2561"/>
              <a:ext cx="287" cy="616"/>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CV Starr</a:t>
              </a:r>
            </a:p>
            <a:p>
              <a:pPr eaLnBrk="1" hangingPunct="1"/>
              <a:r>
                <a:rPr lang="en-GB" sz="700" b="1" dirty="0">
                  <a:latin typeface="Century Gothic" pitchFamily="34" charset="0"/>
                </a:rPr>
                <a:t>10%</a:t>
              </a:r>
            </a:p>
            <a:p>
              <a:pPr eaLnBrk="1" hangingPunct="1"/>
              <a:endParaRPr lang="en-GB" sz="500" dirty="0">
                <a:latin typeface="Century Gothic" pitchFamily="34" charset="0"/>
              </a:endParaRPr>
            </a:p>
          </p:txBody>
        </p:sp>
        <p:sp>
          <p:nvSpPr>
            <p:cNvPr id="11" name="Rectangle 10"/>
            <p:cNvSpPr>
              <a:spLocks noChangeArrowheads="1"/>
            </p:cNvSpPr>
            <p:nvPr/>
          </p:nvSpPr>
          <p:spPr bwMode="auto">
            <a:xfrm>
              <a:off x="3258" y="1295"/>
              <a:ext cx="479" cy="36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CNA </a:t>
              </a:r>
            </a:p>
            <a:p>
              <a:pPr eaLnBrk="1" hangingPunct="1"/>
              <a:r>
                <a:rPr lang="en-GB" sz="700" b="1" dirty="0">
                  <a:latin typeface="Century Gothic" pitchFamily="34" charset="0"/>
                </a:rPr>
                <a:t>15%</a:t>
              </a:r>
            </a:p>
          </p:txBody>
        </p:sp>
        <p:sp>
          <p:nvSpPr>
            <p:cNvPr id="12" name="Rectangle 11"/>
            <p:cNvSpPr>
              <a:spLocks noChangeArrowheads="1"/>
            </p:cNvSpPr>
            <p:nvPr/>
          </p:nvSpPr>
          <p:spPr bwMode="auto">
            <a:xfrm>
              <a:off x="2779" y="1614"/>
              <a:ext cx="407" cy="512"/>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ACE BDA </a:t>
              </a:r>
            </a:p>
            <a:p>
              <a:pPr eaLnBrk="1" hangingPunct="1"/>
              <a:r>
                <a:rPr lang="en-GB" sz="700" b="1" dirty="0">
                  <a:latin typeface="Century Gothic" pitchFamily="34" charset="0"/>
                </a:rPr>
                <a:t>10%</a:t>
              </a:r>
              <a:endParaRPr lang="en-GB" sz="700" b="1" dirty="0">
                <a:solidFill>
                  <a:srgbClr val="FF0000"/>
                </a:solidFill>
                <a:latin typeface="Century Gothic" pitchFamily="34" charset="0"/>
              </a:endParaRPr>
            </a:p>
          </p:txBody>
        </p:sp>
        <p:sp>
          <p:nvSpPr>
            <p:cNvPr id="13" name="Rectangle 12"/>
            <p:cNvSpPr>
              <a:spLocks noChangeArrowheads="1"/>
            </p:cNvSpPr>
            <p:nvPr/>
          </p:nvSpPr>
          <p:spPr bwMode="auto">
            <a:xfrm rot="-5400000">
              <a:off x="1481" y="1908"/>
              <a:ext cx="905" cy="41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sz="500" dirty="0">
                <a:latin typeface="Century Gothic" pitchFamily="34" charset="0"/>
              </a:endParaRPr>
            </a:p>
            <a:p>
              <a:pPr eaLnBrk="1" hangingPunct="1"/>
              <a:endParaRPr lang="en-GB" sz="1000" b="1" dirty="0">
                <a:solidFill>
                  <a:srgbClr val="FF0000"/>
                </a:solidFill>
                <a:latin typeface="Century Gothic" pitchFamily="34" charset="0"/>
              </a:endParaRPr>
            </a:p>
          </p:txBody>
        </p:sp>
        <p:sp>
          <p:nvSpPr>
            <p:cNvPr id="14" name="Rectangle 13"/>
            <p:cNvSpPr>
              <a:spLocks noChangeArrowheads="1"/>
            </p:cNvSpPr>
            <p:nvPr/>
          </p:nvSpPr>
          <p:spPr bwMode="auto">
            <a:xfrm rot="-5400000">
              <a:off x="3892" y="3345"/>
              <a:ext cx="558" cy="22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sz="500" b="1" dirty="0">
                <a:latin typeface="Century Gothic" pitchFamily="34" charset="0"/>
              </a:endParaRPr>
            </a:p>
            <a:p>
              <a:pPr eaLnBrk="1" hangingPunct="1"/>
              <a:r>
                <a:rPr lang="en-GB" sz="500" b="1" dirty="0">
                  <a:latin typeface="Century Gothic" pitchFamily="34" charset="0"/>
                </a:rPr>
                <a:t>Hannover Re </a:t>
              </a:r>
            </a:p>
            <a:p>
              <a:pPr eaLnBrk="1" hangingPunct="1"/>
              <a:r>
                <a:rPr lang="en-GB" sz="500" b="1" dirty="0">
                  <a:latin typeface="Century Gothic" pitchFamily="34" charset="0"/>
                </a:rPr>
                <a:t>4%</a:t>
              </a:r>
              <a:r>
                <a:rPr lang="en-GB" sz="500" dirty="0">
                  <a:latin typeface="Century Gothic" pitchFamily="34" charset="0"/>
                </a:rPr>
                <a:t/>
              </a:r>
              <a:br>
                <a:rPr lang="en-GB" sz="500" dirty="0">
                  <a:latin typeface="Century Gothic" pitchFamily="34" charset="0"/>
                </a:rPr>
              </a:br>
              <a:endParaRPr lang="en-GB" sz="500" dirty="0">
                <a:latin typeface="Century Gothic" pitchFamily="34" charset="0"/>
              </a:endParaRPr>
            </a:p>
          </p:txBody>
        </p:sp>
        <p:sp>
          <p:nvSpPr>
            <p:cNvPr id="15" name="Rectangle 14" descr="20%"/>
            <p:cNvSpPr>
              <a:spLocks noChangeArrowheads="1"/>
            </p:cNvSpPr>
            <p:nvPr/>
          </p:nvSpPr>
          <p:spPr bwMode="auto">
            <a:xfrm>
              <a:off x="1728" y="4343"/>
              <a:ext cx="2970" cy="138"/>
            </a:xfrm>
            <a:prstGeom prst="rect">
              <a:avLst/>
            </a:prstGeom>
            <a:pattFill prst="pct20">
              <a:fgClr>
                <a:schemeClr val="bg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000" b="1" dirty="0">
                  <a:latin typeface="Century Gothic" pitchFamily="34" charset="0"/>
                </a:rPr>
                <a:t>DEDUCTIBLES</a:t>
              </a:r>
            </a:p>
          </p:txBody>
        </p:sp>
        <p:sp>
          <p:nvSpPr>
            <p:cNvPr id="16" name="Text Box 15"/>
            <p:cNvSpPr txBox="1">
              <a:spLocks noChangeArrowheads="1"/>
            </p:cNvSpPr>
            <p:nvPr/>
          </p:nvSpPr>
          <p:spPr bwMode="auto">
            <a:xfrm>
              <a:off x="4689" y="3662"/>
              <a:ext cx="2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algn="l" eaLnBrk="1" hangingPunct="1"/>
              <a:r>
                <a:rPr lang="en-US" sz="600" b="1" dirty="0">
                  <a:latin typeface="Century Gothic" pitchFamily="34" charset="0"/>
                </a:rPr>
                <a:t>$25M</a:t>
              </a:r>
            </a:p>
          </p:txBody>
        </p:sp>
        <p:sp>
          <p:nvSpPr>
            <p:cNvPr id="17" name="Text Box 16"/>
            <p:cNvSpPr txBox="1">
              <a:spLocks noChangeArrowheads="1"/>
            </p:cNvSpPr>
            <p:nvPr/>
          </p:nvSpPr>
          <p:spPr bwMode="auto">
            <a:xfrm>
              <a:off x="4689" y="3149"/>
              <a:ext cx="2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algn="l" eaLnBrk="1" hangingPunct="1"/>
              <a:r>
                <a:rPr lang="en-US" sz="600" b="1" dirty="0">
                  <a:latin typeface="Century Gothic" pitchFamily="34" charset="0"/>
                </a:rPr>
                <a:t>$50M</a:t>
              </a:r>
            </a:p>
          </p:txBody>
        </p:sp>
        <p:sp>
          <p:nvSpPr>
            <p:cNvPr id="18" name="Text Box 17"/>
            <p:cNvSpPr txBox="1">
              <a:spLocks noChangeArrowheads="1"/>
            </p:cNvSpPr>
            <p:nvPr/>
          </p:nvSpPr>
          <p:spPr bwMode="auto">
            <a:xfrm>
              <a:off x="4689" y="2485"/>
              <a:ext cx="23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algn="l" eaLnBrk="1" hangingPunct="1"/>
              <a:r>
                <a:rPr lang="en-US" sz="600" b="1" dirty="0">
                  <a:latin typeface="Century Gothic" pitchFamily="34" charset="0"/>
                </a:rPr>
                <a:t>$100M</a:t>
              </a:r>
            </a:p>
          </p:txBody>
        </p:sp>
        <p:sp>
          <p:nvSpPr>
            <p:cNvPr id="19" name="Text Box 18"/>
            <p:cNvSpPr txBox="1">
              <a:spLocks noChangeArrowheads="1"/>
            </p:cNvSpPr>
            <p:nvPr/>
          </p:nvSpPr>
          <p:spPr bwMode="auto">
            <a:xfrm>
              <a:off x="4689" y="1563"/>
              <a:ext cx="23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algn="l" eaLnBrk="1" hangingPunct="1"/>
              <a:r>
                <a:rPr lang="en-US" sz="600" b="1" dirty="0">
                  <a:latin typeface="Century Gothic" pitchFamily="34" charset="0"/>
                </a:rPr>
                <a:t>$200M</a:t>
              </a:r>
            </a:p>
          </p:txBody>
        </p:sp>
        <p:sp>
          <p:nvSpPr>
            <p:cNvPr id="20" name="Text Box 19"/>
            <p:cNvSpPr txBox="1">
              <a:spLocks noChangeArrowheads="1"/>
            </p:cNvSpPr>
            <p:nvPr/>
          </p:nvSpPr>
          <p:spPr bwMode="auto">
            <a:xfrm>
              <a:off x="4689" y="897"/>
              <a:ext cx="23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algn="l" eaLnBrk="1" hangingPunct="1"/>
              <a:r>
                <a:rPr lang="en-US" sz="600" b="1" dirty="0">
                  <a:latin typeface="Century Gothic" pitchFamily="34" charset="0"/>
                </a:rPr>
                <a:t>$750M</a:t>
              </a:r>
            </a:p>
          </p:txBody>
        </p:sp>
        <p:sp>
          <p:nvSpPr>
            <p:cNvPr id="21" name="Rectangle 20"/>
            <p:cNvSpPr>
              <a:spLocks noChangeArrowheads="1"/>
            </p:cNvSpPr>
            <p:nvPr/>
          </p:nvSpPr>
          <p:spPr bwMode="auto">
            <a:xfrm rot="-5400000">
              <a:off x="1485" y="3120"/>
              <a:ext cx="854" cy="36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AWAC 15%</a:t>
              </a:r>
            </a:p>
          </p:txBody>
        </p:sp>
        <p:sp>
          <p:nvSpPr>
            <p:cNvPr id="22" name="Text Box 21"/>
            <p:cNvSpPr txBox="1">
              <a:spLocks noChangeArrowheads="1"/>
            </p:cNvSpPr>
            <p:nvPr/>
          </p:nvSpPr>
          <p:spPr bwMode="auto">
            <a:xfrm>
              <a:off x="4689" y="2024"/>
              <a:ext cx="23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algn="l" eaLnBrk="1" hangingPunct="1"/>
              <a:r>
                <a:rPr lang="en-US" sz="600" b="1" dirty="0">
                  <a:latin typeface="Century Gothic" pitchFamily="34" charset="0"/>
                </a:rPr>
                <a:t>$150M</a:t>
              </a:r>
            </a:p>
          </p:txBody>
        </p:sp>
        <p:sp>
          <p:nvSpPr>
            <p:cNvPr id="23" name="Text Box 22"/>
            <p:cNvSpPr txBox="1">
              <a:spLocks noChangeArrowheads="1"/>
            </p:cNvSpPr>
            <p:nvPr/>
          </p:nvSpPr>
          <p:spPr bwMode="auto">
            <a:xfrm>
              <a:off x="4689" y="2741"/>
              <a:ext cx="2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algn="l" eaLnBrk="1" hangingPunct="1"/>
              <a:r>
                <a:rPr lang="en-US" sz="600" b="1" dirty="0">
                  <a:latin typeface="Century Gothic" pitchFamily="34" charset="0"/>
                </a:rPr>
                <a:t>$75M</a:t>
              </a:r>
            </a:p>
          </p:txBody>
        </p:sp>
        <p:sp>
          <p:nvSpPr>
            <p:cNvPr id="24" name="Text Box 23"/>
            <p:cNvSpPr txBox="1">
              <a:spLocks noChangeArrowheads="1"/>
            </p:cNvSpPr>
            <p:nvPr/>
          </p:nvSpPr>
          <p:spPr bwMode="auto">
            <a:xfrm>
              <a:off x="4689" y="1205"/>
              <a:ext cx="23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algn="l" eaLnBrk="1" hangingPunct="1"/>
              <a:r>
                <a:rPr lang="en-US" sz="600" b="1" dirty="0">
                  <a:latin typeface="Century Gothic" pitchFamily="34" charset="0"/>
                </a:rPr>
                <a:t>$400M</a:t>
              </a:r>
            </a:p>
          </p:txBody>
        </p:sp>
        <p:sp>
          <p:nvSpPr>
            <p:cNvPr id="25" name="Rectangle 24"/>
            <p:cNvSpPr>
              <a:spLocks noChangeArrowheads="1"/>
            </p:cNvSpPr>
            <p:nvPr/>
          </p:nvSpPr>
          <p:spPr bwMode="auto">
            <a:xfrm rot="-5400000">
              <a:off x="3358" y="2757"/>
              <a:ext cx="620" cy="219"/>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600" b="1" dirty="0">
                  <a:latin typeface="Century Gothic" pitchFamily="34" charset="0"/>
                </a:rPr>
                <a:t>LMG 5%</a:t>
              </a:r>
            </a:p>
          </p:txBody>
        </p:sp>
        <p:sp>
          <p:nvSpPr>
            <p:cNvPr id="26" name="Rectangle 25"/>
            <p:cNvSpPr>
              <a:spLocks noChangeArrowheads="1"/>
            </p:cNvSpPr>
            <p:nvPr/>
          </p:nvSpPr>
          <p:spPr bwMode="auto">
            <a:xfrm>
              <a:off x="3145" y="2094"/>
              <a:ext cx="469" cy="471"/>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  ACE BDA </a:t>
              </a:r>
            </a:p>
            <a:p>
              <a:pPr eaLnBrk="1" hangingPunct="1"/>
              <a:r>
                <a:rPr lang="en-GB" sz="700" b="1" dirty="0">
                  <a:latin typeface="Century Gothic" pitchFamily="34" charset="0"/>
                </a:rPr>
                <a:t> 20%</a:t>
              </a:r>
            </a:p>
          </p:txBody>
        </p:sp>
        <p:sp>
          <p:nvSpPr>
            <p:cNvPr id="27" name="Rectangle 26"/>
            <p:cNvSpPr>
              <a:spLocks noChangeArrowheads="1"/>
            </p:cNvSpPr>
            <p:nvPr/>
          </p:nvSpPr>
          <p:spPr bwMode="auto">
            <a:xfrm>
              <a:off x="1729" y="1295"/>
              <a:ext cx="809" cy="36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One Beacon  30%</a:t>
              </a:r>
            </a:p>
          </p:txBody>
        </p:sp>
        <p:sp>
          <p:nvSpPr>
            <p:cNvPr id="28" name="Rectangle 27"/>
            <p:cNvSpPr>
              <a:spLocks noChangeArrowheads="1"/>
            </p:cNvSpPr>
            <p:nvPr/>
          </p:nvSpPr>
          <p:spPr bwMode="auto">
            <a:xfrm>
              <a:off x="2538" y="1295"/>
              <a:ext cx="720" cy="36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GB" sz="700" b="1" dirty="0">
                  <a:latin typeface="Century Gothic" pitchFamily="34" charset="0"/>
                </a:rPr>
                <a:t>Lloyds 20%</a:t>
              </a:r>
            </a:p>
          </p:txBody>
        </p:sp>
        <p:sp>
          <p:nvSpPr>
            <p:cNvPr id="29" name="Rectangle 28"/>
            <p:cNvSpPr>
              <a:spLocks noChangeArrowheads="1"/>
            </p:cNvSpPr>
            <p:nvPr/>
          </p:nvSpPr>
          <p:spPr bwMode="auto">
            <a:xfrm>
              <a:off x="1728" y="960"/>
              <a:ext cx="2969" cy="3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700" b="1" dirty="0">
                  <a:latin typeface="Century Gothic" pitchFamily="34" charset="0"/>
                </a:rPr>
                <a:t>RSUI 100%</a:t>
              </a:r>
              <a:r>
                <a:rPr lang="en-US" sz="700" dirty="0">
                  <a:latin typeface="Century Gothic" pitchFamily="34" charset="0"/>
                </a:rPr>
                <a:t> </a:t>
              </a:r>
            </a:p>
          </p:txBody>
        </p:sp>
        <p:sp>
          <p:nvSpPr>
            <p:cNvPr id="30" name="Rectangle 29"/>
            <p:cNvSpPr>
              <a:spLocks noChangeArrowheads="1"/>
            </p:cNvSpPr>
            <p:nvPr/>
          </p:nvSpPr>
          <p:spPr bwMode="auto">
            <a:xfrm rot="-5400000">
              <a:off x="1604" y="3850"/>
              <a:ext cx="616" cy="365"/>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Aspen 10%</a:t>
              </a:r>
            </a:p>
          </p:txBody>
        </p:sp>
        <p:sp>
          <p:nvSpPr>
            <p:cNvPr id="31" name="Rectangle 30"/>
            <p:cNvSpPr>
              <a:spLocks noChangeArrowheads="1"/>
            </p:cNvSpPr>
            <p:nvPr/>
          </p:nvSpPr>
          <p:spPr bwMode="auto">
            <a:xfrm>
              <a:off x="3258" y="3179"/>
              <a:ext cx="311" cy="542"/>
            </a:xfrm>
            <a:prstGeom prst="rect">
              <a:avLst/>
            </a:prstGeom>
            <a:solidFill>
              <a:srgbClr val="8CC6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Lloyd’s</a:t>
              </a:r>
            </a:p>
            <a:p>
              <a:pPr eaLnBrk="1" hangingPunct="1"/>
              <a:r>
                <a:rPr lang="en-GB" sz="700" b="1" dirty="0">
                  <a:latin typeface="Century Gothic" pitchFamily="34" charset="0"/>
                </a:rPr>
                <a:t>12.5%</a:t>
              </a:r>
              <a:r>
                <a:rPr lang="en-GB" sz="500" b="1" dirty="0">
                  <a:latin typeface="Century Gothic" pitchFamily="34" charset="0"/>
                </a:rPr>
                <a:t/>
              </a:r>
              <a:br>
                <a:rPr lang="en-GB" sz="500" b="1" dirty="0">
                  <a:latin typeface="Century Gothic" pitchFamily="34" charset="0"/>
                </a:rPr>
              </a:br>
              <a:endParaRPr lang="en-GB" sz="500" dirty="0">
                <a:latin typeface="Century Gothic" pitchFamily="34" charset="0"/>
              </a:endParaRPr>
            </a:p>
          </p:txBody>
        </p:sp>
        <p:sp>
          <p:nvSpPr>
            <p:cNvPr id="32" name="Rectangle 31"/>
            <p:cNvSpPr>
              <a:spLocks noChangeArrowheads="1"/>
            </p:cNvSpPr>
            <p:nvPr/>
          </p:nvSpPr>
          <p:spPr bwMode="auto">
            <a:xfrm>
              <a:off x="2526" y="2536"/>
              <a:ext cx="291" cy="358"/>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GB" sz="700" b="1" dirty="0">
                  <a:latin typeface="Century Gothic" pitchFamily="34" charset="0"/>
                </a:rPr>
                <a:t>ACE  10%</a:t>
              </a:r>
            </a:p>
          </p:txBody>
        </p:sp>
        <p:sp>
          <p:nvSpPr>
            <p:cNvPr id="33" name="Rectangle 32"/>
            <p:cNvSpPr>
              <a:spLocks noChangeArrowheads="1"/>
            </p:cNvSpPr>
            <p:nvPr/>
          </p:nvSpPr>
          <p:spPr bwMode="auto">
            <a:xfrm>
              <a:off x="2805" y="2094"/>
              <a:ext cx="385" cy="49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Axis</a:t>
              </a:r>
            </a:p>
            <a:p>
              <a:pPr eaLnBrk="1" hangingPunct="1"/>
              <a:r>
                <a:rPr lang="en-GB" sz="700" b="1" dirty="0">
                  <a:latin typeface="Century Gothic" pitchFamily="34" charset="0"/>
                </a:rPr>
                <a:t> 8%</a:t>
              </a:r>
            </a:p>
          </p:txBody>
        </p:sp>
        <p:sp>
          <p:nvSpPr>
            <p:cNvPr id="34" name="Rectangle 33"/>
            <p:cNvSpPr>
              <a:spLocks noChangeArrowheads="1"/>
            </p:cNvSpPr>
            <p:nvPr/>
          </p:nvSpPr>
          <p:spPr bwMode="auto">
            <a:xfrm rot="-5400000">
              <a:off x="2222" y="1973"/>
              <a:ext cx="904" cy="271"/>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GB" sz="1000" b="1" dirty="0">
                <a:solidFill>
                  <a:srgbClr val="0000FF"/>
                </a:solidFill>
                <a:latin typeface="Century Gothic" pitchFamily="34" charset="0"/>
              </a:endParaRPr>
            </a:p>
          </p:txBody>
        </p:sp>
        <p:sp>
          <p:nvSpPr>
            <p:cNvPr id="35" name="Rectangle 34"/>
            <p:cNvSpPr>
              <a:spLocks noChangeArrowheads="1"/>
            </p:cNvSpPr>
            <p:nvPr/>
          </p:nvSpPr>
          <p:spPr bwMode="auto">
            <a:xfrm>
              <a:off x="3038" y="3177"/>
              <a:ext cx="230" cy="54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RSUI</a:t>
              </a:r>
            </a:p>
            <a:p>
              <a:pPr eaLnBrk="1" hangingPunct="1"/>
              <a:r>
                <a:rPr lang="en-GB" sz="700" b="1" dirty="0">
                  <a:latin typeface="Century Gothic" pitchFamily="34" charset="0"/>
                </a:rPr>
                <a:t>10%</a:t>
              </a:r>
              <a:r>
                <a:rPr lang="en-GB" sz="500" dirty="0">
                  <a:latin typeface="Century Gothic" pitchFamily="34" charset="0"/>
                </a:rPr>
                <a:t/>
              </a:r>
              <a:br>
                <a:rPr lang="en-GB" sz="500" dirty="0">
                  <a:latin typeface="Century Gothic" pitchFamily="34" charset="0"/>
                </a:rPr>
              </a:br>
              <a:endParaRPr lang="en-GB" sz="500" dirty="0">
                <a:latin typeface="Century Gothic" pitchFamily="34" charset="0"/>
              </a:endParaRPr>
            </a:p>
          </p:txBody>
        </p:sp>
        <p:sp>
          <p:nvSpPr>
            <p:cNvPr id="36" name="Rectangle 35"/>
            <p:cNvSpPr>
              <a:spLocks noChangeArrowheads="1"/>
            </p:cNvSpPr>
            <p:nvPr/>
          </p:nvSpPr>
          <p:spPr bwMode="auto">
            <a:xfrm>
              <a:off x="3563" y="3177"/>
              <a:ext cx="244" cy="544"/>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LMG</a:t>
              </a:r>
            </a:p>
            <a:p>
              <a:pPr eaLnBrk="1" hangingPunct="1"/>
              <a:r>
                <a:rPr lang="en-GB" sz="700" b="1" dirty="0">
                  <a:latin typeface="Century Gothic" pitchFamily="34" charset="0"/>
                </a:rPr>
                <a:t>7%</a:t>
              </a:r>
            </a:p>
            <a:p>
              <a:pPr eaLnBrk="1" hangingPunct="1"/>
              <a:endParaRPr lang="en-GB" sz="500" dirty="0">
                <a:latin typeface="Century Gothic" pitchFamily="34" charset="0"/>
              </a:endParaRPr>
            </a:p>
          </p:txBody>
        </p:sp>
        <p:sp>
          <p:nvSpPr>
            <p:cNvPr id="37" name="Rectangle 36"/>
            <p:cNvSpPr>
              <a:spLocks noChangeArrowheads="1"/>
            </p:cNvSpPr>
            <p:nvPr/>
          </p:nvSpPr>
          <p:spPr bwMode="auto">
            <a:xfrm>
              <a:off x="3038" y="2565"/>
              <a:ext cx="244" cy="61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CNA</a:t>
              </a:r>
            </a:p>
            <a:p>
              <a:pPr eaLnBrk="1" hangingPunct="1"/>
              <a:r>
                <a:rPr lang="en-GB" sz="700" b="1" dirty="0">
                  <a:latin typeface="Century Gothic" pitchFamily="34" charset="0"/>
                </a:rPr>
                <a:t>2.5%</a:t>
              </a:r>
            </a:p>
            <a:p>
              <a:pPr eaLnBrk="1" hangingPunct="1"/>
              <a:endParaRPr lang="en-GB" sz="500" b="1" dirty="0">
                <a:latin typeface="Century Gothic" pitchFamily="34" charset="0"/>
              </a:endParaRPr>
            </a:p>
          </p:txBody>
        </p:sp>
        <p:sp>
          <p:nvSpPr>
            <p:cNvPr id="38" name="Rectangle 37"/>
            <p:cNvSpPr>
              <a:spLocks noChangeArrowheads="1"/>
            </p:cNvSpPr>
            <p:nvPr/>
          </p:nvSpPr>
          <p:spPr bwMode="auto">
            <a:xfrm rot="-5400000">
              <a:off x="3879" y="1751"/>
              <a:ext cx="904" cy="716"/>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GB" sz="1000" b="1" dirty="0">
                <a:solidFill>
                  <a:srgbClr val="008000"/>
                </a:solidFill>
                <a:latin typeface="Century Gothic" pitchFamily="34" charset="0"/>
              </a:endParaRPr>
            </a:p>
          </p:txBody>
        </p:sp>
        <p:sp>
          <p:nvSpPr>
            <p:cNvPr id="39" name="Rectangle 38"/>
            <p:cNvSpPr>
              <a:spLocks noChangeArrowheads="1"/>
            </p:cNvSpPr>
            <p:nvPr/>
          </p:nvSpPr>
          <p:spPr bwMode="auto">
            <a:xfrm>
              <a:off x="3156" y="1657"/>
              <a:ext cx="817" cy="4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Munich Re </a:t>
              </a:r>
            </a:p>
            <a:p>
              <a:pPr eaLnBrk="1" hangingPunct="1"/>
              <a:r>
                <a:rPr lang="en-GB" sz="700" b="1" dirty="0">
                  <a:latin typeface="Century Gothic" pitchFamily="34" charset="0"/>
                </a:rPr>
                <a:t>30%</a:t>
              </a:r>
              <a:endParaRPr lang="en-GB" sz="700" b="1" dirty="0">
                <a:solidFill>
                  <a:srgbClr val="008000"/>
                </a:solidFill>
                <a:latin typeface="Century Gothic" pitchFamily="34" charset="0"/>
              </a:endParaRPr>
            </a:p>
          </p:txBody>
        </p:sp>
        <p:sp>
          <p:nvSpPr>
            <p:cNvPr id="40" name="Rectangle 39"/>
            <p:cNvSpPr>
              <a:spLocks noChangeArrowheads="1"/>
            </p:cNvSpPr>
            <p:nvPr/>
          </p:nvSpPr>
          <p:spPr bwMode="auto">
            <a:xfrm rot="-5400000">
              <a:off x="1731" y="2069"/>
              <a:ext cx="1216" cy="398"/>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GB" sz="1000" b="1" dirty="0">
                <a:solidFill>
                  <a:srgbClr val="008000"/>
                </a:solidFill>
                <a:latin typeface="Century Gothic" pitchFamily="34" charset="0"/>
              </a:endParaRPr>
            </a:p>
          </p:txBody>
        </p:sp>
        <p:sp>
          <p:nvSpPr>
            <p:cNvPr id="41" name="Rectangle 40"/>
            <p:cNvSpPr>
              <a:spLocks noChangeArrowheads="1"/>
            </p:cNvSpPr>
            <p:nvPr/>
          </p:nvSpPr>
          <p:spPr bwMode="auto">
            <a:xfrm>
              <a:off x="3808" y="3177"/>
              <a:ext cx="253" cy="544"/>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Mont </a:t>
              </a:r>
            </a:p>
            <a:p>
              <a:pPr eaLnBrk="1" hangingPunct="1"/>
              <a:r>
                <a:rPr lang="en-GB" sz="700" b="1" dirty="0">
                  <a:latin typeface="Century Gothic" pitchFamily="34" charset="0"/>
                </a:rPr>
                <a:t>Re</a:t>
              </a:r>
            </a:p>
            <a:p>
              <a:pPr eaLnBrk="1" hangingPunct="1"/>
              <a:r>
                <a:rPr lang="en-GB" sz="700" b="1" dirty="0">
                  <a:latin typeface="Century Gothic" pitchFamily="34" charset="0"/>
                </a:rPr>
                <a:t>10%</a:t>
              </a:r>
              <a:r>
                <a:rPr lang="en-GB" sz="500" b="1" dirty="0">
                  <a:latin typeface="Century Gothic" pitchFamily="34" charset="0"/>
                </a:rPr>
                <a:t/>
              </a:r>
              <a:br>
                <a:rPr lang="en-GB" sz="500" b="1" dirty="0">
                  <a:latin typeface="Century Gothic" pitchFamily="34" charset="0"/>
                </a:rPr>
              </a:br>
              <a:endParaRPr lang="en-GB" sz="400" b="1" dirty="0">
                <a:latin typeface="Century Gothic" pitchFamily="34" charset="0"/>
              </a:endParaRPr>
            </a:p>
          </p:txBody>
        </p:sp>
        <p:sp>
          <p:nvSpPr>
            <p:cNvPr id="42" name="Rectangle 41"/>
            <p:cNvSpPr>
              <a:spLocks noChangeArrowheads="1"/>
            </p:cNvSpPr>
            <p:nvPr/>
          </p:nvSpPr>
          <p:spPr bwMode="auto">
            <a:xfrm rot="-5400000">
              <a:off x="3614" y="2676"/>
              <a:ext cx="615" cy="386"/>
            </a:xfrm>
            <a:prstGeom prst="rect">
              <a:avLst/>
            </a:prstGeom>
            <a:solidFill>
              <a:srgbClr val="8CC63E"/>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lang="en-GB" sz="700" b="1" dirty="0">
                  <a:latin typeface="Century Gothic" pitchFamily="34" charset="0"/>
                </a:rPr>
                <a:t>Lloyds</a:t>
              </a:r>
            </a:p>
            <a:p>
              <a:pPr eaLnBrk="1" hangingPunct="1"/>
              <a:r>
                <a:rPr lang="en-GB" sz="700" b="1" dirty="0">
                  <a:latin typeface="Century Gothic" pitchFamily="34" charset="0"/>
                </a:rPr>
                <a:t>13. 5% </a:t>
              </a:r>
            </a:p>
          </p:txBody>
        </p:sp>
        <p:sp>
          <p:nvSpPr>
            <p:cNvPr id="43" name="Rectangle 42"/>
            <p:cNvSpPr>
              <a:spLocks noChangeArrowheads="1"/>
            </p:cNvSpPr>
            <p:nvPr/>
          </p:nvSpPr>
          <p:spPr bwMode="auto">
            <a:xfrm rot="-5400000">
              <a:off x="2768" y="2606"/>
              <a:ext cx="311" cy="22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sz="500" b="1" dirty="0">
                <a:latin typeface="Century Gothic" pitchFamily="34" charset="0"/>
              </a:endParaRPr>
            </a:p>
            <a:p>
              <a:pPr eaLnBrk="1" hangingPunct="1"/>
              <a:r>
                <a:rPr lang="en-GB" sz="700" b="1" dirty="0">
                  <a:latin typeface="Century Gothic" pitchFamily="34" charset="0"/>
                </a:rPr>
                <a:t>Lloyds </a:t>
              </a:r>
            </a:p>
            <a:p>
              <a:pPr eaLnBrk="1" hangingPunct="1"/>
              <a:r>
                <a:rPr lang="en-GB" sz="700" b="1" dirty="0">
                  <a:latin typeface="Century Gothic" pitchFamily="34" charset="0"/>
                </a:rPr>
                <a:t>7.5%</a:t>
              </a:r>
            </a:p>
            <a:p>
              <a:pPr eaLnBrk="1" hangingPunct="1"/>
              <a:endParaRPr lang="en-GB" sz="700" b="1" dirty="0">
                <a:latin typeface="Century Gothic" pitchFamily="34" charset="0"/>
              </a:endParaRPr>
            </a:p>
          </p:txBody>
        </p:sp>
        <p:sp>
          <p:nvSpPr>
            <p:cNvPr id="44" name="Rectangle 43"/>
            <p:cNvSpPr>
              <a:spLocks noChangeArrowheads="1"/>
            </p:cNvSpPr>
            <p:nvPr/>
          </p:nvSpPr>
          <p:spPr bwMode="auto">
            <a:xfrm rot="-5400000">
              <a:off x="4036" y="996"/>
              <a:ext cx="362" cy="960"/>
            </a:xfrm>
            <a:prstGeom prst="rect">
              <a:avLst/>
            </a:prstGeom>
            <a:solidFill>
              <a:srgbClr val="8CC6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lang="en-GB" sz="700" b="1" dirty="0">
                  <a:latin typeface="Century Gothic" pitchFamily="34" charset="0"/>
                </a:rPr>
                <a:t>Lancashire</a:t>
              </a:r>
            </a:p>
            <a:p>
              <a:pPr eaLnBrk="1" hangingPunct="1"/>
              <a:r>
                <a:rPr lang="en-GB" sz="700" b="1" dirty="0">
                  <a:latin typeface="Century Gothic" pitchFamily="34" charset="0"/>
                </a:rPr>
                <a:t>35%</a:t>
              </a:r>
            </a:p>
          </p:txBody>
        </p:sp>
        <p:sp>
          <p:nvSpPr>
            <p:cNvPr id="45" name="Rectangle 44"/>
            <p:cNvSpPr>
              <a:spLocks noChangeArrowheads="1"/>
            </p:cNvSpPr>
            <p:nvPr/>
          </p:nvSpPr>
          <p:spPr bwMode="auto">
            <a:xfrm>
              <a:off x="4115" y="2814"/>
              <a:ext cx="587" cy="362"/>
            </a:xfrm>
            <a:prstGeom prst="rect">
              <a:avLst/>
            </a:prstGeom>
            <a:solidFill>
              <a:srgbClr val="8CC63E"/>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lang="en-GB" sz="700" b="1" dirty="0">
                  <a:latin typeface="Century Gothic" pitchFamily="34" charset="0"/>
                </a:rPr>
                <a:t>Lloyds </a:t>
              </a:r>
            </a:p>
            <a:p>
              <a:pPr eaLnBrk="1" hangingPunct="1"/>
              <a:r>
                <a:rPr lang="en-GB" sz="700" b="1" dirty="0">
                  <a:latin typeface="Century Gothic" pitchFamily="34" charset="0"/>
                </a:rPr>
                <a:t>20.67%</a:t>
              </a:r>
            </a:p>
          </p:txBody>
        </p:sp>
        <p:sp>
          <p:nvSpPr>
            <p:cNvPr id="46" name="Rectangle 45"/>
            <p:cNvSpPr>
              <a:spLocks noChangeArrowheads="1"/>
            </p:cNvSpPr>
            <p:nvPr/>
          </p:nvSpPr>
          <p:spPr bwMode="auto">
            <a:xfrm>
              <a:off x="1725" y="2549"/>
              <a:ext cx="416" cy="33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GB" sz="700" b="1" dirty="0">
                  <a:latin typeface="Century Gothic" pitchFamily="34" charset="0"/>
                </a:rPr>
                <a:t>Aspen </a:t>
              </a:r>
            </a:p>
            <a:p>
              <a:pPr eaLnBrk="1" hangingPunct="1"/>
              <a:r>
                <a:rPr lang="en-GB" sz="700" b="1" dirty="0">
                  <a:latin typeface="Century Gothic" pitchFamily="34" charset="0"/>
                </a:rPr>
                <a:t>4%</a:t>
              </a:r>
            </a:p>
          </p:txBody>
        </p:sp>
        <p:sp>
          <p:nvSpPr>
            <p:cNvPr id="47" name="Line 46"/>
            <p:cNvSpPr>
              <a:spLocks noChangeShapeType="1"/>
            </p:cNvSpPr>
            <p:nvPr/>
          </p:nvSpPr>
          <p:spPr bwMode="auto">
            <a:xfrm>
              <a:off x="1713" y="949"/>
              <a:ext cx="0" cy="353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Century Gothic" pitchFamily="34" charset="0"/>
              </a:endParaRPr>
            </a:p>
          </p:txBody>
        </p:sp>
        <p:sp>
          <p:nvSpPr>
            <p:cNvPr id="48" name="Line 47"/>
            <p:cNvSpPr>
              <a:spLocks noChangeShapeType="1"/>
            </p:cNvSpPr>
            <p:nvPr/>
          </p:nvSpPr>
          <p:spPr bwMode="auto">
            <a:xfrm>
              <a:off x="4689" y="949"/>
              <a:ext cx="0" cy="353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Century Gothic" pitchFamily="34" charset="0"/>
              </a:endParaRPr>
            </a:p>
          </p:txBody>
        </p:sp>
        <p:sp>
          <p:nvSpPr>
            <p:cNvPr id="49" name="Line 48"/>
            <p:cNvSpPr>
              <a:spLocks noChangeShapeType="1"/>
            </p:cNvSpPr>
            <p:nvPr/>
          </p:nvSpPr>
          <p:spPr bwMode="auto">
            <a:xfrm flipV="1">
              <a:off x="1713" y="949"/>
              <a:ext cx="297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Century Gothic" pitchFamily="34" charset="0"/>
              </a:endParaRPr>
            </a:p>
          </p:txBody>
        </p:sp>
        <p:sp>
          <p:nvSpPr>
            <p:cNvPr id="50" name="Text Box 49"/>
            <p:cNvSpPr txBox="1">
              <a:spLocks noChangeArrowheads="1"/>
            </p:cNvSpPr>
            <p:nvPr/>
          </p:nvSpPr>
          <p:spPr bwMode="auto">
            <a:xfrm>
              <a:off x="2097" y="1819"/>
              <a:ext cx="480"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endParaRPr lang="en-US" sz="700" b="1" dirty="0">
                <a:latin typeface="Century Gothic" pitchFamily="34" charset="0"/>
              </a:endParaRPr>
            </a:p>
            <a:p>
              <a:pPr eaLnBrk="1" hangingPunct="1"/>
              <a:r>
                <a:rPr lang="en-GB" sz="700" b="1" dirty="0">
                  <a:latin typeface="Century Gothic" pitchFamily="34" charset="0"/>
                </a:rPr>
                <a:t>Swiss Re  10%</a:t>
              </a:r>
            </a:p>
            <a:p>
              <a:pPr eaLnBrk="1" hangingPunct="1">
                <a:spcBef>
                  <a:spcPct val="50000"/>
                </a:spcBef>
              </a:pPr>
              <a:endParaRPr lang="en-US" sz="700" b="1" dirty="0">
                <a:latin typeface="Century Gothic" pitchFamily="34" charset="0"/>
              </a:endParaRPr>
            </a:p>
          </p:txBody>
        </p:sp>
        <p:sp>
          <p:nvSpPr>
            <p:cNvPr id="51" name="Text Box 50"/>
            <p:cNvSpPr txBox="1">
              <a:spLocks noChangeArrowheads="1"/>
            </p:cNvSpPr>
            <p:nvPr/>
          </p:nvSpPr>
          <p:spPr bwMode="auto">
            <a:xfrm>
              <a:off x="4064" y="1870"/>
              <a:ext cx="481"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endParaRPr lang="en-US" sz="700" b="1" dirty="0">
                <a:latin typeface="Century Gothic" pitchFamily="34" charset="0"/>
              </a:endParaRPr>
            </a:p>
            <a:p>
              <a:pPr eaLnBrk="1" hangingPunct="1"/>
              <a:r>
                <a:rPr lang="en-GB" sz="700" b="1" dirty="0">
                  <a:latin typeface="Century Gothic" pitchFamily="34" charset="0"/>
                </a:rPr>
                <a:t>HSB Re</a:t>
              </a:r>
            </a:p>
            <a:p>
              <a:pPr eaLnBrk="1" hangingPunct="1"/>
              <a:r>
                <a:rPr lang="en-GB" sz="700" b="1" dirty="0">
                  <a:latin typeface="Century Gothic" pitchFamily="34" charset="0"/>
                </a:rPr>
                <a:t>  37% </a:t>
              </a:r>
            </a:p>
            <a:p>
              <a:pPr eaLnBrk="1" hangingPunct="1">
                <a:spcBef>
                  <a:spcPct val="50000"/>
                </a:spcBef>
              </a:pPr>
              <a:endParaRPr lang="en-US" sz="700" b="1" dirty="0">
                <a:latin typeface="Century Gothic" pitchFamily="34" charset="0"/>
              </a:endParaRPr>
            </a:p>
          </p:txBody>
        </p:sp>
        <p:sp>
          <p:nvSpPr>
            <p:cNvPr id="52" name="Text Box 51"/>
            <p:cNvSpPr txBox="1">
              <a:spLocks noChangeArrowheads="1"/>
            </p:cNvSpPr>
            <p:nvPr/>
          </p:nvSpPr>
          <p:spPr bwMode="auto">
            <a:xfrm>
              <a:off x="2539" y="1819"/>
              <a:ext cx="480"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endParaRPr lang="en-US" sz="700" b="1" dirty="0">
                <a:latin typeface="Century Gothic" pitchFamily="34" charset="0"/>
              </a:endParaRPr>
            </a:p>
            <a:p>
              <a:pPr eaLnBrk="1" hangingPunct="1"/>
              <a:r>
                <a:rPr lang="en-GB" sz="700" b="1" dirty="0">
                  <a:latin typeface="Century Gothic" pitchFamily="34" charset="0"/>
                </a:rPr>
                <a:t>RSUI  </a:t>
              </a:r>
            </a:p>
            <a:p>
              <a:pPr eaLnBrk="1" hangingPunct="1"/>
              <a:r>
                <a:rPr lang="en-GB" sz="700" b="1" dirty="0">
                  <a:latin typeface="Century Gothic" pitchFamily="34" charset="0"/>
                </a:rPr>
                <a:t>5%</a:t>
              </a:r>
            </a:p>
            <a:p>
              <a:pPr eaLnBrk="1" hangingPunct="1">
                <a:spcBef>
                  <a:spcPct val="50000"/>
                </a:spcBef>
              </a:pPr>
              <a:endParaRPr lang="en-US" sz="700" b="1" dirty="0">
                <a:latin typeface="Century Gothic" pitchFamily="34" charset="0"/>
              </a:endParaRPr>
            </a:p>
          </p:txBody>
        </p:sp>
        <p:sp>
          <p:nvSpPr>
            <p:cNvPr id="53" name="Text Box 52"/>
            <p:cNvSpPr txBox="1">
              <a:spLocks noChangeArrowheads="1"/>
            </p:cNvSpPr>
            <p:nvPr/>
          </p:nvSpPr>
          <p:spPr bwMode="auto">
            <a:xfrm>
              <a:off x="1713" y="1819"/>
              <a:ext cx="480"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endParaRPr lang="en-US" sz="700" b="1" dirty="0">
                <a:latin typeface="Century Gothic" pitchFamily="34" charset="0"/>
              </a:endParaRPr>
            </a:p>
            <a:p>
              <a:pPr eaLnBrk="1" hangingPunct="1"/>
              <a:r>
                <a:rPr lang="en-GB" sz="700" b="1" dirty="0">
                  <a:latin typeface="Century Gothic" pitchFamily="34" charset="0"/>
                </a:rPr>
                <a:t>Arch  10%</a:t>
              </a:r>
            </a:p>
            <a:p>
              <a:pPr eaLnBrk="1" hangingPunct="1">
                <a:spcBef>
                  <a:spcPct val="50000"/>
                </a:spcBef>
              </a:pPr>
              <a:endParaRPr lang="en-US" sz="700" b="1" dirty="0">
                <a:latin typeface="Century Gothic" pitchFamily="34" charset="0"/>
              </a:endParaRPr>
            </a:p>
          </p:txBody>
        </p:sp>
        <p:sp>
          <p:nvSpPr>
            <p:cNvPr id="54" name="Rectangle 53"/>
            <p:cNvSpPr>
              <a:spLocks noChangeArrowheads="1"/>
            </p:cNvSpPr>
            <p:nvPr/>
          </p:nvSpPr>
          <p:spPr bwMode="auto">
            <a:xfrm rot="-5400000">
              <a:off x="3562" y="2146"/>
              <a:ext cx="464" cy="359"/>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lang="en-GB" sz="700" b="1" dirty="0">
                  <a:latin typeface="Century Gothic" pitchFamily="34" charset="0"/>
                </a:rPr>
                <a:t>Ironshore</a:t>
              </a:r>
            </a:p>
            <a:p>
              <a:pPr eaLnBrk="1" hangingPunct="1"/>
              <a:r>
                <a:rPr lang="en-GB" sz="700" b="1" dirty="0">
                  <a:latin typeface="Century Gothic" pitchFamily="34" charset="0"/>
                </a:rPr>
                <a:t>10%</a:t>
              </a:r>
            </a:p>
            <a:p>
              <a:pPr eaLnBrk="1" hangingPunct="1"/>
              <a:endParaRPr lang="en-GB" sz="700" b="1" dirty="0">
                <a:latin typeface="Century Gothic" pitchFamily="34" charset="0"/>
              </a:endParaRPr>
            </a:p>
          </p:txBody>
        </p:sp>
        <p:sp>
          <p:nvSpPr>
            <p:cNvPr id="55" name="Rectangle 54"/>
            <p:cNvSpPr>
              <a:spLocks noChangeArrowheads="1"/>
            </p:cNvSpPr>
            <p:nvPr/>
          </p:nvSpPr>
          <p:spPr bwMode="auto">
            <a:xfrm>
              <a:off x="3009" y="3713"/>
              <a:ext cx="624" cy="628"/>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  Westchester </a:t>
              </a:r>
            </a:p>
            <a:p>
              <a:pPr eaLnBrk="1" hangingPunct="1"/>
              <a:r>
                <a:rPr lang="en-GB" sz="700" b="1" dirty="0">
                  <a:latin typeface="Century Gothic" pitchFamily="34" charset="0"/>
                </a:rPr>
                <a:t>  20%</a:t>
              </a:r>
            </a:p>
          </p:txBody>
        </p:sp>
        <p:sp>
          <p:nvSpPr>
            <p:cNvPr id="56" name="Rectangle 55"/>
            <p:cNvSpPr>
              <a:spLocks noChangeArrowheads="1"/>
            </p:cNvSpPr>
            <p:nvPr/>
          </p:nvSpPr>
          <p:spPr bwMode="auto">
            <a:xfrm>
              <a:off x="3603" y="3710"/>
              <a:ext cx="718" cy="63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sz="700" b="1" dirty="0">
                <a:latin typeface="Century Gothic" pitchFamily="34" charset="0"/>
              </a:endParaRPr>
            </a:p>
            <a:p>
              <a:pPr eaLnBrk="1" hangingPunct="1"/>
              <a:endParaRPr lang="en-GB" sz="700" b="1" dirty="0">
                <a:latin typeface="Century Gothic" pitchFamily="34" charset="0"/>
              </a:endParaRPr>
            </a:p>
            <a:p>
              <a:pPr eaLnBrk="1" hangingPunct="1"/>
              <a:r>
                <a:rPr lang="en-GB" sz="700" b="1" dirty="0">
                  <a:latin typeface="Century Gothic" pitchFamily="34" charset="0"/>
                </a:rPr>
                <a:t>Lloyds</a:t>
              </a:r>
              <a:br>
                <a:rPr lang="en-GB" sz="700" b="1" dirty="0">
                  <a:latin typeface="Century Gothic" pitchFamily="34" charset="0"/>
                </a:rPr>
              </a:br>
              <a:r>
                <a:rPr lang="en-GB" sz="700" b="1" dirty="0">
                  <a:latin typeface="Century Gothic" pitchFamily="34" charset="0"/>
                </a:rPr>
                <a:t>   21.67%  </a:t>
              </a:r>
              <a:br>
                <a:rPr lang="en-GB" sz="700" b="1" dirty="0">
                  <a:latin typeface="Century Gothic" pitchFamily="34" charset="0"/>
                </a:rPr>
              </a:br>
              <a:endParaRPr lang="en-GB" sz="700" b="1" dirty="0">
                <a:latin typeface="Century Gothic" pitchFamily="34" charset="0"/>
              </a:endParaRPr>
            </a:p>
            <a:p>
              <a:pPr eaLnBrk="1" hangingPunct="1"/>
              <a:endParaRPr lang="en-GB" sz="500" dirty="0">
                <a:latin typeface="Century Gothic" pitchFamily="34" charset="0"/>
              </a:endParaRPr>
            </a:p>
            <a:p>
              <a:pPr eaLnBrk="1" hangingPunct="1"/>
              <a:endParaRPr lang="en-GB" sz="500" dirty="0">
                <a:latin typeface="Century Gothic" pitchFamily="34" charset="0"/>
              </a:endParaRPr>
            </a:p>
          </p:txBody>
        </p:sp>
        <p:sp>
          <p:nvSpPr>
            <p:cNvPr id="57" name="Line 56"/>
            <p:cNvSpPr>
              <a:spLocks noChangeShapeType="1"/>
            </p:cNvSpPr>
            <p:nvPr/>
          </p:nvSpPr>
          <p:spPr bwMode="auto">
            <a:xfrm flipV="1">
              <a:off x="1713" y="4481"/>
              <a:ext cx="297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Century Gothic" pitchFamily="34" charset="0"/>
              </a:endParaRPr>
            </a:p>
          </p:txBody>
        </p:sp>
        <p:sp>
          <p:nvSpPr>
            <p:cNvPr id="58" name="Rectangle 57"/>
            <p:cNvSpPr>
              <a:spLocks noChangeArrowheads="1"/>
            </p:cNvSpPr>
            <p:nvPr/>
          </p:nvSpPr>
          <p:spPr bwMode="auto">
            <a:xfrm>
              <a:off x="2094" y="2876"/>
              <a:ext cx="944" cy="1465"/>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sz="700" b="1" dirty="0">
                  <a:latin typeface="Century Gothic" pitchFamily="34" charset="0"/>
                </a:rPr>
                <a:t>Lexington</a:t>
              </a:r>
            </a:p>
            <a:p>
              <a:pPr eaLnBrk="1" hangingPunct="1"/>
              <a:r>
                <a:rPr lang="en-GB" sz="700" b="1" dirty="0">
                  <a:latin typeface="Century Gothic" pitchFamily="34" charset="0"/>
                </a:rPr>
                <a:t>33.33%</a:t>
              </a:r>
            </a:p>
          </p:txBody>
        </p:sp>
      </p:grpSp>
    </p:spTree>
    <p:extLst>
      <p:ext uri="{BB962C8B-B14F-4D97-AF65-F5344CB8AC3E}">
        <p14:creationId xmlns:p14="http://schemas.microsoft.com/office/powerpoint/2010/main" val="2689967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23</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724400"/>
            <a:ext cx="9734874" cy="753871"/>
          </a:xfrm>
          <a:prstGeom prst="rect">
            <a:avLst/>
          </a:prstGeom>
          <a:noFill/>
          <a:ln w="9525">
            <a:noFill/>
            <a:miter lim="800000"/>
            <a:headEnd/>
            <a:tailEnd/>
          </a:ln>
        </p:spPr>
        <p:txBody>
          <a:bodyPr wrap="square" lIns="91258" tIns="45630" rIns="91258" bIns="45630" rtlCol="0">
            <a:spAutoFit/>
          </a:bodyPr>
          <a:lstStyle/>
          <a:p>
            <a:pPr algn="r"/>
            <a:r>
              <a:rPr lang="en-US" sz="4300" dirty="0" smtClean="0">
                <a:solidFill>
                  <a:schemeClr val="bg1"/>
                </a:solidFill>
                <a:latin typeface="Century Gothic" pitchFamily="34" charset="0"/>
                <a:cs typeface="Calibri" pitchFamily="34" charset="0"/>
              </a:rPr>
              <a:t>Executive Liability Capabilities</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
        <p:nvSpPr>
          <p:cNvPr id="29" name="Oval 28"/>
          <p:cNvSpPr/>
          <p:nvPr/>
        </p:nvSpPr>
        <p:spPr>
          <a:xfrm>
            <a:off x="1143000" y="4876800"/>
            <a:ext cx="502024" cy="44161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dirty="0" smtClean="0">
                <a:latin typeface="Century Gothic" pitchFamily="34" charset="0"/>
              </a:rPr>
              <a:t>6</a:t>
            </a:r>
            <a:endParaRPr lang="en-US" dirty="0">
              <a:latin typeface="Century Gothic" pitchFamily="34" charset="0"/>
            </a:endParaRPr>
          </a:p>
        </p:txBody>
      </p:sp>
    </p:spTree>
    <p:extLst>
      <p:ext uri="{BB962C8B-B14F-4D97-AF65-F5344CB8AC3E}">
        <p14:creationId xmlns:p14="http://schemas.microsoft.com/office/powerpoint/2010/main" val="291810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8" y="6781800"/>
            <a:ext cx="10059319"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10058400" cy="7010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just"/>
            <a:endParaRPr lang="en-US" dirty="0"/>
          </a:p>
        </p:txBody>
      </p:sp>
      <p:sp>
        <p:nvSpPr>
          <p:cNvPr id="11" name="Rectangle 10"/>
          <p:cNvSpPr/>
          <p:nvPr/>
        </p:nvSpPr>
        <p:spPr>
          <a:xfrm>
            <a:off x="-918" y="7162800"/>
            <a:ext cx="10059319" cy="609600"/>
          </a:xfrm>
          <a:prstGeom prst="rect">
            <a:avLst/>
          </a:prstGeom>
          <a:solidFill>
            <a:srgbClr val="8CC63E"/>
          </a:solidFill>
          <a:ln>
            <a:solidFill>
              <a:srgbClr val="8CC63E"/>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241" y="422564"/>
            <a:ext cx="4953000" cy="1177636"/>
          </a:xfrm>
          <a:prstGeom prst="rect">
            <a:avLst/>
          </a:prstGeom>
        </p:spPr>
      </p:pic>
      <p:sp>
        <p:nvSpPr>
          <p:cNvPr id="27" name="Oval 26"/>
          <p:cNvSpPr/>
          <p:nvPr/>
        </p:nvSpPr>
        <p:spPr>
          <a:xfrm>
            <a:off x="479411" y="1828800"/>
            <a:ext cx="2263139" cy="2115820"/>
          </a:xfrm>
          <a:prstGeom prst="ellipse">
            <a:avLst/>
          </a:prstGeom>
          <a:solidFill>
            <a:srgbClr val="8CC63E"/>
          </a:soli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entury Gothic" pitchFamily="34" charset="0"/>
              </a:rPr>
              <a:t>             </a:t>
            </a:r>
            <a:endParaRPr lang="en-US" dirty="0">
              <a:solidFill>
                <a:prstClr val="white"/>
              </a:solidFill>
              <a:latin typeface="Century Gothic" pitchFamily="34" charset="0"/>
            </a:endParaRPr>
          </a:p>
        </p:txBody>
      </p:sp>
      <p:sp>
        <p:nvSpPr>
          <p:cNvPr id="30" name="TextBox 29"/>
          <p:cNvSpPr txBox="1"/>
          <p:nvPr/>
        </p:nvSpPr>
        <p:spPr>
          <a:xfrm rot="5400000">
            <a:off x="903094" y="1369225"/>
            <a:ext cx="1415772" cy="3069559"/>
          </a:xfrm>
          <a:prstGeom prst="rect">
            <a:avLst/>
          </a:prstGeom>
          <a:noFill/>
        </p:spPr>
        <p:txBody>
          <a:bodyPr vert="vert270" wrap="square" rtlCol="0" anchor="ctr">
            <a:spAutoFit/>
          </a:bodyPr>
          <a:lstStyle/>
          <a:p>
            <a:pPr algn="ctr"/>
            <a:r>
              <a:rPr lang="en-US" sz="8000" b="1" dirty="0" smtClean="0">
                <a:solidFill>
                  <a:srgbClr val="C8DF8E">
                    <a:alpha val="40000"/>
                  </a:srgbClr>
                </a:solidFill>
                <a:latin typeface="Century Gothic" pitchFamily="34" charset="0"/>
                <a:cs typeface="Arial" pitchFamily="34" charset="0"/>
              </a:rPr>
              <a:t>OUR</a:t>
            </a:r>
            <a:endParaRPr lang="en-US" sz="8500" b="1" dirty="0">
              <a:solidFill>
                <a:srgbClr val="C8DF8E">
                  <a:alpha val="40000"/>
                </a:srgbClr>
              </a:solidFill>
              <a:latin typeface="Century Gothic" pitchFamily="34" charset="0"/>
              <a:cs typeface="Arial" pitchFamily="34" charset="0"/>
            </a:endParaRPr>
          </a:p>
        </p:txBody>
      </p:sp>
      <p:sp>
        <p:nvSpPr>
          <p:cNvPr id="31" name="TextBox 30"/>
          <p:cNvSpPr txBox="1"/>
          <p:nvPr/>
        </p:nvSpPr>
        <p:spPr>
          <a:xfrm>
            <a:off x="2941320" y="2638078"/>
            <a:ext cx="8717280" cy="802271"/>
          </a:xfrm>
          <a:prstGeom prst="rect">
            <a:avLst/>
          </a:prstGeom>
          <a:noFill/>
        </p:spPr>
        <p:txBody>
          <a:bodyPr wrap="square" lIns="101882" tIns="50941" rIns="101882" bIns="50941" rtlCol="0">
            <a:normAutofit/>
          </a:bodyPr>
          <a:lstStyle/>
          <a:p>
            <a:r>
              <a:rPr lang="en-US" sz="3600" b="1" dirty="0" smtClean="0">
                <a:solidFill>
                  <a:schemeClr val="bg1"/>
                </a:solidFill>
                <a:latin typeface="Century Gothic" pitchFamily="34" charset="0"/>
              </a:rPr>
              <a:t>EXECUTIVE LIABILITY </a:t>
            </a:r>
            <a:r>
              <a:rPr lang="en-US" sz="3600" dirty="0" smtClean="0">
                <a:solidFill>
                  <a:srgbClr val="262626">
                    <a:lumMod val="50000"/>
                    <a:lumOff val="50000"/>
                  </a:srgbClr>
                </a:solidFill>
                <a:latin typeface="Century Gothic" pitchFamily="34" charset="0"/>
                <a:cs typeface="Arial" pitchFamily="34" charset="0"/>
              </a:rPr>
              <a:t>Practice</a:t>
            </a:r>
            <a:endParaRPr lang="en-US" sz="3600" dirty="0">
              <a:solidFill>
                <a:srgbClr val="262626">
                  <a:lumMod val="50000"/>
                  <a:lumOff val="50000"/>
                </a:srgbClr>
              </a:solidFill>
              <a:latin typeface="Century Gothic" pitchFamily="34" charset="0"/>
              <a:cs typeface="Arial" pitchFamily="34" charset="0"/>
            </a:endParaRPr>
          </a:p>
        </p:txBody>
      </p:sp>
      <p:sp>
        <p:nvSpPr>
          <p:cNvPr id="33" name="Rectangle 32"/>
          <p:cNvSpPr/>
          <p:nvPr/>
        </p:nvSpPr>
        <p:spPr>
          <a:xfrm>
            <a:off x="9426589" y="5491495"/>
            <a:ext cx="609600" cy="83817"/>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solidFill>
                  <a:srgbClr val="FF6600"/>
                </a:solidFill>
              </a:rPr>
              <a:t>           </a:t>
            </a:r>
            <a:endParaRPr lang="en-US" dirty="0">
              <a:solidFill>
                <a:srgbClr val="FF6600"/>
              </a:solidFill>
            </a:endParaRPr>
          </a:p>
        </p:txBody>
      </p:sp>
      <p:sp>
        <p:nvSpPr>
          <p:cNvPr id="3" name="Rectangle 2"/>
          <p:cNvSpPr/>
          <p:nvPr/>
        </p:nvSpPr>
        <p:spPr>
          <a:xfrm>
            <a:off x="546969" y="4382631"/>
            <a:ext cx="8803420" cy="2246769"/>
          </a:xfrm>
          <a:prstGeom prst="rect">
            <a:avLst/>
          </a:prstGeom>
        </p:spPr>
        <p:txBody>
          <a:bodyPr wrap="square">
            <a:spAutoFit/>
          </a:bodyPr>
          <a:lstStyle/>
          <a:p>
            <a:pPr algn="just"/>
            <a:r>
              <a:rPr lang="en-US" sz="1400" b="1" dirty="0">
                <a:solidFill>
                  <a:schemeClr val="bg1"/>
                </a:solidFill>
                <a:latin typeface="Century Gothic" pitchFamily="34" charset="0"/>
              </a:rPr>
              <a:t>The Executive Liability Practice (“ELP”) is a Beecher Carlson specialty practice made up of experienced and knowledgeable advisors/brokers solely dedicated to providing our clients with the advice needed to properly protect corporations an their directors and officers against unforeseen liability that arise from everyday corporate activities.  </a:t>
            </a:r>
          </a:p>
          <a:p>
            <a:pPr algn="just"/>
            <a:endParaRPr lang="en-US" sz="1400" b="1" dirty="0">
              <a:solidFill>
                <a:schemeClr val="bg1"/>
              </a:solidFill>
              <a:latin typeface="Century Gothic" pitchFamily="34" charset="0"/>
            </a:endParaRPr>
          </a:p>
          <a:p>
            <a:pPr algn="just"/>
            <a:r>
              <a:rPr lang="en-US" sz="1400" b="1" dirty="0">
                <a:solidFill>
                  <a:schemeClr val="bg1"/>
                </a:solidFill>
                <a:latin typeface="Century Gothic" pitchFamily="34" charset="0"/>
              </a:rPr>
              <a:t>Focusing solely on executive liability exposures, including directors and officers liability, fiduciary liability, employment practices liability, professional liability, cyber insurance, crime insurance, kidnap/ransom &amp; extortion insurance, and other financially-driven exposures, ELP advisors provide our clients with the most efficient and effective program structure and price backed by the strongest insurance companies worldwide.</a:t>
            </a:r>
          </a:p>
        </p:txBody>
      </p:sp>
      <p:sp>
        <p:nvSpPr>
          <p:cNvPr id="5" name="Slide Number Placeholder 4"/>
          <p:cNvSpPr>
            <a:spLocks noGrp="1"/>
          </p:cNvSpPr>
          <p:nvPr>
            <p:ph type="sldNum" sz="quarter" idx="12"/>
          </p:nvPr>
        </p:nvSpPr>
        <p:spPr/>
        <p:txBody>
          <a:bodyPr/>
          <a:lstStyle/>
          <a:p>
            <a:fld id="{A9AF1BE4-26A3-4B85-A398-AB0ADE8CBD3F}" type="slidenum">
              <a:rPr lang="en-US" smtClean="0">
                <a:latin typeface="Century Gothic" pitchFamily="34" charset="0"/>
              </a:rPr>
              <a:pPr/>
              <a:t>24</a:t>
            </a:fld>
            <a:endParaRPr lang="en-US" dirty="0">
              <a:latin typeface="Century Gothic" pitchFamily="34" charset="0"/>
            </a:endParaRPr>
          </a:p>
        </p:txBody>
      </p:sp>
      <p:sp>
        <p:nvSpPr>
          <p:cNvPr id="28" name="TextBox 27"/>
          <p:cNvSpPr txBox="1"/>
          <p:nvPr/>
        </p:nvSpPr>
        <p:spPr>
          <a:xfrm>
            <a:off x="546969" y="2551601"/>
            <a:ext cx="2124275" cy="774365"/>
          </a:xfrm>
          <a:prstGeom prst="rect">
            <a:avLst/>
          </a:prstGeom>
          <a:noFill/>
        </p:spPr>
        <p:txBody>
          <a:bodyPr wrap="square" rtlCol="0" anchor="ctr">
            <a:normAutofit/>
          </a:bodyPr>
          <a:lstStyle/>
          <a:p>
            <a:pPr algn="ctr">
              <a:lnSpc>
                <a:spcPct val="80000"/>
              </a:lnSpc>
            </a:pPr>
            <a:r>
              <a:rPr lang="en-US" sz="2700" b="1" spc="67" dirty="0" smtClean="0">
                <a:solidFill>
                  <a:prstClr val="white"/>
                </a:solidFill>
                <a:effectLst>
                  <a:outerShdw blurRad="50800" dist="25400" dir="5400000" algn="t" rotWithShape="0">
                    <a:prstClr val="black">
                      <a:alpha val="15000"/>
                    </a:prstClr>
                  </a:outerShdw>
                </a:effectLst>
                <a:latin typeface="Century Gothic" pitchFamily="34" charset="0"/>
              </a:rPr>
              <a:t>Products</a:t>
            </a:r>
            <a:endParaRPr lang="en-US" sz="2700" b="1" dirty="0">
              <a:solidFill>
                <a:prstClr val="white"/>
              </a:solidFill>
              <a:effectLst>
                <a:outerShdw blurRad="50800" dist="25400" dir="5400000" algn="t" rotWithShape="0">
                  <a:prstClr val="black">
                    <a:alpha val="15000"/>
                  </a:prstClr>
                </a:outerShdw>
              </a:effectLst>
              <a:latin typeface="Century Gothic" pitchFamily="34" charset="0"/>
            </a:endParaRPr>
          </a:p>
        </p:txBody>
      </p:sp>
    </p:spTree>
    <p:extLst>
      <p:ext uri="{BB962C8B-B14F-4D97-AF65-F5344CB8AC3E}">
        <p14:creationId xmlns:p14="http://schemas.microsoft.com/office/powerpoint/2010/main" val="108257646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000"/>
                                        <p:tgtEl>
                                          <p:spTgt spid="33"/>
                                        </p:tgtEl>
                                      </p:cBhvr>
                                    </p:animEffect>
                                    <p:anim calcmode="lin" valueType="num">
                                      <p:cBhvr>
                                        <p:cTn id="12" dur="2000" fill="hold"/>
                                        <p:tgtEl>
                                          <p:spTgt spid="33"/>
                                        </p:tgtEl>
                                        <p:attrNameLst>
                                          <p:attrName>ppt_x</p:attrName>
                                        </p:attrNameLst>
                                      </p:cBhvr>
                                      <p:tavLst>
                                        <p:tav tm="0">
                                          <p:val>
                                            <p:strVal val="#ppt_x"/>
                                          </p:val>
                                        </p:tav>
                                        <p:tav tm="100000">
                                          <p:val>
                                            <p:strVal val="#ppt_x"/>
                                          </p:val>
                                        </p:tav>
                                      </p:tavLst>
                                    </p:anim>
                                    <p:anim calcmode="lin" valueType="num">
                                      <p:cBhvr>
                                        <p:cTn id="13" dur="2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0" y="-18394"/>
            <a:ext cx="10058400" cy="7790794"/>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just"/>
            <a:endParaRPr lang="en-US" dirty="0"/>
          </a:p>
        </p:txBody>
      </p:sp>
      <p:sp>
        <p:nvSpPr>
          <p:cNvPr id="2" name="Title 1"/>
          <p:cNvSpPr>
            <a:spLocks noGrp="1"/>
          </p:cNvSpPr>
          <p:nvPr>
            <p:ph type="title"/>
          </p:nvPr>
        </p:nvSpPr>
        <p:spPr>
          <a:xfrm>
            <a:off x="0" y="289560"/>
            <a:ext cx="10058400" cy="777240"/>
          </a:xfrm>
        </p:spPr>
        <p:txBody>
          <a:bodyPr>
            <a:normAutofit/>
          </a:bodyPr>
          <a:lstStyle/>
          <a:p>
            <a:r>
              <a:rPr lang="en-US" sz="3600" dirty="0" smtClean="0"/>
              <a:t>Executive Liability Footprint</a:t>
            </a:r>
            <a:endParaRPr lang="en-US" sz="1600" dirty="0"/>
          </a:p>
        </p:txBody>
      </p:sp>
      <p:grpSp>
        <p:nvGrpSpPr>
          <p:cNvPr id="146" name="Gruppe 130"/>
          <p:cNvGrpSpPr/>
          <p:nvPr/>
        </p:nvGrpSpPr>
        <p:grpSpPr>
          <a:xfrm>
            <a:off x="63495" y="1115775"/>
            <a:ext cx="4196248" cy="4446825"/>
            <a:chOff x="-1225550" y="688975"/>
            <a:chExt cx="5556250" cy="5888038"/>
          </a:xfrm>
          <a:gradFill flip="none" rotWithShape="1">
            <a:gsLst>
              <a:gs pos="0">
                <a:srgbClr val="D7D8D9">
                  <a:lumMod val="25000"/>
                </a:srgbClr>
              </a:gs>
              <a:gs pos="44000">
                <a:srgbClr val="D7D8D9">
                  <a:lumMod val="90000"/>
                </a:srgbClr>
              </a:gs>
              <a:gs pos="73000">
                <a:srgbClr val="D7D8D9">
                  <a:lumMod val="50000"/>
                </a:srgbClr>
              </a:gs>
              <a:gs pos="100000">
                <a:srgbClr val="D7D8D9">
                  <a:lumMod val="25000"/>
                </a:srgbClr>
              </a:gs>
            </a:gsLst>
            <a:lin ang="13740000" scaled="0"/>
            <a:tileRect/>
          </a:gradFill>
        </p:grpSpPr>
        <p:sp>
          <p:nvSpPr>
            <p:cNvPr id="147" name="Freeform 111"/>
            <p:cNvSpPr>
              <a:spLocks noEditPoints="1"/>
            </p:cNvSpPr>
            <p:nvPr/>
          </p:nvSpPr>
          <p:spPr bwMode="auto">
            <a:xfrm>
              <a:off x="-1184275" y="830263"/>
              <a:ext cx="5514975" cy="5746750"/>
            </a:xfrm>
            <a:custGeom>
              <a:avLst/>
              <a:gdLst/>
              <a:ahLst/>
              <a:cxnLst>
                <a:cxn ang="0">
                  <a:pos x="3308" y="1436"/>
                </a:cxn>
                <a:cxn ang="0">
                  <a:pos x="3068" y="1206"/>
                </a:cxn>
                <a:cxn ang="0">
                  <a:pos x="2740" y="1096"/>
                </a:cxn>
                <a:cxn ang="0">
                  <a:pos x="2446" y="1000"/>
                </a:cxn>
                <a:cxn ang="0">
                  <a:pos x="2418" y="1146"/>
                </a:cxn>
                <a:cxn ang="0">
                  <a:pos x="2422" y="1460"/>
                </a:cxn>
                <a:cxn ang="0">
                  <a:pos x="2360" y="1520"/>
                </a:cxn>
                <a:cxn ang="0">
                  <a:pos x="2148" y="1382"/>
                </a:cxn>
                <a:cxn ang="0">
                  <a:pos x="1990" y="1030"/>
                </a:cxn>
                <a:cxn ang="0">
                  <a:pos x="2122" y="976"/>
                </a:cxn>
                <a:cxn ang="0">
                  <a:pos x="2276" y="932"/>
                </a:cxn>
                <a:cxn ang="0">
                  <a:pos x="2190" y="728"/>
                </a:cxn>
                <a:cxn ang="0">
                  <a:pos x="2052" y="726"/>
                </a:cxn>
                <a:cxn ang="0">
                  <a:pos x="1844" y="750"/>
                </a:cxn>
                <a:cxn ang="0">
                  <a:pos x="1522" y="698"/>
                </a:cxn>
                <a:cxn ang="0">
                  <a:pos x="1296" y="444"/>
                </a:cxn>
                <a:cxn ang="0">
                  <a:pos x="950" y="86"/>
                </a:cxn>
                <a:cxn ang="0">
                  <a:pos x="634" y="174"/>
                </a:cxn>
                <a:cxn ang="0">
                  <a:pos x="548" y="222"/>
                </a:cxn>
                <a:cxn ang="0">
                  <a:pos x="294" y="350"/>
                </a:cxn>
                <a:cxn ang="0">
                  <a:pos x="118" y="536"/>
                </a:cxn>
                <a:cxn ang="0">
                  <a:pos x="406" y="566"/>
                </a:cxn>
                <a:cxn ang="0">
                  <a:pos x="522" y="624"/>
                </a:cxn>
                <a:cxn ang="0">
                  <a:pos x="658" y="1166"/>
                </a:cxn>
                <a:cxn ang="0">
                  <a:pos x="776" y="1330"/>
                </a:cxn>
                <a:cxn ang="0">
                  <a:pos x="690" y="2198"/>
                </a:cxn>
                <a:cxn ang="0">
                  <a:pos x="920" y="2754"/>
                </a:cxn>
                <a:cxn ang="0">
                  <a:pos x="1072" y="3060"/>
                </a:cxn>
                <a:cxn ang="0">
                  <a:pos x="924" y="2632"/>
                </a:cxn>
                <a:cxn ang="0">
                  <a:pos x="1140" y="2872"/>
                </a:cxn>
                <a:cxn ang="0">
                  <a:pos x="1508" y="3386"/>
                </a:cxn>
                <a:cxn ang="0">
                  <a:pos x="2312" y="3376"/>
                </a:cxn>
                <a:cxn ang="0">
                  <a:pos x="2152" y="3286"/>
                </a:cxn>
                <a:cxn ang="0">
                  <a:pos x="1762" y="3250"/>
                </a:cxn>
                <a:cxn ang="0">
                  <a:pos x="2020" y="2790"/>
                </a:cxn>
                <a:cxn ang="0">
                  <a:pos x="2222" y="2732"/>
                </a:cxn>
                <a:cxn ang="0">
                  <a:pos x="2516" y="2804"/>
                </a:cxn>
                <a:cxn ang="0">
                  <a:pos x="2640" y="2804"/>
                </a:cxn>
                <a:cxn ang="0">
                  <a:pos x="2760" y="2446"/>
                </a:cxn>
                <a:cxn ang="0">
                  <a:pos x="2812" y="2104"/>
                </a:cxn>
                <a:cxn ang="0">
                  <a:pos x="2946" y="2000"/>
                </a:cxn>
                <a:cxn ang="0">
                  <a:pos x="3046" y="1834"/>
                </a:cxn>
                <a:cxn ang="0">
                  <a:pos x="3246" y="1690"/>
                </a:cxn>
                <a:cxn ang="0">
                  <a:pos x="3120" y="1708"/>
                </a:cxn>
                <a:cxn ang="0">
                  <a:pos x="3016" y="1500"/>
                </a:cxn>
                <a:cxn ang="0">
                  <a:pos x="3216" y="1452"/>
                </a:cxn>
                <a:cxn ang="0">
                  <a:pos x="3360" y="1508"/>
                </a:cxn>
                <a:cxn ang="0">
                  <a:pos x="3466" y="1516"/>
                </a:cxn>
                <a:cxn ang="0">
                  <a:pos x="1284" y="768"/>
                </a:cxn>
                <a:cxn ang="0">
                  <a:pos x="1400" y="726"/>
                </a:cxn>
                <a:cxn ang="0">
                  <a:pos x="1400" y="1032"/>
                </a:cxn>
                <a:cxn ang="0">
                  <a:pos x="1430" y="990"/>
                </a:cxn>
                <a:cxn ang="0">
                  <a:pos x="1768" y="1486"/>
                </a:cxn>
                <a:cxn ang="0">
                  <a:pos x="1822" y="1574"/>
                </a:cxn>
                <a:cxn ang="0">
                  <a:pos x="2188" y="1620"/>
                </a:cxn>
                <a:cxn ang="0">
                  <a:pos x="2410" y="1628"/>
                </a:cxn>
                <a:cxn ang="0">
                  <a:pos x="2478" y="1788"/>
                </a:cxn>
                <a:cxn ang="0">
                  <a:pos x="2314" y="1950"/>
                </a:cxn>
                <a:cxn ang="0">
                  <a:pos x="2650" y="1764"/>
                </a:cxn>
                <a:cxn ang="0">
                  <a:pos x="2624" y="1926"/>
                </a:cxn>
                <a:cxn ang="0">
                  <a:pos x="2668" y="1914"/>
                </a:cxn>
                <a:cxn ang="0">
                  <a:pos x="2772" y="1852"/>
                </a:cxn>
              </a:cxnLst>
              <a:rect l="0" t="0" r="r" b="b"/>
              <a:pathLst>
                <a:path w="3474" h="3620">
                  <a:moveTo>
                    <a:pt x="3468" y="1466"/>
                  </a:moveTo>
                  <a:lnTo>
                    <a:pt x="3468" y="1466"/>
                  </a:lnTo>
                  <a:lnTo>
                    <a:pt x="3466" y="1460"/>
                  </a:lnTo>
                  <a:lnTo>
                    <a:pt x="3460" y="1454"/>
                  </a:lnTo>
                  <a:lnTo>
                    <a:pt x="3452" y="1450"/>
                  </a:lnTo>
                  <a:lnTo>
                    <a:pt x="3452" y="1450"/>
                  </a:lnTo>
                  <a:lnTo>
                    <a:pt x="3438" y="1442"/>
                  </a:lnTo>
                  <a:lnTo>
                    <a:pt x="3408" y="1426"/>
                  </a:lnTo>
                  <a:lnTo>
                    <a:pt x="3408" y="1426"/>
                  </a:lnTo>
                  <a:lnTo>
                    <a:pt x="3394" y="1422"/>
                  </a:lnTo>
                  <a:lnTo>
                    <a:pt x="3394" y="1422"/>
                  </a:lnTo>
                  <a:lnTo>
                    <a:pt x="3388" y="1424"/>
                  </a:lnTo>
                  <a:lnTo>
                    <a:pt x="3382" y="1426"/>
                  </a:lnTo>
                  <a:lnTo>
                    <a:pt x="3378" y="1430"/>
                  </a:lnTo>
                  <a:lnTo>
                    <a:pt x="3378" y="1430"/>
                  </a:lnTo>
                  <a:lnTo>
                    <a:pt x="3376" y="1432"/>
                  </a:lnTo>
                  <a:lnTo>
                    <a:pt x="3374" y="1428"/>
                  </a:lnTo>
                  <a:lnTo>
                    <a:pt x="3374" y="1428"/>
                  </a:lnTo>
                  <a:lnTo>
                    <a:pt x="3374" y="1428"/>
                  </a:lnTo>
                  <a:lnTo>
                    <a:pt x="3374" y="1420"/>
                  </a:lnTo>
                  <a:lnTo>
                    <a:pt x="3370" y="1414"/>
                  </a:lnTo>
                  <a:lnTo>
                    <a:pt x="3350" y="1396"/>
                  </a:lnTo>
                  <a:lnTo>
                    <a:pt x="3350" y="1396"/>
                  </a:lnTo>
                  <a:lnTo>
                    <a:pt x="3348" y="1394"/>
                  </a:lnTo>
                  <a:lnTo>
                    <a:pt x="3344" y="1394"/>
                  </a:lnTo>
                  <a:lnTo>
                    <a:pt x="3342" y="1394"/>
                  </a:lnTo>
                  <a:lnTo>
                    <a:pt x="3340" y="1396"/>
                  </a:lnTo>
                  <a:lnTo>
                    <a:pt x="3310" y="1434"/>
                  </a:lnTo>
                  <a:lnTo>
                    <a:pt x="3310" y="1434"/>
                  </a:lnTo>
                  <a:lnTo>
                    <a:pt x="3308" y="1436"/>
                  </a:lnTo>
                  <a:lnTo>
                    <a:pt x="3306" y="1436"/>
                  </a:lnTo>
                  <a:lnTo>
                    <a:pt x="3304" y="1434"/>
                  </a:lnTo>
                  <a:lnTo>
                    <a:pt x="3302" y="1432"/>
                  </a:lnTo>
                  <a:lnTo>
                    <a:pt x="3298" y="1418"/>
                  </a:lnTo>
                  <a:lnTo>
                    <a:pt x="3298" y="1418"/>
                  </a:lnTo>
                  <a:lnTo>
                    <a:pt x="3296" y="1416"/>
                  </a:lnTo>
                  <a:lnTo>
                    <a:pt x="3294" y="1414"/>
                  </a:lnTo>
                  <a:lnTo>
                    <a:pt x="3292" y="1412"/>
                  </a:lnTo>
                  <a:lnTo>
                    <a:pt x="3288" y="1412"/>
                  </a:lnTo>
                  <a:lnTo>
                    <a:pt x="3266" y="1420"/>
                  </a:lnTo>
                  <a:lnTo>
                    <a:pt x="3266" y="1420"/>
                  </a:lnTo>
                  <a:lnTo>
                    <a:pt x="3262" y="1420"/>
                  </a:lnTo>
                  <a:lnTo>
                    <a:pt x="3260" y="1420"/>
                  </a:lnTo>
                  <a:lnTo>
                    <a:pt x="3258" y="1418"/>
                  </a:lnTo>
                  <a:lnTo>
                    <a:pt x="3256" y="1416"/>
                  </a:lnTo>
                  <a:lnTo>
                    <a:pt x="3248" y="1334"/>
                  </a:lnTo>
                  <a:lnTo>
                    <a:pt x="3248" y="1334"/>
                  </a:lnTo>
                  <a:lnTo>
                    <a:pt x="3244" y="1328"/>
                  </a:lnTo>
                  <a:lnTo>
                    <a:pt x="3238" y="1324"/>
                  </a:lnTo>
                  <a:lnTo>
                    <a:pt x="3230" y="1324"/>
                  </a:lnTo>
                  <a:lnTo>
                    <a:pt x="3230" y="1324"/>
                  </a:lnTo>
                  <a:lnTo>
                    <a:pt x="3224" y="1320"/>
                  </a:lnTo>
                  <a:lnTo>
                    <a:pt x="3218" y="1316"/>
                  </a:lnTo>
                  <a:lnTo>
                    <a:pt x="3186" y="1252"/>
                  </a:lnTo>
                  <a:lnTo>
                    <a:pt x="3186" y="1252"/>
                  </a:lnTo>
                  <a:lnTo>
                    <a:pt x="3182" y="1246"/>
                  </a:lnTo>
                  <a:lnTo>
                    <a:pt x="3174" y="1242"/>
                  </a:lnTo>
                  <a:lnTo>
                    <a:pt x="3074" y="1206"/>
                  </a:lnTo>
                  <a:lnTo>
                    <a:pt x="3074" y="1206"/>
                  </a:lnTo>
                  <a:lnTo>
                    <a:pt x="3068" y="1206"/>
                  </a:lnTo>
                  <a:lnTo>
                    <a:pt x="3062" y="1210"/>
                  </a:lnTo>
                  <a:lnTo>
                    <a:pt x="3062" y="1210"/>
                  </a:lnTo>
                  <a:lnTo>
                    <a:pt x="3062" y="1210"/>
                  </a:lnTo>
                  <a:lnTo>
                    <a:pt x="3056" y="1214"/>
                  </a:lnTo>
                  <a:lnTo>
                    <a:pt x="3048" y="1214"/>
                  </a:lnTo>
                  <a:lnTo>
                    <a:pt x="2958" y="1192"/>
                  </a:lnTo>
                  <a:lnTo>
                    <a:pt x="2958" y="1192"/>
                  </a:lnTo>
                  <a:lnTo>
                    <a:pt x="2952" y="1190"/>
                  </a:lnTo>
                  <a:lnTo>
                    <a:pt x="2946" y="1184"/>
                  </a:lnTo>
                  <a:lnTo>
                    <a:pt x="2902" y="1136"/>
                  </a:lnTo>
                  <a:lnTo>
                    <a:pt x="2902" y="1136"/>
                  </a:lnTo>
                  <a:lnTo>
                    <a:pt x="2890" y="1126"/>
                  </a:lnTo>
                  <a:lnTo>
                    <a:pt x="2814" y="1080"/>
                  </a:lnTo>
                  <a:lnTo>
                    <a:pt x="2814" y="1080"/>
                  </a:lnTo>
                  <a:lnTo>
                    <a:pt x="2802" y="1070"/>
                  </a:lnTo>
                  <a:lnTo>
                    <a:pt x="2742" y="1002"/>
                  </a:lnTo>
                  <a:lnTo>
                    <a:pt x="2742" y="1002"/>
                  </a:lnTo>
                  <a:lnTo>
                    <a:pt x="2740" y="1000"/>
                  </a:lnTo>
                  <a:lnTo>
                    <a:pt x="2738" y="1000"/>
                  </a:lnTo>
                  <a:lnTo>
                    <a:pt x="2736" y="1000"/>
                  </a:lnTo>
                  <a:lnTo>
                    <a:pt x="2736" y="1004"/>
                  </a:lnTo>
                  <a:lnTo>
                    <a:pt x="2730" y="1046"/>
                  </a:lnTo>
                  <a:lnTo>
                    <a:pt x="2730" y="1046"/>
                  </a:lnTo>
                  <a:lnTo>
                    <a:pt x="2730" y="1054"/>
                  </a:lnTo>
                  <a:lnTo>
                    <a:pt x="2732" y="1060"/>
                  </a:lnTo>
                  <a:lnTo>
                    <a:pt x="2744" y="1090"/>
                  </a:lnTo>
                  <a:lnTo>
                    <a:pt x="2744" y="1090"/>
                  </a:lnTo>
                  <a:lnTo>
                    <a:pt x="2744" y="1094"/>
                  </a:lnTo>
                  <a:lnTo>
                    <a:pt x="2742" y="1096"/>
                  </a:lnTo>
                  <a:lnTo>
                    <a:pt x="2740" y="1096"/>
                  </a:lnTo>
                  <a:lnTo>
                    <a:pt x="2740" y="1096"/>
                  </a:lnTo>
                  <a:lnTo>
                    <a:pt x="2736" y="1098"/>
                  </a:lnTo>
                  <a:lnTo>
                    <a:pt x="2732" y="1102"/>
                  </a:lnTo>
                  <a:lnTo>
                    <a:pt x="2720" y="1138"/>
                  </a:lnTo>
                  <a:lnTo>
                    <a:pt x="2720" y="1138"/>
                  </a:lnTo>
                  <a:lnTo>
                    <a:pt x="2720" y="1142"/>
                  </a:lnTo>
                  <a:lnTo>
                    <a:pt x="2716" y="1144"/>
                  </a:lnTo>
                  <a:lnTo>
                    <a:pt x="2714" y="1144"/>
                  </a:lnTo>
                  <a:lnTo>
                    <a:pt x="2710" y="1144"/>
                  </a:lnTo>
                  <a:lnTo>
                    <a:pt x="2644" y="1116"/>
                  </a:lnTo>
                  <a:lnTo>
                    <a:pt x="2644" y="1116"/>
                  </a:lnTo>
                  <a:lnTo>
                    <a:pt x="2640" y="1110"/>
                  </a:lnTo>
                  <a:lnTo>
                    <a:pt x="2638" y="1104"/>
                  </a:lnTo>
                  <a:lnTo>
                    <a:pt x="2640" y="1092"/>
                  </a:lnTo>
                  <a:lnTo>
                    <a:pt x="2640" y="1092"/>
                  </a:lnTo>
                  <a:lnTo>
                    <a:pt x="2638" y="1084"/>
                  </a:lnTo>
                  <a:lnTo>
                    <a:pt x="2636" y="1078"/>
                  </a:lnTo>
                  <a:lnTo>
                    <a:pt x="2606" y="1030"/>
                  </a:lnTo>
                  <a:lnTo>
                    <a:pt x="2606" y="1030"/>
                  </a:lnTo>
                  <a:lnTo>
                    <a:pt x="2600" y="1026"/>
                  </a:lnTo>
                  <a:lnTo>
                    <a:pt x="2592" y="1024"/>
                  </a:lnTo>
                  <a:lnTo>
                    <a:pt x="2558" y="1030"/>
                  </a:lnTo>
                  <a:lnTo>
                    <a:pt x="2558" y="1030"/>
                  </a:lnTo>
                  <a:lnTo>
                    <a:pt x="2552" y="1030"/>
                  </a:lnTo>
                  <a:lnTo>
                    <a:pt x="2544" y="1028"/>
                  </a:lnTo>
                  <a:lnTo>
                    <a:pt x="2484" y="988"/>
                  </a:lnTo>
                  <a:lnTo>
                    <a:pt x="2484" y="988"/>
                  </a:lnTo>
                  <a:lnTo>
                    <a:pt x="2476" y="986"/>
                  </a:lnTo>
                  <a:lnTo>
                    <a:pt x="2470" y="988"/>
                  </a:lnTo>
                  <a:lnTo>
                    <a:pt x="2446" y="1000"/>
                  </a:lnTo>
                  <a:lnTo>
                    <a:pt x="2446" y="1000"/>
                  </a:lnTo>
                  <a:lnTo>
                    <a:pt x="2438" y="1002"/>
                  </a:lnTo>
                  <a:lnTo>
                    <a:pt x="2430" y="1002"/>
                  </a:lnTo>
                  <a:lnTo>
                    <a:pt x="2386" y="998"/>
                  </a:lnTo>
                  <a:lnTo>
                    <a:pt x="2386" y="998"/>
                  </a:lnTo>
                  <a:lnTo>
                    <a:pt x="2378" y="998"/>
                  </a:lnTo>
                  <a:lnTo>
                    <a:pt x="2370" y="998"/>
                  </a:lnTo>
                  <a:lnTo>
                    <a:pt x="2350" y="1006"/>
                  </a:lnTo>
                  <a:lnTo>
                    <a:pt x="2350" y="1006"/>
                  </a:lnTo>
                  <a:lnTo>
                    <a:pt x="2348" y="1006"/>
                  </a:lnTo>
                  <a:lnTo>
                    <a:pt x="2346" y="1010"/>
                  </a:lnTo>
                  <a:lnTo>
                    <a:pt x="2344" y="1012"/>
                  </a:lnTo>
                  <a:lnTo>
                    <a:pt x="2346" y="1016"/>
                  </a:lnTo>
                  <a:lnTo>
                    <a:pt x="2366" y="1060"/>
                  </a:lnTo>
                  <a:lnTo>
                    <a:pt x="2366" y="1060"/>
                  </a:lnTo>
                  <a:lnTo>
                    <a:pt x="2368" y="1068"/>
                  </a:lnTo>
                  <a:lnTo>
                    <a:pt x="2368" y="1076"/>
                  </a:lnTo>
                  <a:lnTo>
                    <a:pt x="2366" y="1096"/>
                  </a:lnTo>
                  <a:lnTo>
                    <a:pt x="2366" y="1096"/>
                  </a:lnTo>
                  <a:lnTo>
                    <a:pt x="2366" y="1100"/>
                  </a:lnTo>
                  <a:lnTo>
                    <a:pt x="2368" y="1102"/>
                  </a:lnTo>
                  <a:lnTo>
                    <a:pt x="2370" y="1104"/>
                  </a:lnTo>
                  <a:lnTo>
                    <a:pt x="2374" y="1104"/>
                  </a:lnTo>
                  <a:lnTo>
                    <a:pt x="2394" y="1100"/>
                  </a:lnTo>
                  <a:lnTo>
                    <a:pt x="2394" y="1100"/>
                  </a:lnTo>
                  <a:lnTo>
                    <a:pt x="2398" y="1100"/>
                  </a:lnTo>
                  <a:lnTo>
                    <a:pt x="2402" y="1100"/>
                  </a:lnTo>
                  <a:lnTo>
                    <a:pt x="2404" y="1102"/>
                  </a:lnTo>
                  <a:lnTo>
                    <a:pt x="2406" y="1106"/>
                  </a:lnTo>
                  <a:lnTo>
                    <a:pt x="2418" y="1146"/>
                  </a:lnTo>
                  <a:lnTo>
                    <a:pt x="2418" y="1146"/>
                  </a:lnTo>
                  <a:lnTo>
                    <a:pt x="2418" y="1154"/>
                  </a:lnTo>
                  <a:lnTo>
                    <a:pt x="2414" y="1160"/>
                  </a:lnTo>
                  <a:lnTo>
                    <a:pt x="2388" y="1186"/>
                  </a:lnTo>
                  <a:lnTo>
                    <a:pt x="2388" y="1186"/>
                  </a:lnTo>
                  <a:lnTo>
                    <a:pt x="2384" y="1192"/>
                  </a:lnTo>
                  <a:lnTo>
                    <a:pt x="2382" y="1198"/>
                  </a:lnTo>
                  <a:lnTo>
                    <a:pt x="2386" y="1216"/>
                  </a:lnTo>
                  <a:lnTo>
                    <a:pt x="2386" y="1216"/>
                  </a:lnTo>
                  <a:lnTo>
                    <a:pt x="2390" y="1222"/>
                  </a:lnTo>
                  <a:lnTo>
                    <a:pt x="2396" y="1226"/>
                  </a:lnTo>
                  <a:lnTo>
                    <a:pt x="2450" y="1240"/>
                  </a:lnTo>
                  <a:lnTo>
                    <a:pt x="2450" y="1240"/>
                  </a:lnTo>
                  <a:lnTo>
                    <a:pt x="2456" y="1244"/>
                  </a:lnTo>
                  <a:lnTo>
                    <a:pt x="2460" y="1248"/>
                  </a:lnTo>
                  <a:lnTo>
                    <a:pt x="2480" y="1296"/>
                  </a:lnTo>
                  <a:lnTo>
                    <a:pt x="2480" y="1296"/>
                  </a:lnTo>
                  <a:lnTo>
                    <a:pt x="2480" y="1302"/>
                  </a:lnTo>
                  <a:lnTo>
                    <a:pt x="2480" y="1310"/>
                  </a:lnTo>
                  <a:lnTo>
                    <a:pt x="2456" y="1372"/>
                  </a:lnTo>
                  <a:lnTo>
                    <a:pt x="2456" y="1372"/>
                  </a:lnTo>
                  <a:lnTo>
                    <a:pt x="2452" y="1380"/>
                  </a:lnTo>
                  <a:lnTo>
                    <a:pt x="2446" y="1384"/>
                  </a:lnTo>
                  <a:lnTo>
                    <a:pt x="2406" y="1412"/>
                  </a:lnTo>
                  <a:lnTo>
                    <a:pt x="2406" y="1412"/>
                  </a:lnTo>
                  <a:lnTo>
                    <a:pt x="2402" y="1418"/>
                  </a:lnTo>
                  <a:lnTo>
                    <a:pt x="2402" y="1424"/>
                  </a:lnTo>
                  <a:lnTo>
                    <a:pt x="2418" y="1454"/>
                  </a:lnTo>
                  <a:lnTo>
                    <a:pt x="2418" y="1454"/>
                  </a:lnTo>
                  <a:lnTo>
                    <a:pt x="2422" y="1460"/>
                  </a:lnTo>
                  <a:lnTo>
                    <a:pt x="2426" y="1462"/>
                  </a:lnTo>
                  <a:lnTo>
                    <a:pt x="2426" y="1462"/>
                  </a:lnTo>
                  <a:lnTo>
                    <a:pt x="2430" y="1464"/>
                  </a:lnTo>
                  <a:lnTo>
                    <a:pt x="2436" y="1468"/>
                  </a:lnTo>
                  <a:lnTo>
                    <a:pt x="2486" y="1534"/>
                  </a:lnTo>
                  <a:lnTo>
                    <a:pt x="2486" y="1534"/>
                  </a:lnTo>
                  <a:lnTo>
                    <a:pt x="2488" y="1540"/>
                  </a:lnTo>
                  <a:lnTo>
                    <a:pt x="2486" y="1546"/>
                  </a:lnTo>
                  <a:lnTo>
                    <a:pt x="2440" y="1610"/>
                  </a:lnTo>
                  <a:lnTo>
                    <a:pt x="2440" y="1610"/>
                  </a:lnTo>
                  <a:lnTo>
                    <a:pt x="2438" y="1612"/>
                  </a:lnTo>
                  <a:lnTo>
                    <a:pt x="2436" y="1612"/>
                  </a:lnTo>
                  <a:lnTo>
                    <a:pt x="2432" y="1612"/>
                  </a:lnTo>
                  <a:lnTo>
                    <a:pt x="2430" y="1610"/>
                  </a:lnTo>
                  <a:lnTo>
                    <a:pt x="2380" y="1544"/>
                  </a:lnTo>
                  <a:lnTo>
                    <a:pt x="2380" y="1544"/>
                  </a:lnTo>
                  <a:lnTo>
                    <a:pt x="2378" y="1540"/>
                  </a:lnTo>
                  <a:lnTo>
                    <a:pt x="2378" y="1540"/>
                  </a:lnTo>
                  <a:lnTo>
                    <a:pt x="2380" y="1538"/>
                  </a:lnTo>
                  <a:lnTo>
                    <a:pt x="2384" y="1538"/>
                  </a:lnTo>
                  <a:lnTo>
                    <a:pt x="2404" y="1540"/>
                  </a:lnTo>
                  <a:lnTo>
                    <a:pt x="2404" y="1540"/>
                  </a:lnTo>
                  <a:lnTo>
                    <a:pt x="2408" y="1540"/>
                  </a:lnTo>
                  <a:lnTo>
                    <a:pt x="2406" y="1536"/>
                  </a:lnTo>
                  <a:lnTo>
                    <a:pt x="2384" y="1516"/>
                  </a:lnTo>
                  <a:lnTo>
                    <a:pt x="2384" y="1516"/>
                  </a:lnTo>
                  <a:lnTo>
                    <a:pt x="2378" y="1514"/>
                  </a:lnTo>
                  <a:lnTo>
                    <a:pt x="2370" y="1514"/>
                  </a:lnTo>
                  <a:lnTo>
                    <a:pt x="2360" y="1520"/>
                  </a:lnTo>
                  <a:lnTo>
                    <a:pt x="2360" y="1520"/>
                  </a:lnTo>
                  <a:lnTo>
                    <a:pt x="2356" y="1520"/>
                  </a:lnTo>
                  <a:lnTo>
                    <a:pt x="2354" y="1520"/>
                  </a:lnTo>
                  <a:lnTo>
                    <a:pt x="2354" y="1518"/>
                  </a:lnTo>
                  <a:lnTo>
                    <a:pt x="2354" y="1516"/>
                  </a:lnTo>
                  <a:lnTo>
                    <a:pt x="2356" y="1488"/>
                  </a:lnTo>
                  <a:lnTo>
                    <a:pt x="2356" y="1488"/>
                  </a:lnTo>
                  <a:lnTo>
                    <a:pt x="2356" y="1482"/>
                  </a:lnTo>
                  <a:lnTo>
                    <a:pt x="2352" y="1476"/>
                  </a:lnTo>
                  <a:lnTo>
                    <a:pt x="2342" y="1468"/>
                  </a:lnTo>
                  <a:lnTo>
                    <a:pt x="2342" y="1468"/>
                  </a:lnTo>
                  <a:lnTo>
                    <a:pt x="2338" y="1462"/>
                  </a:lnTo>
                  <a:lnTo>
                    <a:pt x="2336" y="1454"/>
                  </a:lnTo>
                  <a:lnTo>
                    <a:pt x="2338" y="1432"/>
                  </a:lnTo>
                  <a:lnTo>
                    <a:pt x="2338" y="1432"/>
                  </a:lnTo>
                  <a:lnTo>
                    <a:pt x="2338" y="1428"/>
                  </a:lnTo>
                  <a:lnTo>
                    <a:pt x="2338" y="1426"/>
                  </a:lnTo>
                  <a:lnTo>
                    <a:pt x="2334" y="1424"/>
                  </a:lnTo>
                  <a:lnTo>
                    <a:pt x="2332" y="1422"/>
                  </a:lnTo>
                  <a:lnTo>
                    <a:pt x="2242" y="1412"/>
                  </a:lnTo>
                  <a:lnTo>
                    <a:pt x="2242" y="1412"/>
                  </a:lnTo>
                  <a:lnTo>
                    <a:pt x="2234" y="1410"/>
                  </a:lnTo>
                  <a:lnTo>
                    <a:pt x="2228" y="1404"/>
                  </a:lnTo>
                  <a:lnTo>
                    <a:pt x="2228" y="1402"/>
                  </a:lnTo>
                  <a:lnTo>
                    <a:pt x="2228" y="1402"/>
                  </a:lnTo>
                  <a:lnTo>
                    <a:pt x="2222" y="1398"/>
                  </a:lnTo>
                  <a:lnTo>
                    <a:pt x="2216" y="1396"/>
                  </a:lnTo>
                  <a:lnTo>
                    <a:pt x="2160" y="1390"/>
                  </a:lnTo>
                  <a:lnTo>
                    <a:pt x="2160" y="1390"/>
                  </a:lnTo>
                  <a:lnTo>
                    <a:pt x="2154" y="1386"/>
                  </a:lnTo>
                  <a:lnTo>
                    <a:pt x="2148" y="1382"/>
                  </a:lnTo>
                  <a:lnTo>
                    <a:pt x="2106" y="1334"/>
                  </a:lnTo>
                  <a:lnTo>
                    <a:pt x="2106" y="1334"/>
                  </a:lnTo>
                  <a:lnTo>
                    <a:pt x="2100" y="1328"/>
                  </a:lnTo>
                  <a:lnTo>
                    <a:pt x="2094" y="1324"/>
                  </a:lnTo>
                  <a:lnTo>
                    <a:pt x="2040" y="1306"/>
                  </a:lnTo>
                  <a:lnTo>
                    <a:pt x="2040" y="1306"/>
                  </a:lnTo>
                  <a:lnTo>
                    <a:pt x="2032" y="1304"/>
                  </a:lnTo>
                  <a:lnTo>
                    <a:pt x="2026" y="1306"/>
                  </a:lnTo>
                  <a:lnTo>
                    <a:pt x="1988" y="1322"/>
                  </a:lnTo>
                  <a:lnTo>
                    <a:pt x="1988" y="1322"/>
                  </a:lnTo>
                  <a:lnTo>
                    <a:pt x="1986" y="1322"/>
                  </a:lnTo>
                  <a:lnTo>
                    <a:pt x="1984" y="1322"/>
                  </a:lnTo>
                  <a:lnTo>
                    <a:pt x="1982" y="1320"/>
                  </a:lnTo>
                  <a:lnTo>
                    <a:pt x="1980" y="1316"/>
                  </a:lnTo>
                  <a:lnTo>
                    <a:pt x="1972" y="1236"/>
                  </a:lnTo>
                  <a:lnTo>
                    <a:pt x="1972" y="1236"/>
                  </a:lnTo>
                  <a:lnTo>
                    <a:pt x="1968" y="1230"/>
                  </a:lnTo>
                  <a:lnTo>
                    <a:pt x="1962" y="1226"/>
                  </a:lnTo>
                  <a:lnTo>
                    <a:pt x="1930" y="1222"/>
                  </a:lnTo>
                  <a:lnTo>
                    <a:pt x="1930" y="1222"/>
                  </a:lnTo>
                  <a:lnTo>
                    <a:pt x="1924" y="1220"/>
                  </a:lnTo>
                  <a:lnTo>
                    <a:pt x="1920" y="1214"/>
                  </a:lnTo>
                  <a:lnTo>
                    <a:pt x="1908" y="1174"/>
                  </a:lnTo>
                  <a:lnTo>
                    <a:pt x="1908" y="1174"/>
                  </a:lnTo>
                  <a:lnTo>
                    <a:pt x="1908" y="1168"/>
                  </a:lnTo>
                  <a:lnTo>
                    <a:pt x="1910" y="1160"/>
                  </a:lnTo>
                  <a:lnTo>
                    <a:pt x="1932" y="1118"/>
                  </a:lnTo>
                  <a:lnTo>
                    <a:pt x="1932" y="1118"/>
                  </a:lnTo>
                  <a:lnTo>
                    <a:pt x="1940" y="1104"/>
                  </a:lnTo>
                  <a:lnTo>
                    <a:pt x="1990" y="1030"/>
                  </a:lnTo>
                  <a:lnTo>
                    <a:pt x="1990" y="1030"/>
                  </a:lnTo>
                  <a:lnTo>
                    <a:pt x="2000" y="1018"/>
                  </a:lnTo>
                  <a:lnTo>
                    <a:pt x="2016" y="1000"/>
                  </a:lnTo>
                  <a:lnTo>
                    <a:pt x="2016" y="1000"/>
                  </a:lnTo>
                  <a:lnTo>
                    <a:pt x="2024" y="986"/>
                  </a:lnTo>
                  <a:lnTo>
                    <a:pt x="2034" y="964"/>
                  </a:lnTo>
                  <a:lnTo>
                    <a:pt x="2034" y="964"/>
                  </a:lnTo>
                  <a:lnTo>
                    <a:pt x="2036" y="962"/>
                  </a:lnTo>
                  <a:lnTo>
                    <a:pt x="2038" y="960"/>
                  </a:lnTo>
                  <a:lnTo>
                    <a:pt x="2040" y="960"/>
                  </a:lnTo>
                  <a:lnTo>
                    <a:pt x="2044" y="962"/>
                  </a:lnTo>
                  <a:lnTo>
                    <a:pt x="2054" y="970"/>
                  </a:lnTo>
                  <a:lnTo>
                    <a:pt x="2054" y="970"/>
                  </a:lnTo>
                  <a:lnTo>
                    <a:pt x="2056" y="970"/>
                  </a:lnTo>
                  <a:lnTo>
                    <a:pt x="2060" y="972"/>
                  </a:lnTo>
                  <a:lnTo>
                    <a:pt x="2062" y="970"/>
                  </a:lnTo>
                  <a:lnTo>
                    <a:pt x="2064" y="968"/>
                  </a:lnTo>
                  <a:lnTo>
                    <a:pt x="2124" y="906"/>
                  </a:lnTo>
                  <a:lnTo>
                    <a:pt x="2124" y="906"/>
                  </a:lnTo>
                  <a:lnTo>
                    <a:pt x="2126" y="904"/>
                  </a:lnTo>
                  <a:lnTo>
                    <a:pt x="2128" y="904"/>
                  </a:lnTo>
                  <a:lnTo>
                    <a:pt x="2130" y="904"/>
                  </a:lnTo>
                  <a:lnTo>
                    <a:pt x="2130" y="908"/>
                  </a:lnTo>
                  <a:lnTo>
                    <a:pt x="2134" y="936"/>
                  </a:lnTo>
                  <a:lnTo>
                    <a:pt x="2134" y="936"/>
                  </a:lnTo>
                  <a:lnTo>
                    <a:pt x="2134" y="944"/>
                  </a:lnTo>
                  <a:lnTo>
                    <a:pt x="2132" y="950"/>
                  </a:lnTo>
                  <a:lnTo>
                    <a:pt x="2122" y="974"/>
                  </a:lnTo>
                  <a:lnTo>
                    <a:pt x="2122" y="974"/>
                  </a:lnTo>
                  <a:lnTo>
                    <a:pt x="2122" y="976"/>
                  </a:lnTo>
                  <a:lnTo>
                    <a:pt x="2122" y="980"/>
                  </a:lnTo>
                  <a:lnTo>
                    <a:pt x="2124" y="982"/>
                  </a:lnTo>
                  <a:lnTo>
                    <a:pt x="2128" y="982"/>
                  </a:lnTo>
                  <a:lnTo>
                    <a:pt x="2146" y="984"/>
                  </a:lnTo>
                  <a:lnTo>
                    <a:pt x="2146" y="984"/>
                  </a:lnTo>
                  <a:lnTo>
                    <a:pt x="2148" y="986"/>
                  </a:lnTo>
                  <a:lnTo>
                    <a:pt x="2152" y="988"/>
                  </a:lnTo>
                  <a:lnTo>
                    <a:pt x="2152" y="990"/>
                  </a:lnTo>
                  <a:lnTo>
                    <a:pt x="2152" y="994"/>
                  </a:lnTo>
                  <a:lnTo>
                    <a:pt x="2152" y="1002"/>
                  </a:lnTo>
                  <a:lnTo>
                    <a:pt x="2152" y="1002"/>
                  </a:lnTo>
                  <a:lnTo>
                    <a:pt x="2152" y="1006"/>
                  </a:lnTo>
                  <a:lnTo>
                    <a:pt x="2156" y="1004"/>
                  </a:lnTo>
                  <a:lnTo>
                    <a:pt x="2200" y="958"/>
                  </a:lnTo>
                  <a:lnTo>
                    <a:pt x="2200" y="958"/>
                  </a:lnTo>
                  <a:lnTo>
                    <a:pt x="2206" y="954"/>
                  </a:lnTo>
                  <a:lnTo>
                    <a:pt x="2212" y="954"/>
                  </a:lnTo>
                  <a:lnTo>
                    <a:pt x="2256" y="968"/>
                  </a:lnTo>
                  <a:lnTo>
                    <a:pt x="2256" y="968"/>
                  </a:lnTo>
                  <a:lnTo>
                    <a:pt x="2264" y="968"/>
                  </a:lnTo>
                  <a:lnTo>
                    <a:pt x="2270" y="968"/>
                  </a:lnTo>
                  <a:lnTo>
                    <a:pt x="2280" y="964"/>
                  </a:lnTo>
                  <a:lnTo>
                    <a:pt x="2280" y="964"/>
                  </a:lnTo>
                  <a:lnTo>
                    <a:pt x="2282" y="962"/>
                  </a:lnTo>
                  <a:lnTo>
                    <a:pt x="2284" y="960"/>
                  </a:lnTo>
                  <a:lnTo>
                    <a:pt x="2284" y="956"/>
                  </a:lnTo>
                  <a:lnTo>
                    <a:pt x="2284" y="954"/>
                  </a:lnTo>
                  <a:lnTo>
                    <a:pt x="2280" y="938"/>
                  </a:lnTo>
                  <a:lnTo>
                    <a:pt x="2280" y="938"/>
                  </a:lnTo>
                  <a:lnTo>
                    <a:pt x="2276" y="932"/>
                  </a:lnTo>
                  <a:lnTo>
                    <a:pt x="2270" y="926"/>
                  </a:lnTo>
                  <a:lnTo>
                    <a:pt x="2240" y="914"/>
                  </a:lnTo>
                  <a:lnTo>
                    <a:pt x="2240" y="914"/>
                  </a:lnTo>
                  <a:lnTo>
                    <a:pt x="2226" y="908"/>
                  </a:lnTo>
                  <a:lnTo>
                    <a:pt x="2172" y="890"/>
                  </a:lnTo>
                  <a:lnTo>
                    <a:pt x="2172" y="890"/>
                  </a:lnTo>
                  <a:lnTo>
                    <a:pt x="2168" y="886"/>
                  </a:lnTo>
                  <a:lnTo>
                    <a:pt x="2166" y="878"/>
                  </a:lnTo>
                  <a:lnTo>
                    <a:pt x="2168" y="868"/>
                  </a:lnTo>
                  <a:lnTo>
                    <a:pt x="2168" y="868"/>
                  </a:lnTo>
                  <a:lnTo>
                    <a:pt x="2168" y="866"/>
                  </a:lnTo>
                  <a:lnTo>
                    <a:pt x="2170" y="864"/>
                  </a:lnTo>
                  <a:lnTo>
                    <a:pt x="2172" y="864"/>
                  </a:lnTo>
                  <a:lnTo>
                    <a:pt x="2174" y="866"/>
                  </a:lnTo>
                  <a:lnTo>
                    <a:pt x="2184" y="874"/>
                  </a:lnTo>
                  <a:lnTo>
                    <a:pt x="2184" y="874"/>
                  </a:lnTo>
                  <a:lnTo>
                    <a:pt x="2186" y="874"/>
                  </a:lnTo>
                  <a:lnTo>
                    <a:pt x="2188" y="874"/>
                  </a:lnTo>
                  <a:lnTo>
                    <a:pt x="2190" y="874"/>
                  </a:lnTo>
                  <a:lnTo>
                    <a:pt x="2190" y="870"/>
                  </a:lnTo>
                  <a:lnTo>
                    <a:pt x="2186" y="830"/>
                  </a:lnTo>
                  <a:lnTo>
                    <a:pt x="2186" y="830"/>
                  </a:lnTo>
                  <a:lnTo>
                    <a:pt x="2186" y="822"/>
                  </a:lnTo>
                  <a:lnTo>
                    <a:pt x="2188" y="814"/>
                  </a:lnTo>
                  <a:lnTo>
                    <a:pt x="2214" y="760"/>
                  </a:lnTo>
                  <a:lnTo>
                    <a:pt x="2214" y="760"/>
                  </a:lnTo>
                  <a:lnTo>
                    <a:pt x="2214" y="754"/>
                  </a:lnTo>
                  <a:lnTo>
                    <a:pt x="2212" y="748"/>
                  </a:lnTo>
                  <a:lnTo>
                    <a:pt x="2190" y="728"/>
                  </a:lnTo>
                  <a:lnTo>
                    <a:pt x="2190" y="728"/>
                  </a:lnTo>
                  <a:lnTo>
                    <a:pt x="2188" y="722"/>
                  </a:lnTo>
                  <a:lnTo>
                    <a:pt x="2188" y="716"/>
                  </a:lnTo>
                  <a:lnTo>
                    <a:pt x="2196" y="706"/>
                  </a:lnTo>
                  <a:lnTo>
                    <a:pt x="2196" y="706"/>
                  </a:lnTo>
                  <a:lnTo>
                    <a:pt x="2196" y="700"/>
                  </a:lnTo>
                  <a:lnTo>
                    <a:pt x="2194" y="694"/>
                  </a:lnTo>
                  <a:lnTo>
                    <a:pt x="2172" y="670"/>
                  </a:lnTo>
                  <a:lnTo>
                    <a:pt x="2172" y="670"/>
                  </a:lnTo>
                  <a:lnTo>
                    <a:pt x="2166" y="666"/>
                  </a:lnTo>
                  <a:lnTo>
                    <a:pt x="2160" y="664"/>
                  </a:lnTo>
                  <a:lnTo>
                    <a:pt x="2116" y="658"/>
                  </a:lnTo>
                  <a:lnTo>
                    <a:pt x="2116" y="658"/>
                  </a:lnTo>
                  <a:lnTo>
                    <a:pt x="2114" y="658"/>
                  </a:lnTo>
                  <a:lnTo>
                    <a:pt x="2112" y="660"/>
                  </a:lnTo>
                  <a:lnTo>
                    <a:pt x="2110" y="662"/>
                  </a:lnTo>
                  <a:lnTo>
                    <a:pt x="2110" y="666"/>
                  </a:lnTo>
                  <a:lnTo>
                    <a:pt x="2114" y="682"/>
                  </a:lnTo>
                  <a:lnTo>
                    <a:pt x="2114" y="682"/>
                  </a:lnTo>
                  <a:lnTo>
                    <a:pt x="2114" y="688"/>
                  </a:lnTo>
                  <a:lnTo>
                    <a:pt x="2114" y="696"/>
                  </a:lnTo>
                  <a:lnTo>
                    <a:pt x="2096" y="772"/>
                  </a:lnTo>
                  <a:lnTo>
                    <a:pt x="2096" y="772"/>
                  </a:lnTo>
                  <a:lnTo>
                    <a:pt x="2096" y="776"/>
                  </a:lnTo>
                  <a:lnTo>
                    <a:pt x="2094" y="776"/>
                  </a:lnTo>
                  <a:lnTo>
                    <a:pt x="2092" y="776"/>
                  </a:lnTo>
                  <a:lnTo>
                    <a:pt x="2090" y="774"/>
                  </a:lnTo>
                  <a:lnTo>
                    <a:pt x="2056" y="740"/>
                  </a:lnTo>
                  <a:lnTo>
                    <a:pt x="2056" y="740"/>
                  </a:lnTo>
                  <a:lnTo>
                    <a:pt x="2054" y="734"/>
                  </a:lnTo>
                  <a:lnTo>
                    <a:pt x="2052" y="726"/>
                  </a:lnTo>
                  <a:lnTo>
                    <a:pt x="2054" y="702"/>
                  </a:lnTo>
                  <a:lnTo>
                    <a:pt x="2054" y="702"/>
                  </a:lnTo>
                  <a:lnTo>
                    <a:pt x="2054" y="700"/>
                  </a:lnTo>
                  <a:lnTo>
                    <a:pt x="2054" y="696"/>
                  </a:lnTo>
                  <a:lnTo>
                    <a:pt x="2050" y="694"/>
                  </a:lnTo>
                  <a:lnTo>
                    <a:pt x="2048" y="694"/>
                  </a:lnTo>
                  <a:lnTo>
                    <a:pt x="2028" y="692"/>
                  </a:lnTo>
                  <a:lnTo>
                    <a:pt x="2028" y="692"/>
                  </a:lnTo>
                  <a:lnTo>
                    <a:pt x="2020" y="692"/>
                  </a:lnTo>
                  <a:lnTo>
                    <a:pt x="2016" y="698"/>
                  </a:lnTo>
                  <a:lnTo>
                    <a:pt x="2010" y="708"/>
                  </a:lnTo>
                  <a:lnTo>
                    <a:pt x="2010" y="708"/>
                  </a:lnTo>
                  <a:lnTo>
                    <a:pt x="2004" y="712"/>
                  </a:lnTo>
                  <a:lnTo>
                    <a:pt x="1998" y="712"/>
                  </a:lnTo>
                  <a:lnTo>
                    <a:pt x="1970" y="700"/>
                  </a:lnTo>
                  <a:lnTo>
                    <a:pt x="1970" y="700"/>
                  </a:lnTo>
                  <a:lnTo>
                    <a:pt x="1954" y="696"/>
                  </a:lnTo>
                  <a:lnTo>
                    <a:pt x="1874" y="686"/>
                  </a:lnTo>
                  <a:lnTo>
                    <a:pt x="1874" y="686"/>
                  </a:lnTo>
                  <a:lnTo>
                    <a:pt x="1858" y="688"/>
                  </a:lnTo>
                  <a:lnTo>
                    <a:pt x="1836" y="692"/>
                  </a:lnTo>
                  <a:lnTo>
                    <a:pt x="1836" y="692"/>
                  </a:lnTo>
                  <a:lnTo>
                    <a:pt x="1834" y="694"/>
                  </a:lnTo>
                  <a:lnTo>
                    <a:pt x="1832" y="696"/>
                  </a:lnTo>
                  <a:lnTo>
                    <a:pt x="1830" y="698"/>
                  </a:lnTo>
                  <a:lnTo>
                    <a:pt x="1830" y="702"/>
                  </a:lnTo>
                  <a:lnTo>
                    <a:pt x="1846" y="744"/>
                  </a:lnTo>
                  <a:lnTo>
                    <a:pt x="1846" y="744"/>
                  </a:lnTo>
                  <a:lnTo>
                    <a:pt x="1846" y="746"/>
                  </a:lnTo>
                  <a:lnTo>
                    <a:pt x="1844" y="750"/>
                  </a:lnTo>
                  <a:lnTo>
                    <a:pt x="1842" y="752"/>
                  </a:lnTo>
                  <a:lnTo>
                    <a:pt x="1840" y="752"/>
                  </a:lnTo>
                  <a:lnTo>
                    <a:pt x="1770" y="760"/>
                  </a:lnTo>
                  <a:lnTo>
                    <a:pt x="1770" y="760"/>
                  </a:lnTo>
                  <a:lnTo>
                    <a:pt x="1762" y="758"/>
                  </a:lnTo>
                  <a:lnTo>
                    <a:pt x="1756" y="754"/>
                  </a:lnTo>
                  <a:lnTo>
                    <a:pt x="1714" y="714"/>
                  </a:lnTo>
                  <a:lnTo>
                    <a:pt x="1714" y="714"/>
                  </a:lnTo>
                  <a:lnTo>
                    <a:pt x="1704" y="704"/>
                  </a:lnTo>
                  <a:lnTo>
                    <a:pt x="1704" y="704"/>
                  </a:lnTo>
                  <a:lnTo>
                    <a:pt x="1698" y="700"/>
                  </a:lnTo>
                  <a:lnTo>
                    <a:pt x="1690" y="700"/>
                  </a:lnTo>
                  <a:lnTo>
                    <a:pt x="1652" y="706"/>
                  </a:lnTo>
                  <a:lnTo>
                    <a:pt x="1652" y="706"/>
                  </a:lnTo>
                  <a:lnTo>
                    <a:pt x="1644" y="708"/>
                  </a:lnTo>
                  <a:lnTo>
                    <a:pt x="1640" y="714"/>
                  </a:lnTo>
                  <a:lnTo>
                    <a:pt x="1626" y="736"/>
                  </a:lnTo>
                  <a:lnTo>
                    <a:pt x="1626" y="736"/>
                  </a:lnTo>
                  <a:lnTo>
                    <a:pt x="1624" y="738"/>
                  </a:lnTo>
                  <a:lnTo>
                    <a:pt x="1620" y="740"/>
                  </a:lnTo>
                  <a:lnTo>
                    <a:pt x="1618" y="740"/>
                  </a:lnTo>
                  <a:lnTo>
                    <a:pt x="1616" y="738"/>
                  </a:lnTo>
                  <a:lnTo>
                    <a:pt x="1586" y="714"/>
                  </a:lnTo>
                  <a:lnTo>
                    <a:pt x="1586" y="714"/>
                  </a:lnTo>
                  <a:lnTo>
                    <a:pt x="1580" y="710"/>
                  </a:lnTo>
                  <a:lnTo>
                    <a:pt x="1572" y="708"/>
                  </a:lnTo>
                  <a:lnTo>
                    <a:pt x="1536" y="704"/>
                  </a:lnTo>
                  <a:lnTo>
                    <a:pt x="1536" y="704"/>
                  </a:lnTo>
                  <a:lnTo>
                    <a:pt x="1528" y="702"/>
                  </a:lnTo>
                  <a:lnTo>
                    <a:pt x="1522" y="698"/>
                  </a:lnTo>
                  <a:lnTo>
                    <a:pt x="1470" y="668"/>
                  </a:lnTo>
                  <a:lnTo>
                    <a:pt x="1470" y="668"/>
                  </a:lnTo>
                  <a:lnTo>
                    <a:pt x="1464" y="664"/>
                  </a:lnTo>
                  <a:lnTo>
                    <a:pt x="1460" y="658"/>
                  </a:lnTo>
                  <a:lnTo>
                    <a:pt x="1390" y="540"/>
                  </a:lnTo>
                  <a:lnTo>
                    <a:pt x="1390" y="540"/>
                  </a:lnTo>
                  <a:lnTo>
                    <a:pt x="1384" y="536"/>
                  </a:lnTo>
                  <a:lnTo>
                    <a:pt x="1378" y="534"/>
                  </a:lnTo>
                  <a:lnTo>
                    <a:pt x="1342" y="538"/>
                  </a:lnTo>
                  <a:lnTo>
                    <a:pt x="1342" y="538"/>
                  </a:lnTo>
                  <a:lnTo>
                    <a:pt x="1340" y="538"/>
                  </a:lnTo>
                  <a:lnTo>
                    <a:pt x="1338" y="536"/>
                  </a:lnTo>
                  <a:lnTo>
                    <a:pt x="1336" y="534"/>
                  </a:lnTo>
                  <a:lnTo>
                    <a:pt x="1338" y="530"/>
                  </a:lnTo>
                  <a:lnTo>
                    <a:pt x="1350" y="494"/>
                  </a:lnTo>
                  <a:lnTo>
                    <a:pt x="1350" y="494"/>
                  </a:lnTo>
                  <a:lnTo>
                    <a:pt x="1350" y="490"/>
                  </a:lnTo>
                  <a:lnTo>
                    <a:pt x="1346" y="490"/>
                  </a:lnTo>
                  <a:lnTo>
                    <a:pt x="1308" y="518"/>
                  </a:lnTo>
                  <a:lnTo>
                    <a:pt x="1308" y="518"/>
                  </a:lnTo>
                  <a:lnTo>
                    <a:pt x="1306" y="520"/>
                  </a:lnTo>
                  <a:lnTo>
                    <a:pt x="1304" y="520"/>
                  </a:lnTo>
                  <a:lnTo>
                    <a:pt x="1302" y="518"/>
                  </a:lnTo>
                  <a:lnTo>
                    <a:pt x="1302" y="516"/>
                  </a:lnTo>
                  <a:lnTo>
                    <a:pt x="1302" y="446"/>
                  </a:lnTo>
                  <a:lnTo>
                    <a:pt x="1302" y="446"/>
                  </a:lnTo>
                  <a:lnTo>
                    <a:pt x="1300" y="444"/>
                  </a:lnTo>
                  <a:lnTo>
                    <a:pt x="1300" y="442"/>
                  </a:lnTo>
                  <a:lnTo>
                    <a:pt x="1298" y="442"/>
                  </a:lnTo>
                  <a:lnTo>
                    <a:pt x="1296" y="444"/>
                  </a:lnTo>
                  <a:lnTo>
                    <a:pt x="1264" y="470"/>
                  </a:lnTo>
                  <a:lnTo>
                    <a:pt x="1264" y="470"/>
                  </a:lnTo>
                  <a:lnTo>
                    <a:pt x="1258" y="472"/>
                  </a:lnTo>
                  <a:lnTo>
                    <a:pt x="1250" y="472"/>
                  </a:lnTo>
                  <a:lnTo>
                    <a:pt x="1188" y="454"/>
                  </a:lnTo>
                  <a:lnTo>
                    <a:pt x="1188" y="454"/>
                  </a:lnTo>
                  <a:lnTo>
                    <a:pt x="1180" y="450"/>
                  </a:lnTo>
                  <a:lnTo>
                    <a:pt x="1176" y="446"/>
                  </a:lnTo>
                  <a:lnTo>
                    <a:pt x="1164" y="428"/>
                  </a:lnTo>
                  <a:lnTo>
                    <a:pt x="1164" y="428"/>
                  </a:lnTo>
                  <a:lnTo>
                    <a:pt x="1158" y="424"/>
                  </a:lnTo>
                  <a:lnTo>
                    <a:pt x="1152" y="424"/>
                  </a:lnTo>
                  <a:lnTo>
                    <a:pt x="1104" y="440"/>
                  </a:lnTo>
                  <a:lnTo>
                    <a:pt x="1104" y="440"/>
                  </a:lnTo>
                  <a:lnTo>
                    <a:pt x="1100" y="440"/>
                  </a:lnTo>
                  <a:lnTo>
                    <a:pt x="1098" y="440"/>
                  </a:lnTo>
                  <a:lnTo>
                    <a:pt x="1094" y="438"/>
                  </a:lnTo>
                  <a:lnTo>
                    <a:pt x="1094" y="434"/>
                  </a:lnTo>
                  <a:lnTo>
                    <a:pt x="1072" y="362"/>
                  </a:lnTo>
                  <a:lnTo>
                    <a:pt x="1072" y="362"/>
                  </a:lnTo>
                  <a:lnTo>
                    <a:pt x="1066" y="346"/>
                  </a:lnTo>
                  <a:lnTo>
                    <a:pt x="1022" y="216"/>
                  </a:lnTo>
                  <a:lnTo>
                    <a:pt x="1022" y="216"/>
                  </a:lnTo>
                  <a:lnTo>
                    <a:pt x="1018" y="210"/>
                  </a:lnTo>
                  <a:lnTo>
                    <a:pt x="1012" y="208"/>
                  </a:lnTo>
                  <a:lnTo>
                    <a:pt x="978" y="204"/>
                  </a:lnTo>
                  <a:lnTo>
                    <a:pt x="978" y="204"/>
                  </a:lnTo>
                  <a:lnTo>
                    <a:pt x="972" y="200"/>
                  </a:lnTo>
                  <a:lnTo>
                    <a:pt x="968" y="196"/>
                  </a:lnTo>
                  <a:lnTo>
                    <a:pt x="950" y="86"/>
                  </a:lnTo>
                  <a:lnTo>
                    <a:pt x="950" y="86"/>
                  </a:lnTo>
                  <a:lnTo>
                    <a:pt x="946" y="80"/>
                  </a:lnTo>
                  <a:lnTo>
                    <a:pt x="940" y="74"/>
                  </a:lnTo>
                  <a:lnTo>
                    <a:pt x="822" y="24"/>
                  </a:lnTo>
                  <a:lnTo>
                    <a:pt x="822" y="24"/>
                  </a:lnTo>
                  <a:lnTo>
                    <a:pt x="814" y="22"/>
                  </a:lnTo>
                  <a:lnTo>
                    <a:pt x="806" y="22"/>
                  </a:lnTo>
                  <a:lnTo>
                    <a:pt x="776" y="26"/>
                  </a:lnTo>
                  <a:lnTo>
                    <a:pt x="776" y="26"/>
                  </a:lnTo>
                  <a:lnTo>
                    <a:pt x="770" y="24"/>
                  </a:lnTo>
                  <a:lnTo>
                    <a:pt x="762" y="22"/>
                  </a:lnTo>
                  <a:lnTo>
                    <a:pt x="742" y="4"/>
                  </a:lnTo>
                  <a:lnTo>
                    <a:pt x="742" y="4"/>
                  </a:lnTo>
                  <a:lnTo>
                    <a:pt x="734" y="0"/>
                  </a:lnTo>
                  <a:lnTo>
                    <a:pt x="728" y="2"/>
                  </a:lnTo>
                  <a:lnTo>
                    <a:pt x="704" y="14"/>
                  </a:lnTo>
                  <a:lnTo>
                    <a:pt x="704" y="14"/>
                  </a:lnTo>
                  <a:lnTo>
                    <a:pt x="698" y="18"/>
                  </a:lnTo>
                  <a:lnTo>
                    <a:pt x="694" y="26"/>
                  </a:lnTo>
                  <a:lnTo>
                    <a:pt x="664" y="104"/>
                  </a:lnTo>
                  <a:lnTo>
                    <a:pt x="664" y="104"/>
                  </a:lnTo>
                  <a:lnTo>
                    <a:pt x="662" y="112"/>
                  </a:lnTo>
                  <a:lnTo>
                    <a:pt x="662" y="120"/>
                  </a:lnTo>
                  <a:lnTo>
                    <a:pt x="666" y="132"/>
                  </a:lnTo>
                  <a:lnTo>
                    <a:pt x="666" y="132"/>
                  </a:lnTo>
                  <a:lnTo>
                    <a:pt x="666" y="140"/>
                  </a:lnTo>
                  <a:lnTo>
                    <a:pt x="662" y="146"/>
                  </a:lnTo>
                  <a:lnTo>
                    <a:pt x="636" y="172"/>
                  </a:lnTo>
                  <a:lnTo>
                    <a:pt x="636" y="172"/>
                  </a:lnTo>
                  <a:lnTo>
                    <a:pt x="634" y="174"/>
                  </a:lnTo>
                  <a:lnTo>
                    <a:pt x="632" y="174"/>
                  </a:lnTo>
                  <a:lnTo>
                    <a:pt x="628" y="172"/>
                  </a:lnTo>
                  <a:lnTo>
                    <a:pt x="628" y="170"/>
                  </a:lnTo>
                  <a:lnTo>
                    <a:pt x="614" y="140"/>
                  </a:lnTo>
                  <a:lnTo>
                    <a:pt x="614" y="140"/>
                  </a:lnTo>
                  <a:lnTo>
                    <a:pt x="608" y="134"/>
                  </a:lnTo>
                  <a:lnTo>
                    <a:pt x="604" y="128"/>
                  </a:lnTo>
                  <a:lnTo>
                    <a:pt x="530" y="74"/>
                  </a:lnTo>
                  <a:lnTo>
                    <a:pt x="530" y="74"/>
                  </a:lnTo>
                  <a:lnTo>
                    <a:pt x="526" y="72"/>
                  </a:lnTo>
                  <a:lnTo>
                    <a:pt x="526" y="76"/>
                  </a:lnTo>
                  <a:lnTo>
                    <a:pt x="530" y="88"/>
                  </a:lnTo>
                  <a:lnTo>
                    <a:pt x="530" y="88"/>
                  </a:lnTo>
                  <a:lnTo>
                    <a:pt x="530" y="92"/>
                  </a:lnTo>
                  <a:lnTo>
                    <a:pt x="530" y="94"/>
                  </a:lnTo>
                  <a:lnTo>
                    <a:pt x="528" y="96"/>
                  </a:lnTo>
                  <a:lnTo>
                    <a:pt x="524" y="98"/>
                  </a:lnTo>
                  <a:lnTo>
                    <a:pt x="504" y="102"/>
                  </a:lnTo>
                  <a:lnTo>
                    <a:pt x="504" y="102"/>
                  </a:lnTo>
                  <a:lnTo>
                    <a:pt x="498" y="106"/>
                  </a:lnTo>
                  <a:lnTo>
                    <a:pt x="496" y="112"/>
                  </a:lnTo>
                  <a:lnTo>
                    <a:pt x="498" y="154"/>
                  </a:lnTo>
                  <a:lnTo>
                    <a:pt x="498" y="154"/>
                  </a:lnTo>
                  <a:lnTo>
                    <a:pt x="500" y="162"/>
                  </a:lnTo>
                  <a:lnTo>
                    <a:pt x="504" y="168"/>
                  </a:lnTo>
                  <a:lnTo>
                    <a:pt x="546" y="216"/>
                  </a:lnTo>
                  <a:lnTo>
                    <a:pt x="546" y="216"/>
                  </a:lnTo>
                  <a:lnTo>
                    <a:pt x="548" y="218"/>
                  </a:lnTo>
                  <a:lnTo>
                    <a:pt x="548" y="220"/>
                  </a:lnTo>
                  <a:lnTo>
                    <a:pt x="548" y="222"/>
                  </a:lnTo>
                  <a:lnTo>
                    <a:pt x="544" y="222"/>
                  </a:lnTo>
                  <a:lnTo>
                    <a:pt x="464" y="226"/>
                  </a:lnTo>
                  <a:lnTo>
                    <a:pt x="464" y="226"/>
                  </a:lnTo>
                  <a:lnTo>
                    <a:pt x="462" y="226"/>
                  </a:lnTo>
                  <a:lnTo>
                    <a:pt x="458" y="224"/>
                  </a:lnTo>
                  <a:lnTo>
                    <a:pt x="458" y="222"/>
                  </a:lnTo>
                  <a:lnTo>
                    <a:pt x="458" y="218"/>
                  </a:lnTo>
                  <a:lnTo>
                    <a:pt x="458" y="218"/>
                  </a:lnTo>
                  <a:lnTo>
                    <a:pt x="458" y="218"/>
                  </a:lnTo>
                  <a:lnTo>
                    <a:pt x="456" y="216"/>
                  </a:lnTo>
                  <a:lnTo>
                    <a:pt x="456" y="212"/>
                  </a:lnTo>
                  <a:lnTo>
                    <a:pt x="454" y="212"/>
                  </a:lnTo>
                  <a:lnTo>
                    <a:pt x="450" y="210"/>
                  </a:lnTo>
                  <a:lnTo>
                    <a:pt x="348" y="212"/>
                  </a:lnTo>
                  <a:lnTo>
                    <a:pt x="348" y="212"/>
                  </a:lnTo>
                  <a:lnTo>
                    <a:pt x="340" y="214"/>
                  </a:lnTo>
                  <a:lnTo>
                    <a:pt x="334" y="218"/>
                  </a:lnTo>
                  <a:lnTo>
                    <a:pt x="292" y="256"/>
                  </a:lnTo>
                  <a:lnTo>
                    <a:pt x="292" y="256"/>
                  </a:lnTo>
                  <a:lnTo>
                    <a:pt x="286" y="262"/>
                  </a:lnTo>
                  <a:lnTo>
                    <a:pt x="284" y="268"/>
                  </a:lnTo>
                  <a:lnTo>
                    <a:pt x="272" y="308"/>
                  </a:lnTo>
                  <a:lnTo>
                    <a:pt x="272" y="308"/>
                  </a:lnTo>
                  <a:lnTo>
                    <a:pt x="270" y="316"/>
                  </a:lnTo>
                  <a:lnTo>
                    <a:pt x="274" y="322"/>
                  </a:lnTo>
                  <a:lnTo>
                    <a:pt x="294" y="342"/>
                  </a:lnTo>
                  <a:lnTo>
                    <a:pt x="294" y="342"/>
                  </a:lnTo>
                  <a:lnTo>
                    <a:pt x="296" y="344"/>
                  </a:lnTo>
                  <a:lnTo>
                    <a:pt x="296" y="348"/>
                  </a:lnTo>
                  <a:lnTo>
                    <a:pt x="294" y="350"/>
                  </a:lnTo>
                  <a:lnTo>
                    <a:pt x="292" y="352"/>
                  </a:lnTo>
                  <a:lnTo>
                    <a:pt x="230" y="378"/>
                  </a:lnTo>
                  <a:lnTo>
                    <a:pt x="230" y="378"/>
                  </a:lnTo>
                  <a:lnTo>
                    <a:pt x="226" y="380"/>
                  </a:lnTo>
                  <a:lnTo>
                    <a:pt x="226" y="382"/>
                  </a:lnTo>
                  <a:lnTo>
                    <a:pt x="226" y="386"/>
                  </a:lnTo>
                  <a:lnTo>
                    <a:pt x="226" y="388"/>
                  </a:lnTo>
                  <a:lnTo>
                    <a:pt x="292" y="468"/>
                  </a:lnTo>
                  <a:lnTo>
                    <a:pt x="292" y="468"/>
                  </a:lnTo>
                  <a:lnTo>
                    <a:pt x="294" y="470"/>
                  </a:lnTo>
                  <a:lnTo>
                    <a:pt x="294" y="472"/>
                  </a:lnTo>
                  <a:lnTo>
                    <a:pt x="292" y="474"/>
                  </a:lnTo>
                  <a:lnTo>
                    <a:pt x="290" y="476"/>
                  </a:lnTo>
                  <a:lnTo>
                    <a:pt x="206" y="500"/>
                  </a:lnTo>
                  <a:lnTo>
                    <a:pt x="206" y="500"/>
                  </a:lnTo>
                  <a:lnTo>
                    <a:pt x="198" y="500"/>
                  </a:lnTo>
                  <a:lnTo>
                    <a:pt x="190" y="498"/>
                  </a:lnTo>
                  <a:lnTo>
                    <a:pt x="44" y="446"/>
                  </a:lnTo>
                  <a:lnTo>
                    <a:pt x="44" y="446"/>
                  </a:lnTo>
                  <a:lnTo>
                    <a:pt x="36" y="446"/>
                  </a:lnTo>
                  <a:lnTo>
                    <a:pt x="30" y="448"/>
                  </a:lnTo>
                  <a:lnTo>
                    <a:pt x="2" y="472"/>
                  </a:lnTo>
                  <a:lnTo>
                    <a:pt x="2" y="472"/>
                  </a:lnTo>
                  <a:lnTo>
                    <a:pt x="2" y="474"/>
                  </a:lnTo>
                  <a:lnTo>
                    <a:pt x="0" y="478"/>
                  </a:lnTo>
                  <a:lnTo>
                    <a:pt x="2" y="480"/>
                  </a:lnTo>
                  <a:lnTo>
                    <a:pt x="4" y="482"/>
                  </a:lnTo>
                  <a:lnTo>
                    <a:pt x="104" y="530"/>
                  </a:lnTo>
                  <a:lnTo>
                    <a:pt x="104" y="530"/>
                  </a:lnTo>
                  <a:lnTo>
                    <a:pt x="118" y="536"/>
                  </a:lnTo>
                  <a:lnTo>
                    <a:pt x="302" y="558"/>
                  </a:lnTo>
                  <a:lnTo>
                    <a:pt x="302" y="558"/>
                  </a:lnTo>
                  <a:lnTo>
                    <a:pt x="306" y="558"/>
                  </a:lnTo>
                  <a:lnTo>
                    <a:pt x="306" y="558"/>
                  </a:lnTo>
                  <a:lnTo>
                    <a:pt x="300" y="560"/>
                  </a:lnTo>
                  <a:lnTo>
                    <a:pt x="296" y="564"/>
                  </a:lnTo>
                  <a:lnTo>
                    <a:pt x="278" y="586"/>
                  </a:lnTo>
                  <a:lnTo>
                    <a:pt x="278" y="586"/>
                  </a:lnTo>
                  <a:lnTo>
                    <a:pt x="276" y="588"/>
                  </a:lnTo>
                  <a:lnTo>
                    <a:pt x="276" y="590"/>
                  </a:lnTo>
                  <a:lnTo>
                    <a:pt x="278" y="592"/>
                  </a:lnTo>
                  <a:lnTo>
                    <a:pt x="280" y="594"/>
                  </a:lnTo>
                  <a:lnTo>
                    <a:pt x="342" y="614"/>
                  </a:lnTo>
                  <a:lnTo>
                    <a:pt x="342" y="614"/>
                  </a:lnTo>
                  <a:lnTo>
                    <a:pt x="348" y="612"/>
                  </a:lnTo>
                  <a:lnTo>
                    <a:pt x="354" y="608"/>
                  </a:lnTo>
                  <a:lnTo>
                    <a:pt x="364" y="594"/>
                  </a:lnTo>
                  <a:lnTo>
                    <a:pt x="364" y="594"/>
                  </a:lnTo>
                  <a:lnTo>
                    <a:pt x="368" y="590"/>
                  </a:lnTo>
                  <a:lnTo>
                    <a:pt x="376" y="590"/>
                  </a:lnTo>
                  <a:lnTo>
                    <a:pt x="394" y="592"/>
                  </a:lnTo>
                  <a:lnTo>
                    <a:pt x="394" y="592"/>
                  </a:lnTo>
                  <a:lnTo>
                    <a:pt x="398" y="592"/>
                  </a:lnTo>
                  <a:lnTo>
                    <a:pt x="400" y="592"/>
                  </a:lnTo>
                  <a:lnTo>
                    <a:pt x="402" y="588"/>
                  </a:lnTo>
                  <a:lnTo>
                    <a:pt x="404" y="586"/>
                  </a:lnTo>
                  <a:lnTo>
                    <a:pt x="406" y="574"/>
                  </a:lnTo>
                  <a:lnTo>
                    <a:pt x="406" y="574"/>
                  </a:lnTo>
                  <a:lnTo>
                    <a:pt x="406" y="568"/>
                  </a:lnTo>
                  <a:lnTo>
                    <a:pt x="406" y="566"/>
                  </a:lnTo>
                  <a:lnTo>
                    <a:pt x="406" y="566"/>
                  </a:lnTo>
                  <a:lnTo>
                    <a:pt x="404" y="564"/>
                  </a:lnTo>
                  <a:lnTo>
                    <a:pt x="404" y="560"/>
                  </a:lnTo>
                  <a:lnTo>
                    <a:pt x="404" y="560"/>
                  </a:lnTo>
                  <a:lnTo>
                    <a:pt x="408" y="556"/>
                  </a:lnTo>
                  <a:lnTo>
                    <a:pt x="414" y="554"/>
                  </a:lnTo>
                  <a:lnTo>
                    <a:pt x="494" y="550"/>
                  </a:lnTo>
                  <a:lnTo>
                    <a:pt x="494" y="550"/>
                  </a:lnTo>
                  <a:lnTo>
                    <a:pt x="496" y="552"/>
                  </a:lnTo>
                  <a:lnTo>
                    <a:pt x="498" y="552"/>
                  </a:lnTo>
                  <a:lnTo>
                    <a:pt x="498" y="554"/>
                  </a:lnTo>
                  <a:lnTo>
                    <a:pt x="498" y="558"/>
                  </a:lnTo>
                  <a:lnTo>
                    <a:pt x="490" y="572"/>
                  </a:lnTo>
                  <a:lnTo>
                    <a:pt x="490" y="572"/>
                  </a:lnTo>
                  <a:lnTo>
                    <a:pt x="484" y="576"/>
                  </a:lnTo>
                  <a:lnTo>
                    <a:pt x="478" y="578"/>
                  </a:lnTo>
                  <a:lnTo>
                    <a:pt x="448" y="574"/>
                  </a:lnTo>
                  <a:lnTo>
                    <a:pt x="448" y="574"/>
                  </a:lnTo>
                  <a:lnTo>
                    <a:pt x="444" y="574"/>
                  </a:lnTo>
                  <a:lnTo>
                    <a:pt x="442" y="576"/>
                  </a:lnTo>
                  <a:lnTo>
                    <a:pt x="440" y="578"/>
                  </a:lnTo>
                  <a:lnTo>
                    <a:pt x="438" y="582"/>
                  </a:lnTo>
                  <a:lnTo>
                    <a:pt x="436" y="596"/>
                  </a:lnTo>
                  <a:lnTo>
                    <a:pt x="436" y="596"/>
                  </a:lnTo>
                  <a:lnTo>
                    <a:pt x="438" y="598"/>
                  </a:lnTo>
                  <a:lnTo>
                    <a:pt x="438" y="602"/>
                  </a:lnTo>
                  <a:lnTo>
                    <a:pt x="440" y="604"/>
                  </a:lnTo>
                  <a:lnTo>
                    <a:pt x="444" y="606"/>
                  </a:lnTo>
                  <a:lnTo>
                    <a:pt x="522" y="624"/>
                  </a:lnTo>
                  <a:lnTo>
                    <a:pt x="522" y="624"/>
                  </a:lnTo>
                  <a:lnTo>
                    <a:pt x="528" y="628"/>
                  </a:lnTo>
                  <a:lnTo>
                    <a:pt x="530" y="634"/>
                  </a:lnTo>
                  <a:lnTo>
                    <a:pt x="534" y="660"/>
                  </a:lnTo>
                  <a:lnTo>
                    <a:pt x="534" y="660"/>
                  </a:lnTo>
                  <a:lnTo>
                    <a:pt x="538" y="666"/>
                  </a:lnTo>
                  <a:lnTo>
                    <a:pt x="544" y="668"/>
                  </a:lnTo>
                  <a:lnTo>
                    <a:pt x="596" y="674"/>
                  </a:lnTo>
                  <a:lnTo>
                    <a:pt x="596" y="674"/>
                  </a:lnTo>
                  <a:lnTo>
                    <a:pt x="604" y="678"/>
                  </a:lnTo>
                  <a:lnTo>
                    <a:pt x="610" y="682"/>
                  </a:lnTo>
                  <a:lnTo>
                    <a:pt x="704" y="808"/>
                  </a:lnTo>
                  <a:lnTo>
                    <a:pt x="704" y="808"/>
                  </a:lnTo>
                  <a:lnTo>
                    <a:pt x="706" y="816"/>
                  </a:lnTo>
                  <a:lnTo>
                    <a:pt x="708" y="822"/>
                  </a:lnTo>
                  <a:lnTo>
                    <a:pt x="724" y="1086"/>
                  </a:lnTo>
                  <a:lnTo>
                    <a:pt x="724" y="1086"/>
                  </a:lnTo>
                  <a:lnTo>
                    <a:pt x="722" y="1102"/>
                  </a:lnTo>
                  <a:lnTo>
                    <a:pt x="718" y="1144"/>
                  </a:lnTo>
                  <a:lnTo>
                    <a:pt x="718" y="1144"/>
                  </a:lnTo>
                  <a:lnTo>
                    <a:pt x="716" y="1146"/>
                  </a:lnTo>
                  <a:lnTo>
                    <a:pt x="716" y="1148"/>
                  </a:lnTo>
                  <a:lnTo>
                    <a:pt x="712" y="1148"/>
                  </a:lnTo>
                  <a:lnTo>
                    <a:pt x="710" y="1148"/>
                  </a:lnTo>
                  <a:lnTo>
                    <a:pt x="704" y="1146"/>
                  </a:lnTo>
                  <a:lnTo>
                    <a:pt x="704" y="1146"/>
                  </a:lnTo>
                  <a:lnTo>
                    <a:pt x="696" y="1144"/>
                  </a:lnTo>
                  <a:lnTo>
                    <a:pt x="690" y="1146"/>
                  </a:lnTo>
                  <a:lnTo>
                    <a:pt x="662" y="1160"/>
                  </a:lnTo>
                  <a:lnTo>
                    <a:pt x="662" y="1160"/>
                  </a:lnTo>
                  <a:lnTo>
                    <a:pt x="658" y="1166"/>
                  </a:lnTo>
                  <a:lnTo>
                    <a:pt x="658" y="1172"/>
                  </a:lnTo>
                  <a:lnTo>
                    <a:pt x="678" y="1288"/>
                  </a:lnTo>
                  <a:lnTo>
                    <a:pt x="678" y="1288"/>
                  </a:lnTo>
                  <a:lnTo>
                    <a:pt x="680" y="1290"/>
                  </a:lnTo>
                  <a:lnTo>
                    <a:pt x="682" y="1288"/>
                  </a:lnTo>
                  <a:lnTo>
                    <a:pt x="710" y="1206"/>
                  </a:lnTo>
                  <a:lnTo>
                    <a:pt x="710" y="1206"/>
                  </a:lnTo>
                  <a:lnTo>
                    <a:pt x="718" y="1192"/>
                  </a:lnTo>
                  <a:lnTo>
                    <a:pt x="732" y="1172"/>
                  </a:lnTo>
                  <a:lnTo>
                    <a:pt x="732" y="1172"/>
                  </a:lnTo>
                  <a:lnTo>
                    <a:pt x="738" y="1168"/>
                  </a:lnTo>
                  <a:lnTo>
                    <a:pt x="746" y="1168"/>
                  </a:lnTo>
                  <a:lnTo>
                    <a:pt x="768" y="1170"/>
                  </a:lnTo>
                  <a:lnTo>
                    <a:pt x="768" y="1170"/>
                  </a:lnTo>
                  <a:lnTo>
                    <a:pt x="774" y="1172"/>
                  </a:lnTo>
                  <a:lnTo>
                    <a:pt x="776" y="1178"/>
                  </a:lnTo>
                  <a:lnTo>
                    <a:pt x="778" y="1230"/>
                  </a:lnTo>
                  <a:lnTo>
                    <a:pt x="778" y="1230"/>
                  </a:lnTo>
                  <a:lnTo>
                    <a:pt x="776" y="1234"/>
                  </a:lnTo>
                  <a:lnTo>
                    <a:pt x="776" y="1236"/>
                  </a:lnTo>
                  <a:lnTo>
                    <a:pt x="772" y="1238"/>
                  </a:lnTo>
                  <a:lnTo>
                    <a:pt x="770" y="1238"/>
                  </a:lnTo>
                  <a:lnTo>
                    <a:pt x="762" y="1236"/>
                  </a:lnTo>
                  <a:lnTo>
                    <a:pt x="762" y="1236"/>
                  </a:lnTo>
                  <a:lnTo>
                    <a:pt x="758" y="1238"/>
                  </a:lnTo>
                  <a:lnTo>
                    <a:pt x="756" y="1238"/>
                  </a:lnTo>
                  <a:lnTo>
                    <a:pt x="756" y="1240"/>
                  </a:lnTo>
                  <a:lnTo>
                    <a:pt x="756" y="1244"/>
                  </a:lnTo>
                  <a:lnTo>
                    <a:pt x="776" y="1330"/>
                  </a:lnTo>
                  <a:lnTo>
                    <a:pt x="776" y="1330"/>
                  </a:lnTo>
                  <a:lnTo>
                    <a:pt x="780" y="1344"/>
                  </a:lnTo>
                  <a:lnTo>
                    <a:pt x="800" y="1494"/>
                  </a:lnTo>
                  <a:lnTo>
                    <a:pt x="800" y="1494"/>
                  </a:lnTo>
                  <a:lnTo>
                    <a:pt x="800" y="1500"/>
                  </a:lnTo>
                  <a:lnTo>
                    <a:pt x="796" y="1508"/>
                  </a:lnTo>
                  <a:lnTo>
                    <a:pt x="786" y="1516"/>
                  </a:lnTo>
                  <a:lnTo>
                    <a:pt x="786" y="1516"/>
                  </a:lnTo>
                  <a:lnTo>
                    <a:pt x="784" y="1522"/>
                  </a:lnTo>
                  <a:lnTo>
                    <a:pt x="784" y="1530"/>
                  </a:lnTo>
                  <a:lnTo>
                    <a:pt x="802" y="1582"/>
                  </a:lnTo>
                  <a:lnTo>
                    <a:pt x="802" y="1582"/>
                  </a:lnTo>
                  <a:lnTo>
                    <a:pt x="804" y="1590"/>
                  </a:lnTo>
                  <a:lnTo>
                    <a:pt x="804" y="1598"/>
                  </a:lnTo>
                  <a:lnTo>
                    <a:pt x="792" y="1706"/>
                  </a:lnTo>
                  <a:lnTo>
                    <a:pt x="792" y="1706"/>
                  </a:lnTo>
                  <a:lnTo>
                    <a:pt x="788" y="1720"/>
                  </a:lnTo>
                  <a:lnTo>
                    <a:pt x="702" y="1906"/>
                  </a:lnTo>
                  <a:lnTo>
                    <a:pt x="702" y="1906"/>
                  </a:lnTo>
                  <a:lnTo>
                    <a:pt x="698" y="1912"/>
                  </a:lnTo>
                  <a:lnTo>
                    <a:pt x="692" y="1918"/>
                  </a:lnTo>
                  <a:lnTo>
                    <a:pt x="652" y="1954"/>
                  </a:lnTo>
                  <a:lnTo>
                    <a:pt x="652" y="1954"/>
                  </a:lnTo>
                  <a:lnTo>
                    <a:pt x="648" y="1960"/>
                  </a:lnTo>
                  <a:lnTo>
                    <a:pt x="646" y="1968"/>
                  </a:lnTo>
                  <a:lnTo>
                    <a:pt x="662" y="2106"/>
                  </a:lnTo>
                  <a:lnTo>
                    <a:pt x="662" y="2106"/>
                  </a:lnTo>
                  <a:lnTo>
                    <a:pt x="666" y="2122"/>
                  </a:lnTo>
                  <a:lnTo>
                    <a:pt x="688" y="2182"/>
                  </a:lnTo>
                  <a:lnTo>
                    <a:pt x="688" y="2182"/>
                  </a:lnTo>
                  <a:lnTo>
                    <a:pt x="690" y="2198"/>
                  </a:lnTo>
                  <a:lnTo>
                    <a:pt x="696" y="2320"/>
                  </a:lnTo>
                  <a:lnTo>
                    <a:pt x="696" y="2320"/>
                  </a:lnTo>
                  <a:lnTo>
                    <a:pt x="698" y="2326"/>
                  </a:lnTo>
                  <a:lnTo>
                    <a:pt x="704" y="2330"/>
                  </a:lnTo>
                  <a:lnTo>
                    <a:pt x="780" y="2364"/>
                  </a:lnTo>
                  <a:lnTo>
                    <a:pt x="780" y="2364"/>
                  </a:lnTo>
                  <a:lnTo>
                    <a:pt x="784" y="2368"/>
                  </a:lnTo>
                  <a:lnTo>
                    <a:pt x="788" y="2374"/>
                  </a:lnTo>
                  <a:lnTo>
                    <a:pt x="792" y="2402"/>
                  </a:lnTo>
                  <a:lnTo>
                    <a:pt x="792" y="2402"/>
                  </a:lnTo>
                  <a:lnTo>
                    <a:pt x="796" y="2408"/>
                  </a:lnTo>
                  <a:lnTo>
                    <a:pt x="800" y="2414"/>
                  </a:lnTo>
                  <a:lnTo>
                    <a:pt x="818" y="2434"/>
                  </a:lnTo>
                  <a:lnTo>
                    <a:pt x="818" y="2434"/>
                  </a:lnTo>
                  <a:lnTo>
                    <a:pt x="822" y="2440"/>
                  </a:lnTo>
                  <a:lnTo>
                    <a:pt x="824" y="2448"/>
                  </a:lnTo>
                  <a:lnTo>
                    <a:pt x="838" y="2502"/>
                  </a:lnTo>
                  <a:lnTo>
                    <a:pt x="838" y="2502"/>
                  </a:lnTo>
                  <a:lnTo>
                    <a:pt x="840" y="2518"/>
                  </a:lnTo>
                  <a:lnTo>
                    <a:pt x="850" y="2632"/>
                  </a:lnTo>
                  <a:lnTo>
                    <a:pt x="850" y="2632"/>
                  </a:lnTo>
                  <a:lnTo>
                    <a:pt x="852" y="2640"/>
                  </a:lnTo>
                  <a:lnTo>
                    <a:pt x="856" y="2646"/>
                  </a:lnTo>
                  <a:lnTo>
                    <a:pt x="918" y="2712"/>
                  </a:lnTo>
                  <a:lnTo>
                    <a:pt x="918" y="2712"/>
                  </a:lnTo>
                  <a:lnTo>
                    <a:pt x="922" y="2718"/>
                  </a:lnTo>
                  <a:lnTo>
                    <a:pt x="924" y="2726"/>
                  </a:lnTo>
                  <a:lnTo>
                    <a:pt x="920" y="2750"/>
                  </a:lnTo>
                  <a:lnTo>
                    <a:pt x="920" y="2750"/>
                  </a:lnTo>
                  <a:lnTo>
                    <a:pt x="920" y="2754"/>
                  </a:lnTo>
                  <a:lnTo>
                    <a:pt x="918" y="2756"/>
                  </a:lnTo>
                  <a:lnTo>
                    <a:pt x="914" y="2756"/>
                  </a:lnTo>
                  <a:lnTo>
                    <a:pt x="912" y="2756"/>
                  </a:lnTo>
                  <a:lnTo>
                    <a:pt x="878" y="2742"/>
                  </a:lnTo>
                  <a:lnTo>
                    <a:pt x="878" y="2742"/>
                  </a:lnTo>
                  <a:lnTo>
                    <a:pt x="874" y="2740"/>
                  </a:lnTo>
                  <a:lnTo>
                    <a:pt x="876" y="2744"/>
                  </a:lnTo>
                  <a:lnTo>
                    <a:pt x="930" y="2822"/>
                  </a:lnTo>
                  <a:lnTo>
                    <a:pt x="930" y="2822"/>
                  </a:lnTo>
                  <a:lnTo>
                    <a:pt x="942" y="2834"/>
                  </a:lnTo>
                  <a:lnTo>
                    <a:pt x="982" y="2874"/>
                  </a:lnTo>
                  <a:lnTo>
                    <a:pt x="982" y="2874"/>
                  </a:lnTo>
                  <a:lnTo>
                    <a:pt x="986" y="2880"/>
                  </a:lnTo>
                  <a:lnTo>
                    <a:pt x="988" y="2888"/>
                  </a:lnTo>
                  <a:lnTo>
                    <a:pt x="984" y="2910"/>
                  </a:lnTo>
                  <a:lnTo>
                    <a:pt x="984" y="2910"/>
                  </a:lnTo>
                  <a:lnTo>
                    <a:pt x="982" y="2916"/>
                  </a:lnTo>
                  <a:lnTo>
                    <a:pt x="978" y="2922"/>
                  </a:lnTo>
                  <a:lnTo>
                    <a:pt x="960" y="2938"/>
                  </a:lnTo>
                  <a:lnTo>
                    <a:pt x="960" y="2938"/>
                  </a:lnTo>
                  <a:lnTo>
                    <a:pt x="958" y="2940"/>
                  </a:lnTo>
                  <a:lnTo>
                    <a:pt x="958" y="2944"/>
                  </a:lnTo>
                  <a:lnTo>
                    <a:pt x="958" y="2946"/>
                  </a:lnTo>
                  <a:lnTo>
                    <a:pt x="962" y="2948"/>
                  </a:lnTo>
                  <a:lnTo>
                    <a:pt x="1070" y="3024"/>
                  </a:lnTo>
                  <a:lnTo>
                    <a:pt x="1070" y="3024"/>
                  </a:lnTo>
                  <a:lnTo>
                    <a:pt x="1074" y="3028"/>
                  </a:lnTo>
                  <a:lnTo>
                    <a:pt x="1076" y="3036"/>
                  </a:lnTo>
                  <a:lnTo>
                    <a:pt x="1072" y="3060"/>
                  </a:lnTo>
                  <a:lnTo>
                    <a:pt x="1072" y="3060"/>
                  </a:lnTo>
                  <a:lnTo>
                    <a:pt x="1074" y="3062"/>
                  </a:lnTo>
                  <a:lnTo>
                    <a:pt x="1074" y="3064"/>
                  </a:lnTo>
                  <a:lnTo>
                    <a:pt x="1076" y="3066"/>
                  </a:lnTo>
                  <a:lnTo>
                    <a:pt x="1080" y="3066"/>
                  </a:lnTo>
                  <a:lnTo>
                    <a:pt x="1126" y="3062"/>
                  </a:lnTo>
                  <a:lnTo>
                    <a:pt x="1126" y="3062"/>
                  </a:lnTo>
                  <a:lnTo>
                    <a:pt x="1128" y="3062"/>
                  </a:lnTo>
                  <a:lnTo>
                    <a:pt x="1130" y="3060"/>
                  </a:lnTo>
                  <a:lnTo>
                    <a:pt x="1130" y="3058"/>
                  </a:lnTo>
                  <a:lnTo>
                    <a:pt x="1130" y="3054"/>
                  </a:lnTo>
                  <a:lnTo>
                    <a:pt x="1100" y="2994"/>
                  </a:lnTo>
                  <a:lnTo>
                    <a:pt x="1100" y="2994"/>
                  </a:lnTo>
                  <a:lnTo>
                    <a:pt x="1094" y="2988"/>
                  </a:lnTo>
                  <a:lnTo>
                    <a:pt x="1088" y="2982"/>
                  </a:lnTo>
                  <a:lnTo>
                    <a:pt x="1078" y="2976"/>
                  </a:lnTo>
                  <a:lnTo>
                    <a:pt x="1078" y="2976"/>
                  </a:lnTo>
                  <a:lnTo>
                    <a:pt x="1074" y="2970"/>
                  </a:lnTo>
                  <a:lnTo>
                    <a:pt x="1072" y="2964"/>
                  </a:lnTo>
                  <a:lnTo>
                    <a:pt x="1072" y="2964"/>
                  </a:lnTo>
                  <a:lnTo>
                    <a:pt x="1070" y="2950"/>
                  </a:lnTo>
                  <a:lnTo>
                    <a:pt x="1052" y="2866"/>
                  </a:lnTo>
                  <a:lnTo>
                    <a:pt x="1052" y="2866"/>
                  </a:lnTo>
                  <a:lnTo>
                    <a:pt x="1048" y="2858"/>
                  </a:lnTo>
                  <a:lnTo>
                    <a:pt x="1044" y="2852"/>
                  </a:lnTo>
                  <a:lnTo>
                    <a:pt x="992" y="2784"/>
                  </a:lnTo>
                  <a:lnTo>
                    <a:pt x="992" y="2784"/>
                  </a:lnTo>
                  <a:lnTo>
                    <a:pt x="982" y="2770"/>
                  </a:lnTo>
                  <a:lnTo>
                    <a:pt x="926" y="2640"/>
                  </a:lnTo>
                  <a:lnTo>
                    <a:pt x="926" y="2640"/>
                  </a:lnTo>
                  <a:lnTo>
                    <a:pt x="924" y="2632"/>
                  </a:lnTo>
                  <a:lnTo>
                    <a:pt x="922" y="2624"/>
                  </a:lnTo>
                  <a:lnTo>
                    <a:pt x="932" y="2546"/>
                  </a:lnTo>
                  <a:lnTo>
                    <a:pt x="932" y="2546"/>
                  </a:lnTo>
                  <a:lnTo>
                    <a:pt x="934" y="2544"/>
                  </a:lnTo>
                  <a:lnTo>
                    <a:pt x="936" y="2542"/>
                  </a:lnTo>
                  <a:lnTo>
                    <a:pt x="938" y="2540"/>
                  </a:lnTo>
                  <a:lnTo>
                    <a:pt x="940" y="2542"/>
                  </a:lnTo>
                  <a:lnTo>
                    <a:pt x="970" y="2554"/>
                  </a:lnTo>
                  <a:lnTo>
                    <a:pt x="970" y="2554"/>
                  </a:lnTo>
                  <a:lnTo>
                    <a:pt x="976" y="2558"/>
                  </a:lnTo>
                  <a:lnTo>
                    <a:pt x="982" y="2564"/>
                  </a:lnTo>
                  <a:lnTo>
                    <a:pt x="992" y="2578"/>
                  </a:lnTo>
                  <a:lnTo>
                    <a:pt x="992" y="2578"/>
                  </a:lnTo>
                  <a:lnTo>
                    <a:pt x="996" y="2586"/>
                  </a:lnTo>
                  <a:lnTo>
                    <a:pt x="998" y="2594"/>
                  </a:lnTo>
                  <a:lnTo>
                    <a:pt x="1008" y="2692"/>
                  </a:lnTo>
                  <a:lnTo>
                    <a:pt x="1008" y="2692"/>
                  </a:lnTo>
                  <a:lnTo>
                    <a:pt x="1008" y="2706"/>
                  </a:lnTo>
                  <a:lnTo>
                    <a:pt x="1008" y="2706"/>
                  </a:lnTo>
                  <a:lnTo>
                    <a:pt x="1010" y="2712"/>
                  </a:lnTo>
                  <a:lnTo>
                    <a:pt x="1012" y="2718"/>
                  </a:lnTo>
                  <a:lnTo>
                    <a:pt x="1116" y="2860"/>
                  </a:lnTo>
                  <a:lnTo>
                    <a:pt x="1116" y="2860"/>
                  </a:lnTo>
                  <a:lnTo>
                    <a:pt x="1122" y="2864"/>
                  </a:lnTo>
                  <a:lnTo>
                    <a:pt x="1128" y="2866"/>
                  </a:lnTo>
                  <a:lnTo>
                    <a:pt x="1134" y="2868"/>
                  </a:lnTo>
                  <a:lnTo>
                    <a:pt x="1134" y="2868"/>
                  </a:lnTo>
                  <a:lnTo>
                    <a:pt x="1138" y="2868"/>
                  </a:lnTo>
                  <a:lnTo>
                    <a:pt x="1140" y="2870"/>
                  </a:lnTo>
                  <a:lnTo>
                    <a:pt x="1140" y="2872"/>
                  </a:lnTo>
                  <a:lnTo>
                    <a:pt x="1140" y="2876"/>
                  </a:lnTo>
                  <a:lnTo>
                    <a:pt x="1130" y="2900"/>
                  </a:lnTo>
                  <a:lnTo>
                    <a:pt x="1130" y="2900"/>
                  </a:lnTo>
                  <a:lnTo>
                    <a:pt x="1130" y="2906"/>
                  </a:lnTo>
                  <a:lnTo>
                    <a:pt x="1134" y="2912"/>
                  </a:lnTo>
                  <a:lnTo>
                    <a:pt x="1164" y="2934"/>
                  </a:lnTo>
                  <a:lnTo>
                    <a:pt x="1164" y="2934"/>
                  </a:lnTo>
                  <a:lnTo>
                    <a:pt x="1176" y="2946"/>
                  </a:lnTo>
                  <a:lnTo>
                    <a:pt x="1248" y="3028"/>
                  </a:lnTo>
                  <a:lnTo>
                    <a:pt x="1248" y="3028"/>
                  </a:lnTo>
                  <a:lnTo>
                    <a:pt x="1256" y="3040"/>
                  </a:lnTo>
                  <a:lnTo>
                    <a:pt x="1330" y="3176"/>
                  </a:lnTo>
                  <a:lnTo>
                    <a:pt x="1330" y="3176"/>
                  </a:lnTo>
                  <a:lnTo>
                    <a:pt x="1330" y="3182"/>
                  </a:lnTo>
                  <a:lnTo>
                    <a:pt x="1328" y="3188"/>
                  </a:lnTo>
                  <a:lnTo>
                    <a:pt x="1296" y="3226"/>
                  </a:lnTo>
                  <a:lnTo>
                    <a:pt x="1296" y="3226"/>
                  </a:lnTo>
                  <a:lnTo>
                    <a:pt x="1292" y="3232"/>
                  </a:lnTo>
                  <a:lnTo>
                    <a:pt x="1294" y="3240"/>
                  </a:lnTo>
                  <a:lnTo>
                    <a:pt x="1316" y="3284"/>
                  </a:lnTo>
                  <a:lnTo>
                    <a:pt x="1316" y="3284"/>
                  </a:lnTo>
                  <a:lnTo>
                    <a:pt x="1320" y="3290"/>
                  </a:lnTo>
                  <a:lnTo>
                    <a:pt x="1326" y="3296"/>
                  </a:lnTo>
                  <a:lnTo>
                    <a:pt x="1412" y="3368"/>
                  </a:lnTo>
                  <a:lnTo>
                    <a:pt x="1412" y="3368"/>
                  </a:lnTo>
                  <a:lnTo>
                    <a:pt x="1418" y="3372"/>
                  </a:lnTo>
                  <a:lnTo>
                    <a:pt x="1426" y="3374"/>
                  </a:lnTo>
                  <a:lnTo>
                    <a:pt x="1492" y="3382"/>
                  </a:lnTo>
                  <a:lnTo>
                    <a:pt x="1492" y="3382"/>
                  </a:lnTo>
                  <a:lnTo>
                    <a:pt x="1508" y="3386"/>
                  </a:lnTo>
                  <a:lnTo>
                    <a:pt x="1672" y="3470"/>
                  </a:lnTo>
                  <a:lnTo>
                    <a:pt x="1672" y="3470"/>
                  </a:lnTo>
                  <a:lnTo>
                    <a:pt x="1686" y="3478"/>
                  </a:lnTo>
                  <a:lnTo>
                    <a:pt x="1810" y="3542"/>
                  </a:lnTo>
                  <a:lnTo>
                    <a:pt x="1810" y="3542"/>
                  </a:lnTo>
                  <a:lnTo>
                    <a:pt x="1816" y="3544"/>
                  </a:lnTo>
                  <a:lnTo>
                    <a:pt x="1824" y="3542"/>
                  </a:lnTo>
                  <a:lnTo>
                    <a:pt x="1944" y="3508"/>
                  </a:lnTo>
                  <a:lnTo>
                    <a:pt x="1944" y="3508"/>
                  </a:lnTo>
                  <a:lnTo>
                    <a:pt x="1950" y="3508"/>
                  </a:lnTo>
                  <a:lnTo>
                    <a:pt x="1958" y="3512"/>
                  </a:lnTo>
                  <a:lnTo>
                    <a:pt x="2088" y="3614"/>
                  </a:lnTo>
                  <a:lnTo>
                    <a:pt x="2088" y="3614"/>
                  </a:lnTo>
                  <a:lnTo>
                    <a:pt x="2094" y="3618"/>
                  </a:lnTo>
                  <a:lnTo>
                    <a:pt x="2102" y="3620"/>
                  </a:lnTo>
                  <a:lnTo>
                    <a:pt x="2106" y="3620"/>
                  </a:lnTo>
                  <a:lnTo>
                    <a:pt x="2116" y="3616"/>
                  </a:lnTo>
                  <a:lnTo>
                    <a:pt x="2188" y="3596"/>
                  </a:lnTo>
                  <a:lnTo>
                    <a:pt x="2150" y="3542"/>
                  </a:lnTo>
                  <a:lnTo>
                    <a:pt x="2162" y="3462"/>
                  </a:lnTo>
                  <a:lnTo>
                    <a:pt x="2246" y="3442"/>
                  </a:lnTo>
                  <a:lnTo>
                    <a:pt x="2296" y="3428"/>
                  </a:lnTo>
                  <a:lnTo>
                    <a:pt x="2298" y="3414"/>
                  </a:lnTo>
                  <a:lnTo>
                    <a:pt x="2298" y="3414"/>
                  </a:lnTo>
                  <a:lnTo>
                    <a:pt x="2300" y="3406"/>
                  </a:lnTo>
                  <a:lnTo>
                    <a:pt x="2302" y="3400"/>
                  </a:lnTo>
                  <a:lnTo>
                    <a:pt x="2308" y="3390"/>
                  </a:lnTo>
                  <a:lnTo>
                    <a:pt x="2308" y="3390"/>
                  </a:lnTo>
                  <a:lnTo>
                    <a:pt x="2310" y="3382"/>
                  </a:lnTo>
                  <a:lnTo>
                    <a:pt x="2312" y="3376"/>
                  </a:lnTo>
                  <a:lnTo>
                    <a:pt x="2320" y="3308"/>
                  </a:lnTo>
                  <a:lnTo>
                    <a:pt x="2320" y="3308"/>
                  </a:lnTo>
                  <a:lnTo>
                    <a:pt x="2320" y="3300"/>
                  </a:lnTo>
                  <a:lnTo>
                    <a:pt x="2316" y="3294"/>
                  </a:lnTo>
                  <a:lnTo>
                    <a:pt x="2304" y="3284"/>
                  </a:lnTo>
                  <a:lnTo>
                    <a:pt x="2304" y="3284"/>
                  </a:lnTo>
                  <a:lnTo>
                    <a:pt x="2302" y="3282"/>
                  </a:lnTo>
                  <a:lnTo>
                    <a:pt x="2300" y="3280"/>
                  </a:lnTo>
                  <a:lnTo>
                    <a:pt x="2300" y="3276"/>
                  </a:lnTo>
                  <a:lnTo>
                    <a:pt x="2302" y="3274"/>
                  </a:lnTo>
                  <a:lnTo>
                    <a:pt x="2346" y="3224"/>
                  </a:lnTo>
                  <a:lnTo>
                    <a:pt x="2346" y="3224"/>
                  </a:lnTo>
                  <a:lnTo>
                    <a:pt x="2350" y="3218"/>
                  </a:lnTo>
                  <a:lnTo>
                    <a:pt x="2350" y="3210"/>
                  </a:lnTo>
                  <a:lnTo>
                    <a:pt x="2346" y="3200"/>
                  </a:lnTo>
                  <a:lnTo>
                    <a:pt x="2346" y="3200"/>
                  </a:lnTo>
                  <a:lnTo>
                    <a:pt x="2342" y="3194"/>
                  </a:lnTo>
                  <a:lnTo>
                    <a:pt x="2336" y="3190"/>
                  </a:lnTo>
                  <a:lnTo>
                    <a:pt x="2284" y="3184"/>
                  </a:lnTo>
                  <a:lnTo>
                    <a:pt x="2284" y="3184"/>
                  </a:lnTo>
                  <a:lnTo>
                    <a:pt x="2276" y="3184"/>
                  </a:lnTo>
                  <a:lnTo>
                    <a:pt x="2268" y="3186"/>
                  </a:lnTo>
                  <a:lnTo>
                    <a:pt x="2158" y="3222"/>
                  </a:lnTo>
                  <a:lnTo>
                    <a:pt x="2158" y="3222"/>
                  </a:lnTo>
                  <a:lnTo>
                    <a:pt x="2154" y="3226"/>
                  </a:lnTo>
                  <a:lnTo>
                    <a:pt x="2152" y="3234"/>
                  </a:lnTo>
                  <a:lnTo>
                    <a:pt x="2156" y="3272"/>
                  </a:lnTo>
                  <a:lnTo>
                    <a:pt x="2156" y="3272"/>
                  </a:lnTo>
                  <a:lnTo>
                    <a:pt x="2154" y="3280"/>
                  </a:lnTo>
                  <a:lnTo>
                    <a:pt x="2152" y="3286"/>
                  </a:lnTo>
                  <a:lnTo>
                    <a:pt x="2106" y="3336"/>
                  </a:lnTo>
                  <a:lnTo>
                    <a:pt x="2106" y="3336"/>
                  </a:lnTo>
                  <a:lnTo>
                    <a:pt x="2104" y="3342"/>
                  </a:lnTo>
                  <a:lnTo>
                    <a:pt x="2104" y="3348"/>
                  </a:lnTo>
                  <a:lnTo>
                    <a:pt x="2108" y="3352"/>
                  </a:lnTo>
                  <a:lnTo>
                    <a:pt x="2108" y="3352"/>
                  </a:lnTo>
                  <a:lnTo>
                    <a:pt x="2108" y="3356"/>
                  </a:lnTo>
                  <a:lnTo>
                    <a:pt x="2108" y="3358"/>
                  </a:lnTo>
                  <a:lnTo>
                    <a:pt x="2106" y="3360"/>
                  </a:lnTo>
                  <a:lnTo>
                    <a:pt x="2102" y="3360"/>
                  </a:lnTo>
                  <a:lnTo>
                    <a:pt x="2036" y="3362"/>
                  </a:lnTo>
                  <a:lnTo>
                    <a:pt x="2036" y="3362"/>
                  </a:lnTo>
                  <a:lnTo>
                    <a:pt x="2020" y="3364"/>
                  </a:lnTo>
                  <a:lnTo>
                    <a:pt x="1926" y="3378"/>
                  </a:lnTo>
                  <a:lnTo>
                    <a:pt x="1926" y="3378"/>
                  </a:lnTo>
                  <a:lnTo>
                    <a:pt x="1918" y="3378"/>
                  </a:lnTo>
                  <a:lnTo>
                    <a:pt x="1914" y="3374"/>
                  </a:lnTo>
                  <a:lnTo>
                    <a:pt x="1902" y="3354"/>
                  </a:lnTo>
                  <a:lnTo>
                    <a:pt x="1902" y="3354"/>
                  </a:lnTo>
                  <a:lnTo>
                    <a:pt x="1898" y="3350"/>
                  </a:lnTo>
                  <a:lnTo>
                    <a:pt x="1890" y="3346"/>
                  </a:lnTo>
                  <a:lnTo>
                    <a:pt x="1848" y="3342"/>
                  </a:lnTo>
                  <a:lnTo>
                    <a:pt x="1848" y="3342"/>
                  </a:lnTo>
                  <a:lnTo>
                    <a:pt x="1842" y="3338"/>
                  </a:lnTo>
                  <a:lnTo>
                    <a:pt x="1838" y="3334"/>
                  </a:lnTo>
                  <a:lnTo>
                    <a:pt x="1824" y="3290"/>
                  </a:lnTo>
                  <a:lnTo>
                    <a:pt x="1824" y="3290"/>
                  </a:lnTo>
                  <a:lnTo>
                    <a:pt x="1820" y="3282"/>
                  </a:lnTo>
                  <a:lnTo>
                    <a:pt x="1814" y="3278"/>
                  </a:lnTo>
                  <a:lnTo>
                    <a:pt x="1762" y="3250"/>
                  </a:lnTo>
                  <a:lnTo>
                    <a:pt x="1762" y="3250"/>
                  </a:lnTo>
                  <a:lnTo>
                    <a:pt x="1758" y="3244"/>
                  </a:lnTo>
                  <a:lnTo>
                    <a:pt x="1756" y="3238"/>
                  </a:lnTo>
                  <a:lnTo>
                    <a:pt x="1770" y="3200"/>
                  </a:lnTo>
                  <a:lnTo>
                    <a:pt x="1770" y="3200"/>
                  </a:lnTo>
                  <a:lnTo>
                    <a:pt x="1770" y="3194"/>
                  </a:lnTo>
                  <a:lnTo>
                    <a:pt x="1768" y="3186"/>
                  </a:lnTo>
                  <a:lnTo>
                    <a:pt x="1736" y="3138"/>
                  </a:lnTo>
                  <a:lnTo>
                    <a:pt x="1736" y="3138"/>
                  </a:lnTo>
                  <a:lnTo>
                    <a:pt x="1734" y="3132"/>
                  </a:lnTo>
                  <a:lnTo>
                    <a:pt x="1734" y="3124"/>
                  </a:lnTo>
                  <a:lnTo>
                    <a:pt x="1786" y="2966"/>
                  </a:lnTo>
                  <a:lnTo>
                    <a:pt x="1786" y="2966"/>
                  </a:lnTo>
                  <a:lnTo>
                    <a:pt x="1788" y="2958"/>
                  </a:lnTo>
                  <a:lnTo>
                    <a:pt x="1786" y="2950"/>
                  </a:lnTo>
                  <a:lnTo>
                    <a:pt x="1776" y="2896"/>
                  </a:lnTo>
                  <a:lnTo>
                    <a:pt x="1776" y="2896"/>
                  </a:lnTo>
                  <a:lnTo>
                    <a:pt x="1776" y="2890"/>
                  </a:lnTo>
                  <a:lnTo>
                    <a:pt x="1780" y="2884"/>
                  </a:lnTo>
                  <a:lnTo>
                    <a:pt x="1898" y="2810"/>
                  </a:lnTo>
                  <a:lnTo>
                    <a:pt x="1898" y="2810"/>
                  </a:lnTo>
                  <a:lnTo>
                    <a:pt x="1910" y="2802"/>
                  </a:lnTo>
                  <a:lnTo>
                    <a:pt x="1948" y="2776"/>
                  </a:lnTo>
                  <a:lnTo>
                    <a:pt x="1948" y="2776"/>
                  </a:lnTo>
                  <a:lnTo>
                    <a:pt x="1956" y="2772"/>
                  </a:lnTo>
                  <a:lnTo>
                    <a:pt x="1962" y="2774"/>
                  </a:lnTo>
                  <a:lnTo>
                    <a:pt x="2004" y="2790"/>
                  </a:lnTo>
                  <a:lnTo>
                    <a:pt x="2004" y="2790"/>
                  </a:lnTo>
                  <a:lnTo>
                    <a:pt x="2012" y="2790"/>
                  </a:lnTo>
                  <a:lnTo>
                    <a:pt x="2020" y="2790"/>
                  </a:lnTo>
                  <a:lnTo>
                    <a:pt x="2052" y="2784"/>
                  </a:lnTo>
                  <a:lnTo>
                    <a:pt x="2052" y="2784"/>
                  </a:lnTo>
                  <a:lnTo>
                    <a:pt x="2058" y="2784"/>
                  </a:lnTo>
                  <a:lnTo>
                    <a:pt x="2066" y="2786"/>
                  </a:lnTo>
                  <a:lnTo>
                    <a:pt x="2098" y="2800"/>
                  </a:lnTo>
                  <a:lnTo>
                    <a:pt x="2098" y="2800"/>
                  </a:lnTo>
                  <a:lnTo>
                    <a:pt x="2106" y="2802"/>
                  </a:lnTo>
                  <a:lnTo>
                    <a:pt x="2114" y="2802"/>
                  </a:lnTo>
                  <a:lnTo>
                    <a:pt x="2158" y="2796"/>
                  </a:lnTo>
                  <a:lnTo>
                    <a:pt x="2158" y="2796"/>
                  </a:lnTo>
                  <a:lnTo>
                    <a:pt x="2166" y="2796"/>
                  </a:lnTo>
                  <a:lnTo>
                    <a:pt x="2172" y="2798"/>
                  </a:lnTo>
                  <a:lnTo>
                    <a:pt x="2204" y="2812"/>
                  </a:lnTo>
                  <a:lnTo>
                    <a:pt x="2204" y="2812"/>
                  </a:lnTo>
                  <a:lnTo>
                    <a:pt x="2206" y="2814"/>
                  </a:lnTo>
                  <a:lnTo>
                    <a:pt x="2208" y="2812"/>
                  </a:lnTo>
                  <a:lnTo>
                    <a:pt x="2210" y="2810"/>
                  </a:lnTo>
                  <a:lnTo>
                    <a:pt x="2208" y="2808"/>
                  </a:lnTo>
                  <a:lnTo>
                    <a:pt x="2198" y="2778"/>
                  </a:lnTo>
                  <a:lnTo>
                    <a:pt x="2198" y="2778"/>
                  </a:lnTo>
                  <a:lnTo>
                    <a:pt x="2190" y="2764"/>
                  </a:lnTo>
                  <a:lnTo>
                    <a:pt x="2188" y="2762"/>
                  </a:lnTo>
                  <a:lnTo>
                    <a:pt x="2188" y="2762"/>
                  </a:lnTo>
                  <a:lnTo>
                    <a:pt x="2186" y="2760"/>
                  </a:lnTo>
                  <a:lnTo>
                    <a:pt x="2186" y="2756"/>
                  </a:lnTo>
                  <a:lnTo>
                    <a:pt x="2186" y="2754"/>
                  </a:lnTo>
                  <a:lnTo>
                    <a:pt x="2188" y="2752"/>
                  </a:lnTo>
                  <a:lnTo>
                    <a:pt x="2216" y="2734"/>
                  </a:lnTo>
                  <a:lnTo>
                    <a:pt x="2216" y="2734"/>
                  </a:lnTo>
                  <a:lnTo>
                    <a:pt x="2222" y="2732"/>
                  </a:lnTo>
                  <a:lnTo>
                    <a:pt x="2228" y="2734"/>
                  </a:lnTo>
                  <a:lnTo>
                    <a:pt x="2246" y="2746"/>
                  </a:lnTo>
                  <a:lnTo>
                    <a:pt x="2246" y="2746"/>
                  </a:lnTo>
                  <a:lnTo>
                    <a:pt x="2252" y="2748"/>
                  </a:lnTo>
                  <a:lnTo>
                    <a:pt x="2260" y="2748"/>
                  </a:lnTo>
                  <a:lnTo>
                    <a:pt x="2296" y="2730"/>
                  </a:lnTo>
                  <a:lnTo>
                    <a:pt x="2296" y="2730"/>
                  </a:lnTo>
                  <a:lnTo>
                    <a:pt x="2304" y="2728"/>
                  </a:lnTo>
                  <a:lnTo>
                    <a:pt x="2312" y="2728"/>
                  </a:lnTo>
                  <a:lnTo>
                    <a:pt x="2370" y="2734"/>
                  </a:lnTo>
                  <a:lnTo>
                    <a:pt x="2370" y="2734"/>
                  </a:lnTo>
                  <a:lnTo>
                    <a:pt x="2374" y="2736"/>
                  </a:lnTo>
                  <a:lnTo>
                    <a:pt x="2376" y="2738"/>
                  </a:lnTo>
                  <a:lnTo>
                    <a:pt x="2378" y="2740"/>
                  </a:lnTo>
                  <a:lnTo>
                    <a:pt x="2378" y="2744"/>
                  </a:lnTo>
                  <a:lnTo>
                    <a:pt x="2376" y="2758"/>
                  </a:lnTo>
                  <a:lnTo>
                    <a:pt x="2376" y="2758"/>
                  </a:lnTo>
                  <a:lnTo>
                    <a:pt x="2376" y="2760"/>
                  </a:lnTo>
                  <a:lnTo>
                    <a:pt x="2378" y="2762"/>
                  </a:lnTo>
                  <a:lnTo>
                    <a:pt x="2380" y="2762"/>
                  </a:lnTo>
                  <a:lnTo>
                    <a:pt x="2382" y="2762"/>
                  </a:lnTo>
                  <a:lnTo>
                    <a:pt x="2438" y="2734"/>
                  </a:lnTo>
                  <a:lnTo>
                    <a:pt x="2438" y="2734"/>
                  </a:lnTo>
                  <a:lnTo>
                    <a:pt x="2446" y="2734"/>
                  </a:lnTo>
                  <a:lnTo>
                    <a:pt x="2450" y="2736"/>
                  </a:lnTo>
                  <a:lnTo>
                    <a:pt x="2484" y="2772"/>
                  </a:lnTo>
                  <a:lnTo>
                    <a:pt x="2484" y="2772"/>
                  </a:lnTo>
                  <a:lnTo>
                    <a:pt x="2494" y="2784"/>
                  </a:lnTo>
                  <a:lnTo>
                    <a:pt x="2516" y="2804"/>
                  </a:lnTo>
                  <a:lnTo>
                    <a:pt x="2516" y="2804"/>
                  </a:lnTo>
                  <a:lnTo>
                    <a:pt x="2520" y="2810"/>
                  </a:lnTo>
                  <a:lnTo>
                    <a:pt x="2522" y="2816"/>
                  </a:lnTo>
                  <a:lnTo>
                    <a:pt x="2526" y="2846"/>
                  </a:lnTo>
                  <a:lnTo>
                    <a:pt x="2526" y="2846"/>
                  </a:lnTo>
                  <a:lnTo>
                    <a:pt x="2528" y="2852"/>
                  </a:lnTo>
                  <a:lnTo>
                    <a:pt x="2532" y="2858"/>
                  </a:lnTo>
                  <a:lnTo>
                    <a:pt x="2616" y="2954"/>
                  </a:lnTo>
                  <a:lnTo>
                    <a:pt x="2616" y="2954"/>
                  </a:lnTo>
                  <a:lnTo>
                    <a:pt x="2620" y="2960"/>
                  </a:lnTo>
                  <a:lnTo>
                    <a:pt x="2622" y="2966"/>
                  </a:lnTo>
                  <a:lnTo>
                    <a:pt x="2622" y="2966"/>
                  </a:lnTo>
                  <a:lnTo>
                    <a:pt x="2622" y="2972"/>
                  </a:lnTo>
                  <a:lnTo>
                    <a:pt x="2626" y="2976"/>
                  </a:lnTo>
                  <a:lnTo>
                    <a:pt x="2636" y="2986"/>
                  </a:lnTo>
                  <a:lnTo>
                    <a:pt x="2636" y="2986"/>
                  </a:lnTo>
                  <a:lnTo>
                    <a:pt x="2642" y="2988"/>
                  </a:lnTo>
                  <a:lnTo>
                    <a:pt x="2650" y="2988"/>
                  </a:lnTo>
                  <a:lnTo>
                    <a:pt x="2672" y="2980"/>
                  </a:lnTo>
                  <a:lnTo>
                    <a:pt x="2672" y="2980"/>
                  </a:lnTo>
                  <a:lnTo>
                    <a:pt x="2676" y="2976"/>
                  </a:lnTo>
                  <a:lnTo>
                    <a:pt x="2678" y="2970"/>
                  </a:lnTo>
                  <a:lnTo>
                    <a:pt x="2680" y="2864"/>
                  </a:lnTo>
                  <a:lnTo>
                    <a:pt x="2680" y="2864"/>
                  </a:lnTo>
                  <a:lnTo>
                    <a:pt x="2680" y="2856"/>
                  </a:lnTo>
                  <a:lnTo>
                    <a:pt x="2676" y="2850"/>
                  </a:lnTo>
                  <a:lnTo>
                    <a:pt x="2644" y="2816"/>
                  </a:lnTo>
                  <a:lnTo>
                    <a:pt x="2644" y="2816"/>
                  </a:lnTo>
                  <a:lnTo>
                    <a:pt x="2642" y="2810"/>
                  </a:lnTo>
                  <a:lnTo>
                    <a:pt x="2640" y="2804"/>
                  </a:lnTo>
                  <a:lnTo>
                    <a:pt x="2640" y="2804"/>
                  </a:lnTo>
                  <a:lnTo>
                    <a:pt x="2640" y="2796"/>
                  </a:lnTo>
                  <a:lnTo>
                    <a:pt x="2636" y="2790"/>
                  </a:lnTo>
                  <a:lnTo>
                    <a:pt x="2586" y="2712"/>
                  </a:lnTo>
                  <a:lnTo>
                    <a:pt x="2586" y="2712"/>
                  </a:lnTo>
                  <a:lnTo>
                    <a:pt x="2582" y="2704"/>
                  </a:lnTo>
                  <a:lnTo>
                    <a:pt x="2580" y="2696"/>
                  </a:lnTo>
                  <a:lnTo>
                    <a:pt x="2578" y="2644"/>
                  </a:lnTo>
                  <a:lnTo>
                    <a:pt x="2578" y="2644"/>
                  </a:lnTo>
                  <a:lnTo>
                    <a:pt x="2580" y="2638"/>
                  </a:lnTo>
                  <a:lnTo>
                    <a:pt x="2584" y="2632"/>
                  </a:lnTo>
                  <a:lnTo>
                    <a:pt x="2664" y="2554"/>
                  </a:lnTo>
                  <a:lnTo>
                    <a:pt x="2664" y="2554"/>
                  </a:lnTo>
                  <a:lnTo>
                    <a:pt x="2670" y="2546"/>
                  </a:lnTo>
                  <a:lnTo>
                    <a:pt x="2672" y="2540"/>
                  </a:lnTo>
                  <a:lnTo>
                    <a:pt x="2674" y="2516"/>
                  </a:lnTo>
                  <a:lnTo>
                    <a:pt x="2674" y="2516"/>
                  </a:lnTo>
                  <a:lnTo>
                    <a:pt x="2678" y="2508"/>
                  </a:lnTo>
                  <a:lnTo>
                    <a:pt x="2684" y="2506"/>
                  </a:lnTo>
                  <a:lnTo>
                    <a:pt x="2704" y="2500"/>
                  </a:lnTo>
                  <a:lnTo>
                    <a:pt x="2704" y="2500"/>
                  </a:lnTo>
                  <a:lnTo>
                    <a:pt x="2708" y="2496"/>
                  </a:lnTo>
                  <a:lnTo>
                    <a:pt x="2712" y="2490"/>
                  </a:lnTo>
                  <a:lnTo>
                    <a:pt x="2714" y="2478"/>
                  </a:lnTo>
                  <a:lnTo>
                    <a:pt x="2714" y="2478"/>
                  </a:lnTo>
                  <a:lnTo>
                    <a:pt x="2716" y="2472"/>
                  </a:lnTo>
                  <a:lnTo>
                    <a:pt x="2720" y="2466"/>
                  </a:lnTo>
                  <a:lnTo>
                    <a:pt x="2748" y="2448"/>
                  </a:lnTo>
                  <a:lnTo>
                    <a:pt x="2748" y="2448"/>
                  </a:lnTo>
                  <a:lnTo>
                    <a:pt x="2754" y="2446"/>
                  </a:lnTo>
                  <a:lnTo>
                    <a:pt x="2760" y="2446"/>
                  </a:lnTo>
                  <a:lnTo>
                    <a:pt x="2760" y="2446"/>
                  </a:lnTo>
                  <a:lnTo>
                    <a:pt x="2766" y="2444"/>
                  </a:lnTo>
                  <a:lnTo>
                    <a:pt x="2772" y="2440"/>
                  </a:lnTo>
                  <a:lnTo>
                    <a:pt x="2804" y="2402"/>
                  </a:lnTo>
                  <a:lnTo>
                    <a:pt x="2804" y="2402"/>
                  </a:lnTo>
                  <a:lnTo>
                    <a:pt x="2806" y="2396"/>
                  </a:lnTo>
                  <a:lnTo>
                    <a:pt x="2804" y="2390"/>
                  </a:lnTo>
                  <a:lnTo>
                    <a:pt x="2802" y="2388"/>
                  </a:lnTo>
                  <a:lnTo>
                    <a:pt x="2802" y="2388"/>
                  </a:lnTo>
                  <a:lnTo>
                    <a:pt x="2794" y="2374"/>
                  </a:lnTo>
                  <a:lnTo>
                    <a:pt x="2772" y="2316"/>
                  </a:lnTo>
                  <a:lnTo>
                    <a:pt x="2772" y="2316"/>
                  </a:lnTo>
                  <a:lnTo>
                    <a:pt x="2772" y="2308"/>
                  </a:lnTo>
                  <a:lnTo>
                    <a:pt x="2772" y="2302"/>
                  </a:lnTo>
                  <a:lnTo>
                    <a:pt x="2788" y="2250"/>
                  </a:lnTo>
                  <a:lnTo>
                    <a:pt x="2788" y="2250"/>
                  </a:lnTo>
                  <a:lnTo>
                    <a:pt x="2790" y="2234"/>
                  </a:lnTo>
                  <a:lnTo>
                    <a:pt x="2796" y="2196"/>
                  </a:lnTo>
                  <a:lnTo>
                    <a:pt x="2796" y="2196"/>
                  </a:lnTo>
                  <a:lnTo>
                    <a:pt x="2798" y="2188"/>
                  </a:lnTo>
                  <a:lnTo>
                    <a:pt x="2802" y="2182"/>
                  </a:lnTo>
                  <a:lnTo>
                    <a:pt x="2806" y="2180"/>
                  </a:lnTo>
                  <a:lnTo>
                    <a:pt x="2806" y="2180"/>
                  </a:lnTo>
                  <a:lnTo>
                    <a:pt x="2810" y="2174"/>
                  </a:lnTo>
                  <a:lnTo>
                    <a:pt x="2812" y="2166"/>
                  </a:lnTo>
                  <a:lnTo>
                    <a:pt x="2806" y="2112"/>
                  </a:lnTo>
                  <a:lnTo>
                    <a:pt x="2806" y="2112"/>
                  </a:lnTo>
                  <a:lnTo>
                    <a:pt x="2808" y="2110"/>
                  </a:lnTo>
                  <a:lnTo>
                    <a:pt x="2808" y="2106"/>
                  </a:lnTo>
                  <a:lnTo>
                    <a:pt x="2812" y="2104"/>
                  </a:lnTo>
                  <a:lnTo>
                    <a:pt x="2814" y="2102"/>
                  </a:lnTo>
                  <a:lnTo>
                    <a:pt x="2856" y="2094"/>
                  </a:lnTo>
                  <a:lnTo>
                    <a:pt x="2856" y="2094"/>
                  </a:lnTo>
                  <a:lnTo>
                    <a:pt x="2862" y="2090"/>
                  </a:lnTo>
                  <a:lnTo>
                    <a:pt x="2868" y="2086"/>
                  </a:lnTo>
                  <a:lnTo>
                    <a:pt x="2916" y="2038"/>
                  </a:lnTo>
                  <a:lnTo>
                    <a:pt x="2916" y="2038"/>
                  </a:lnTo>
                  <a:lnTo>
                    <a:pt x="2920" y="2038"/>
                  </a:lnTo>
                  <a:lnTo>
                    <a:pt x="2922" y="2036"/>
                  </a:lnTo>
                  <a:lnTo>
                    <a:pt x="2924" y="2038"/>
                  </a:lnTo>
                  <a:lnTo>
                    <a:pt x="2926" y="2040"/>
                  </a:lnTo>
                  <a:lnTo>
                    <a:pt x="2928" y="2044"/>
                  </a:lnTo>
                  <a:lnTo>
                    <a:pt x="2928" y="2044"/>
                  </a:lnTo>
                  <a:lnTo>
                    <a:pt x="2934" y="2050"/>
                  </a:lnTo>
                  <a:lnTo>
                    <a:pt x="2940" y="2052"/>
                  </a:lnTo>
                  <a:lnTo>
                    <a:pt x="2958" y="2054"/>
                  </a:lnTo>
                  <a:lnTo>
                    <a:pt x="2958" y="2054"/>
                  </a:lnTo>
                  <a:lnTo>
                    <a:pt x="2962" y="2054"/>
                  </a:lnTo>
                  <a:lnTo>
                    <a:pt x="2964" y="2052"/>
                  </a:lnTo>
                  <a:lnTo>
                    <a:pt x="2966" y="2050"/>
                  </a:lnTo>
                  <a:lnTo>
                    <a:pt x="2968" y="2048"/>
                  </a:lnTo>
                  <a:lnTo>
                    <a:pt x="2970" y="2034"/>
                  </a:lnTo>
                  <a:lnTo>
                    <a:pt x="2970" y="2034"/>
                  </a:lnTo>
                  <a:lnTo>
                    <a:pt x="2968" y="2026"/>
                  </a:lnTo>
                  <a:lnTo>
                    <a:pt x="2966" y="2018"/>
                  </a:lnTo>
                  <a:lnTo>
                    <a:pt x="2954" y="2002"/>
                  </a:lnTo>
                  <a:lnTo>
                    <a:pt x="2954" y="2002"/>
                  </a:lnTo>
                  <a:lnTo>
                    <a:pt x="2952" y="2000"/>
                  </a:lnTo>
                  <a:lnTo>
                    <a:pt x="2950" y="2000"/>
                  </a:lnTo>
                  <a:lnTo>
                    <a:pt x="2946" y="2000"/>
                  </a:lnTo>
                  <a:lnTo>
                    <a:pt x="2944" y="2002"/>
                  </a:lnTo>
                  <a:lnTo>
                    <a:pt x="2942" y="2006"/>
                  </a:lnTo>
                  <a:lnTo>
                    <a:pt x="2942" y="2006"/>
                  </a:lnTo>
                  <a:lnTo>
                    <a:pt x="2940" y="2008"/>
                  </a:lnTo>
                  <a:lnTo>
                    <a:pt x="2938" y="2008"/>
                  </a:lnTo>
                  <a:lnTo>
                    <a:pt x="2936" y="2008"/>
                  </a:lnTo>
                  <a:lnTo>
                    <a:pt x="2934" y="2004"/>
                  </a:lnTo>
                  <a:lnTo>
                    <a:pt x="2922" y="1972"/>
                  </a:lnTo>
                  <a:lnTo>
                    <a:pt x="2922" y="1972"/>
                  </a:lnTo>
                  <a:lnTo>
                    <a:pt x="2918" y="1956"/>
                  </a:lnTo>
                  <a:lnTo>
                    <a:pt x="2914" y="1932"/>
                  </a:lnTo>
                  <a:lnTo>
                    <a:pt x="2914" y="1932"/>
                  </a:lnTo>
                  <a:lnTo>
                    <a:pt x="2916" y="1924"/>
                  </a:lnTo>
                  <a:lnTo>
                    <a:pt x="2920" y="1918"/>
                  </a:lnTo>
                  <a:lnTo>
                    <a:pt x="2982" y="1880"/>
                  </a:lnTo>
                  <a:lnTo>
                    <a:pt x="2982" y="1880"/>
                  </a:lnTo>
                  <a:lnTo>
                    <a:pt x="2986" y="1874"/>
                  </a:lnTo>
                  <a:lnTo>
                    <a:pt x="2990" y="1868"/>
                  </a:lnTo>
                  <a:lnTo>
                    <a:pt x="3004" y="1816"/>
                  </a:lnTo>
                  <a:lnTo>
                    <a:pt x="3004" y="1816"/>
                  </a:lnTo>
                  <a:lnTo>
                    <a:pt x="3008" y="1808"/>
                  </a:lnTo>
                  <a:lnTo>
                    <a:pt x="3012" y="1802"/>
                  </a:lnTo>
                  <a:lnTo>
                    <a:pt x="3056" y="1766"/>
                  </a:lnTo>
                  <a:lnTo>
                    <a:pt x="3056" y="1766"/>
                  </a:lnTo>
                  <a:lnTo>
                    <a:pt x="3060" y="1764"/>
                  </a:lnTo>
                  <a:lnTo>
                    <a:pt x="3060" y="1768"/>
                  </a:lnTo>
                  <a:lnTo>
                    <a:pt x="3042" y="1820"/>
                  </a:lnTo>
                  <a:lnTo>
                    <a:pt x="3042" y="1820"/>
                  </a:lnTo>
                  <a:lnTo>
                    <a:pt x="3042" y="1826"/>
                  </a:lnTo>
                  <a:lnTo>
                    <a:pt x="3046" y="1834"/>
                  </a:lnTo>
                  <a:lnTo>
                    <a:pt x="3058" y="1852"/>
                  </a:lnTo>
                  <a:lnTo>
                    <a:pt x="3058" y="1852"/>
                  </a:lnTo>
                  <a:lnTo>
                    <a:pt x="3070" y="1862"/>
                  </a:lnTo>
                  <a:lnTo>
                    <a:pt x="3086" y="1872"/>
                  </a:lnTo>
                  <a:lnTo>
                    <a:pt x="3086" y="1872"/>
                  </a:lnTo>
                  <a:lnTo>
                    <a:pt x="3090" y="1874"/>
                  </a:lnTo>
                  <a:lnTo>
                    <a:pt x="3092" y="1874"/>
                  </a:lnTo>
                  <a:lnTo>
                    <a:pt x="3096" y="1872"/>
                  </a:lnTo>
                  <a:lnTo>
                    <a:pt x="3098" y="1870"/>
                  </a:lnTo>
                  <a:lnTo>
                    <a:pt x="3136" y="1816"/>
                  </a:lnTo>
                  <a:lnTo>
                    <a:pt x="3136" y="1816"/>
                  </a:lnTo>
                  <a:lnTo>
                    <a:pt x="3138" y="1814"/>
                  </a:lnTo>
                  <a:lnTo>
                    <a:pt x="3138" y="1810"/>
                  </a:lnTo>
                  <a:lnTo>
                    <a:pt x="3136" y="1808"/>
                  </a:lnTo>
                  <a:lnTo>
                    <a:pt x="3134" y="1806"/>
                  </a:lnTo>
                  <a:lnTo>
                    <a:pt x="3124" y="1798"/>
                  </a:lnTo>
                  <a:lnTo>
                    <a:pt x="3124" y="1798"/>
                  </a:lnTo>
                  <a:lnTo>
                    <a:pt x="3122" y="1796"/>
                  </a:lnTo>
                  <a:lnTo>
                    <a:pt x="3122" y="1794"/>
                  </a:lnTo>
                  <a:lnTo>
                    <a:pt x="3122" y="1792"/>
                  </a:lnTo>
                  <a:lnTo>
                    <a:pt x="3124" y="1790"/>
                  </a:lnTo>
                  <a:lnTo>
                    <a:pt x="3216" y="1726"/>
                  </a:lnTo>
                  <a:lnTo>
                    <a:pt x="3216" y="1726"/>
                  </a:lnTo>
                  <a:lnTo>
                    <a:pt x="3220" y="1722"/>
                  </a:lnTo>
                  <a:lnTo>
                    <a:pt x="3222" y="1716"/>
                  </a:lnTo>
                  <a:lnTo>
                    <a:pt x="3222" y="1716"/>
                  </a:lnTo>
                  <a:lnTo>
                    <a:pt x="3226" y="1710"/>
                  </a:lnTo>
                  <a:lnTo>
                    <a:pt x="3230" y="1704"/>
                  </a:lnTo>
                  <a:lnTo>
                    <a:pt x="3246" y="1690"/>
                  </a:lnTo>
                  <a:lnTo>
                    <a:pt x="3246" y="1690"/>
                  </a:lnTo>
                  <a:lnTo>
                    <a:pt x="3250" y="1684"/>
                  </a:lnTo>
                  <a:lnTo>
                    <a:pt x="3252" y="1676"/>
                  </a:lnTo>
                  <a:lnTo>
                    <a:pt x="3256" y="1650"/>
                  </a:lnTo>
                  <a:lnTo>
                    <a:pt x="3256" y="1650"/>
                  </a:lnTo>
                  <a:lnTo>
                    <a:pt x="3254" y="1646"/>
                  </a:lnTo>
                  <a:lnTo>
                    <a:pt x="3254" y="1644"/>
                  </a:lnTo>
                  <a:lnTo>
                    <a:pt x="3252" y="1642"/>
                  </a:lnTo>
                  <a:lnTo>
                    <a:pt x="3248" y="1640"/>
                  </a:lnTo>
                  <a:lnTo>
                    <a:pt x="3226" y="1638"/>
                  </a:lnTo>
                  <a:lnTo>
                    <a:pt x="3226" y="1638"/>
                  </a:lnTo>
                  <a:lnTo>
                    <a:pt x="3220" y="1634"/>
                  </a:lnTo>
                  <a:lnTo>
                    <a:pt x="3216" y="1628"/>
                  </a:lnTo>
                  <a:lnTo>
                    <a:pt x="3214" y="1618"/>
                  </a:lnTo>
                  <a:lnTo>
                    <a:pt x="3214" y="1618"/>
                  </a:lnTo>
                  <a:lnTo>
                    <a:pt x="3214" y="1614"/>
                  </a:lnTo>
                  <a:lnTo>
                    <a:pt x="3212" y="1614"/>
                  </a:lnTo>
                  <a:lnTo>
                    <a:pt x="3208" y="1612"/>
                  </a:lnTo>
                  <a:lnTo>
                    <a:pt x="3206" y="1614"/>
                  </a:lnTo>
                  <a:lnTo>
                    <a:pt x="3194" y="1618"/>
                  </a:lnTo>
                  <a:lnTo>
                    <a:pt x="3194" y="1618"/>
                  </a:lnTo>
                  <a:lnTo>
                    <a:pt x="3190" y="1624"/>
                  </a:lnTo>
                  <a:lnTo>
                    <a:pt x="3186" y="1630"/>
                  </a:lnTo>
                  <a:lnTo>
                    <a:pt x="3178" y="1696"/>
                  </a:lnTo>
                  <a:lnTo>
                    <a:pt x="3178" y="1696"/>
                  </a:lnTo>
                  <a:lnTo>
                    <a:pt x="3176" y="1702"/>
                  </a:lnTo>
                  <a:lnTo>
                    <a:pt x="3170" y="1704"/>
                  </a:lnTo>
                  <a:lnTo>
                    <a:pt x="3136" y="1710"/>
                  </a:lnTo>
                  <a:lnTo>
                    <a:pt x="3136" y="1710"/>
                  </a:lnTo>
                  <a:lnTo>
                    <a:pt x="3128" y="1710"/>
                  </a:lnTo>
                  <a:lnTo>
                    <a:pt x="3120" y="1708"/>
                  </a:lnTo>
                  <a:lnTo>
                    <a:pt x="3040" y="1688"/>
                  </a:lnTo>
                  <a:lnTo>
                    <a:pt x="3040" y="1688"/>
                  </a:lnTo>
                  <a:lnTo>
                    <a:pt x="3036" y="1684"/>
                  </a:lnTo>
                  <a:lnTo>
                    <a:pt x="3034" y="1678"/>
                  </a:lnTo>
                  <a:lnTo>
                    <a:pt x="3042" y="1612"/>
                  </a:lnTo>
                  <a:lnTo>
                    <a:pt x="3042" y="1612"/>
                  </a:lnTo>
                  <a:lnTo>
                    <a:pt x="3040" y="1606"/>
                  </a:lnTo>
                  <a:lnTo>
                    <a:pt x="3036" y="1600"/>
                  </a:lnTo>
                  <a:lnTo>
                    <a:pt x="3020" y="1590"/>
                  </a:lnTo>
                  <a:lnTo>
                    <a:pt x="3020" y="1590"/>
                  </a:lnTo>
                  <a:lnTo>
                    <a:pt x="3012" y="1588"/>
                  </a:lnTo>
                  <a:lnTo>
                    <a:pt x="3004" y="1586"/>
                  </a:lnTo>
                  <a:lnTo>
                    <a:pt x="2948" y="1578"/>
                  </a:lnTo>
                  <a:lnTo>
                    <a:pt x="2948" y="1578"/>
                  </a:lnTo>
                  <a:lnTo>
                    <a:pt x="2940" y="1580"/>
                  </a:lnTo>
                  <a:lnTo>
                    <a:pt x="2934" y="1584"/>
                  </a:lnTo>
                  <a:lnTo>
                    <a:pt x="2862" y="1672"/>
                  </a:lnTo>
                  <a:lnTo>
                    <a:pt x="2862" y="1672"/>
                  </a:lnTo>
                  <a:lnTo>
                    <a:pt x="2860" y="1676"/>
                  </a:lnTo>
                  <a:lnTo>
                    <a:pt x="2860" y="1672"/>
                  </a:lnTo>
                  <a:lnTo>
                    <a:pt x="2900" y="1596"/>
                  </a:lnTo>
                  <a:lnTo>
                    <a:pt x="2900" y="1596"/>
                  </a:lnTo>
                  <a:lnTo>
                    <a:pt x="2904" y="1580"/>
                  </a:lnTo>
                  <a:lnTo>
                    <a:pt x="2908" y="1554"/>
                  </a:lnTo>
                  <a:lnTo>
                    <a:pt x="2908" y="1554"/>
                  </a:lnTo>
                  <a:lnTo>
                    <a:pt x="2910" y="1546"/>
                  </a:lnTo>
                  <a:lnTo>
                    <a:pt x="2916" y="1542"/>
                  </a:lnTo>
                  <a:lnTo>
                    <a:pt x="3000" y="1506"/>
                  </a:lnTo>
                  <a:lnTo>
                    <a:pt x="3000" y="1506"/>
                  </a:lnTo>
                  <a:lnTo>
                    <a:pt x="3016" y="1500"/>
                  </a:lnTo>
                  <a:lnTo>
                    <a:pt x="3062" y="1486"/>
                  </a:lnTo>
                  <a:lnTo>
                    <a:pt x="3062" y="1486"/>
                  </a:lnTo>
                  <a:lnTo>
                    <a:pt x="3066" y="1486"/>
                  </a:lnTo>
                  <a:lnTo>
                    <a:pt x="3068" y="1488"/>
                  </a:lnTo>
                  <a:lnTo>
                    <a:pt x="3072" y="1490"/>
                  </a:lnTo>
                  <a:lnTo>
                    <a:pt x="3072" y="1492"/>
                  </a:lnTo>
                  <a:lnTo>
                    <a:pt x="3074" y="1496"/>
                  </a:lnTo>
                  <a:lnTo>
                    <a:pt x="3074" y="1496"/>
                  </a:lnTo>
                  <a:lnTo>
                    <a:pt x="3076" y="1498"/>
                  </a:lnTo>
                  <a:lnTo>
                    <a:pt x="3078" y="1500"/>
                  </a:lnTo>
                  <a:lnTo>
                    <a:pt x="3080" y="1502"/>
                  </a:lnTo>
                  <a:lnTo>
                    <a:pt x="3084" y="1500"/>
                  </a:lnTo>
                  <a:lnTo>
                    <a:pt x="3118" y="1490"/>
                  </a:lnTo>
                  <a:lnTo>
                    <a:pt x="3118" y="1490"/>
                  </a:lnTo>
                  <a:lnTo>
                    <a:pt x="3122" y="1488"/>
                  </a:lnTo>
                  <a:lnTo>
                    <a:pt x="3120" y="1486"/>
                  </a:lnTo>
                  <a:lnTo>
                    <a:pt x="3102" y="1480"/>
                  </a:lnTo>
                  <a:lnTo>
                    <a:pt x="3102" y="1480"/>
                  </a:lnTo>
                  <a:lnTo>
                    <a:pt x="3100" y="1478"/>
                  </a:lnTo>
                  <a:lnTo>
                    <a:pt x="3102" y="1474"/>
                  </a:lnTo>
                  <a:lnTo>
                    <a:pt x="3134" y="1464"/>
                  </a:lnTo>
                  <a:lnTo>
                    <a:pt x="3134" y="1464"/>
                  </a:lnTo>
                  <a:lnTo>
                    <a:pt x="3142" y="1460"/>
                  </a:lnTo>
                  <a:lnTo>
                    <a:pt x="3146" y="1454"/>
                  </a:lnTo>
                  <a:lnTo>
                    <a:pt x="3190" y="1362"/>
                  </a:lnTo>
                  <a:lnTo>
                    <a:pt x="3190" y="1362"/>
                  </a:lnTo>
                  <a:lnTo>
                    <a:pt x="3194" y="1360"/>
                  </a:lnTo>
                  <a:lnTo>
                    <a:pt x="3196" y="1362"/>
                  </a:lnTo>
                  <a:lnTo>
                    <a:pt x="3216" y="1452"/>
                  </a:lnTo>
                  <a:lnTo>
                    <a:pt x="3216" y="1452"/>
                  </a:lnTo>
                  <a:lnTo>
                    <a:pt x="3220" y="1458"/>
                  </a:lnTo>
                  <a:lnTo>
                    <a:pt x="3224" y="1466"/>
                  </a:lnTo>
                  <a:lnTo>
                    <a:pt x="3224" y="1466"/>
                  </a:lnTo>
                  <a:lnTo>
                    <a:pt x="3224" y="1466"/>
                  </a:lnTo>
                  <a:lnTo>
                    <a:pt x="3226" y="1472"/>
                  </a:lnTo>
                  <a:lnTo>
                    <a:pt x="3226" y="1480"/>
                  </a:lnTo>
                  <a:lnTo>
                    <a:pt x="3200" y="1532"/>
                  </a:lnTo>
                  <a:lnTo>
                    <a:pt x="3200" y="1532"/>
                  </a:lnTo>
                  <a:lnTo>
                    <a:pt x="3200" y="1534"/>
                  </a:lnTo>
                  <a:lnTo>
                    <a:pt x="3200" y="1536"/>
                  </a:lnTo>
                  <a:lnTo>
                    <a:pt x="3202" y="1536"/>
                  </a:lnTo>
                  <a:lnTo>
                    <a:pt x="3204" y="1536"/>
                  </a:lnTo>
                  <a:lnTo>
                    <a:pt x="3222" y="1530"/>
                  </a:lnTo>
                  <a:lnTo>
                    <a:pt x="3222" y="1530"/>
                  </a:lnTo>
                  <a:lnTo>
                    <a:pt x="3226" y="1530"/>
                  </a:lnTo>
                  <a:lnTo>
                    <a:pt x="3228" y="1532"/>
                  </a:lnTo>
                  <a:lnTo>
                    <a:pt x="3228" y="1534"/>
                  </a:lnTo>
                  <a:lnTo>
                    <a:pt x="3228" y="1536"/>
                  </a:lnTo>
                  <a:lnTo>
                    <a:pt x="3218" y="1574"/>
                  </a:lnTo>
                  <a:lnTo>
                    <a:pt x="3218" y="1574"/>
                  </a:lnTo>
                  <a:lnTo>
                    <a:pt x="3218" y="1576"/>
                  </a:lnTo>
                  <a:lnTo>
                    <a:pt x="3220" y="1578"/>
                  </a:lnTo>
                  <a:lnTo>
                    <a:pt x="3220" y="1580"/>
                  </a:lnTo>
                  <a:lnTo>
                    <a:pt x="3224" y="1578"/>
                  </a:lnTo>
                  <a:lnTo>
                    <a:pt x="3320" y="1542"/>
                  </a:lnTo>
                  <a:lnTo>
                    <a:pt x="3320" y="1542"/>
                  </a:lnTo>
                  <a:lnTo>
                    <a:pt x="3326" y="1540"/>
                  </a:lnTo>
                  <a:lnTo>
                    <a:pt x="3332" y="1534"/>
                  </a:lnTo>
                  <a:lnTo>
                    <a:pt x="3360" y="1508"/>
                  </a:lnTo>
                  <a:lnTo>
                    <a:pt x="3360" y="1508"/>
                  </a:lnTo>
                  <a:lnTo>
                    <a:pt x="3362" y="1506"/>
                  </a:lnTo>
                  <a:lnTo>
                    <a:pt x="3362" y="1508"/>
                  </a:lnTo>
                  <a:lnTo>
                    <a:pt x="3338" y="1548"/>
                  </a:lnTo>
                  <a:lnTo>
                    <a:pt x="3338" y="1548"/>
                  </a:lnTo>
                  <a:lnTo>
                    <a:pt x="3336" y="1554"/>
                  </a:lnTo>
                  <a:lnTo>
                    <a:pt x="3336" y="1562"/>
                  </a:lnTo>
                  <a:lnTo>
                    <a:pt x="3340" y="1588"/>
                  </a:lnTo>
                  <a:lnTo>
                    <a:pt x="3340" y="1588"/>
                  </a:lnTo>
                  <a:lnTo>
                    <a:pt x="3342" y="1592"/>
                  </a:lnTo>
                  <a:lnTo>
                    <a:pt x="3344" y="1592"/>
                  </a:lnTo>
                  <a:lnTo>
                    <a:pt x="3346" y="1592"/>
                  </a:lnTo>
                  <a:lnTo>
                    <a:pt x="3348" y="1592"/>
                  </a:lnTo>
                  <a:lnTo>
                    <a:pt x="3364" y="1578"/>
                  </a:lnTo>
                  <a:lnTo>
                    <a:pt x="3364" y="1578"/>
                  </a:lnTo>
                  <a:lnTo>
                    <a:pt x="3374" y="1568"/>
                  </a:lnTo>
                  <a:lnTo>
                    <a:pt x="3382" y="1554"/>
                  </a:lnTo>
                  <a:lnTo>
                    <a:pt x="3382" y="1554"/>
                  </a:lnTo>
                  <a:lnTo>
                    <a:pt x="3386" y="1546"/>
                  </a:lnTo>
                  <a:lnTo>
                    <a:pt x="3388" y="1540"/>
                  </a:lnTo>
                  <a:lnTo>
                    <a:pt x="3390" y="1526"/>
                  </a:lnTo>
                  <a:lnTo>
                    <a:pt x="3390" y="1526"/>
                  </a:lnTo>
                  <a:lnTo>
                    <a:pt x="3390" y="1522"/>
                  </a:lnTo>
                  <a:lnTo>
                    <a:pt x="3392" y="1520"/>
                  </a:lnTo>
                  <a:lnTo>
                    <a:pt x="3396" y="1520"/>
                  </a:lnTo>
                  <a:lnTo>
                    <a:pt x="3398" y="1518"/>
                  </a:lnTo>
                  <a:lnTo>
                    <a:pt x="3416" y="1520"/>
                  </a:lnTo>
                  <a:lnTo>
                    <a:pt x="3416" y="1520"/>
                  </a:lnTo>
                  <a:lnTo>
                    <a:pt x="3432" y="1520"/>
                  </a:lnTo>
                  <a:lnTo>
                    <a:pt x="3466" y="1516"/>
                  </a:lnTo>
                  <a:lnTo>
                    <a:pt x="3466" y="1516"/>
                  </a:lnTo>
                  <a:lnTo>
                    <a:pt x="3470" y="1514"/>
                  </a:lnTo>
                  <a:lnTo>
                    <a:pt x="3472" y="1512"/>
                  </a:lnTo>
                  <a:lnTo>
                    <a:pt x="3472" y="1510"/>
                  </a:lnTo>
                  <a:lnTo>
                    <a:pt x="3474" y="1506"/>
                  </a:lnTo>
                  <a:lnTo>
                    <a:pt x="3468" y="1466"/>
                  </a:lnTo>
                  <a:close/>
                  <a:moveTo>
                    <a:pt x="1246" y="678"/>
                  </a:moveTo>
                  <a:lnTo>
                    <a:pt x="1246" y="678"/>
                  </a:lnTo>
                  <a:lnTo>
                    <a:pt x="1246" y="674"/>
                  </a:lnTo>
                  <a:lnTo>
                    <a:pt x="1246" y="672"/>
                  </a:lnTo>
                  <a:lnTo>
                    <a:pt x="1248" y="672"/>
                  </a:lnTo>
                  <a:lnTo>
                    <a:pt x="1252" y="672"/>
                  </a:lnTo>
                  <a:lnTo>
                    <a:pt x="1274" y="674"/>
                  </a:lnTo>
                  <a:lnTo>
                    <a:pt x="1274" y="674"/>
                  </a:lnTo>
                  <a:lnTo>
                    <a:pt x="1288" y="678"/>
                  </a:lnTo>
                  <a:lnTo>
                    <a:pt x="1306" y="686"/>
                  </a:lnTo>
                  <a:lnTo>
                    <a:pt x="1306" y="686"/>
                  </a:lnTo>
                  <a:lnTo>
                    <a:pt x="1308" y="686"/>
                  </a:lnTo>
                  <a:lnTo>
                    <a:pt x="1310" y="688"/>
                  </a:lnTo>
                  <a:lnTo>
                    <a:pt x="1308" y="690"/>
                  </a:lnTo>
                  <a:lnTo>
                    <a:pt x="1306" y="692"/>
                  </a:lnTo>
                  <a:lnTo>
                    <a:pt x="1292" y="704"/>
                  </a:lnTo>
                  <a:lnTo>
                    <a:pt x="1292" y="704"/>
                  </a:lnTo>
                  <a:lnTo>
                    <a:pt x="1286" y="706"/>
                  </a:lnTo>
                  <a:lnTo>
                    <a:pt x="1278" y="704"/>
                  </a:lnTo>
                  <a:lnTo>
                    <a:pt x="1260" y="698"/>
                  </a:lnTo>
                  <a:lnTo>
                    <a:pt x="1260" y="698"/>
                  </a:lnTo>
                  <a:lnTo>
                    <a:pt x="1254" y="692"/>
                  </a:lnTo>
                  <a:lnTo>
                    <a:pt x="1250" y="686"/>
                  </a:lnTo>
                  <a:lnTo>
                    <a:pt x="1246" y="678"/>
                  </a:lnTo>
                  <a:close/>
                  <a:moveTo>
                    <a:pt x="1284" y="768"/>
                  </a:moveTo>
                  <a:lnTo>
                    <a:pt x="1252" y="764"/>
                  </a:lnTo>
                  <a:lnTo>
                    <a:pt x="1252" y="764"/>
                  </a:lnTo>
                  <a:lnTo>
                    <a:pt x="1250" y="762"/>
                  </a:lnTo>
                  <a:lnTo>
                    <a:pt x="1248" y="762"/>
                  </a:lnTo>
                  <a:lnTo>
                    <a:pt x="1250" y="760"/>
                  </a:lnTo>
                  <a:lnTo>
                    <a:pt x="1250" y="758"/>
                  </a:lnTo>
                  <a:lnTo>
                    <a:pt x="1274" y="742"/>
                  </a:lnTo>
                  <a:lnTo>
                    <a:pt x="1274" y="742"/>
                  </a:lnTo>
                  <a:lnTo>
                    <a:pt x="1282" y="738"/>
                  </a:lnTo>
                  <a:lnTo>
                    <a:pt x="1290" y="738"/>
                  </a:lnTo>
                  <a:lnTo>
                    <a:pt x="1290" y="738"/>
                  </a:lnTo>
                  <a:lnTo>
                    <a:pt x="1290" y="738"/>
                  </a:lnTo>
                  <a:lnTo>
                    <a:pt x="1298" y="738"/>
                  </a:lnTo>
                  <a:lnTo>
                    <a:pt x="1304" y="736"/>
                  </a:lnTo>
                  <a:lnTo>
                    <a:pt x="1326" y="730"/>
                  </a:lnTo>
                  <a:lnTo>
                    <a:pt x="1326" y="730"/>
                  </a:lnTo>
                  <a:lnTo>
                    <a:pt x="1334" y="730"/>
                  </a:lnTo>
                  <a:lnTo>
                    <a:pt x="1342" y="730"/>
                  </a:lnTo>
                  <a:lnTo>
                    <a:pt x="1346" y="730"/>
                  </a:lnTo>
                  <a:lnTo>
                    <a:pt x="1346" y="730"/>
                  </a:lnTo>
                  <a:lnTo>
                    <a:pt x="1354" y="732"/>
                  </a:lnTo>
                  <a:lnTo>
                    <a:pt x="1354" y="732"/>
                  </a:lnTo>
                  <a:lnTo>
                    <a:pt x="1360" y="732"/>
                  </a:lnTo>
                  <a:lnTo>
                    <a:pt x="1360" y="732"/>
                  </a:lnTo>
                  <a:lnTo>
                    <a:pt x="1368" y="732"/>
                  </a:lnTo>
                  <a:lnTo>
                    <a:pt x="1368" y="732"/>
                  </a:lnTo>
                  <a:lnTo>
                    <a:pt x="1374" y="732"/>
                  </a:lnTo>
                  <a:lnTo>
                    <a:pt x="1374" y="732"/>
                  </a:lnTo>
                  <a:lnTo>
                    <a:pt x="1382" y="730"/>
                  </a:lnTo>
                  <a:lnTo>
                    <a:pt x="1400" y="726"/>
                  </a:lnTo>
                  <a:lnTo>
                    <a:pt x="1400" y="726"/>
                  </a:lnTo>
                  <a:lnTo>
                    <a:pt x="1404" y="728"/>
                  </a:lnTo>
                  <a:lnTo>
                    <a:pt x="1402" y="730"/>
                  </a:lnTo>
                  <a:lnTo>
                    <a:pt x="1372" y="756"/>
                  </a:lnTo>
                  <a:lnTo>
                    <a:pt x="1372" y="756"/>
                  </a:lnTo>
                  <a:lnTo>
                    <a:pt x="1366" y="760"/>
                  </a:lnTo>
                  <a:lnTo>
                    <a:pt x="1360" y="762"/>
                  </a:lnTo>
                  <a:lnTo>
                    <a:pt x="1336" y="758"/>
                  </a:lnTo>
                  <a:lnTo>
                    <a:pt x="1336" y="758"/>
                  </a:lnTo>
                  <a:lnTo>
                    <a:pt x="1328" y="758"/>
                  </a:lnTo>
                  <a:lnTo>
                    <a:pt x="1320" y="760"/>
                  </a:lnTo>
                  <a:lnTo>
                    <a:pt x="1300" y="766"/>
                  </a:lnTo>
                  <a:lnTo>
                    <a:pt x="1300" y="766"/>
                  </a:lnTo>
                  <a:lnTo>
                    <a:pt x="1292" y="768"/>
                  </a:lnTo>
                  <a:lnTo>
                    <a:pt x="1284" y="768"/>
                  </a:lnTo>
                  <a:lnTo>
                    <a:pt x="1284" y="768"/>
                  </a:lnTo>
                  <a:close/>
                  <a:moveTo>
                    <a:pt x="1464" y="1000"/>
                  </a:moveTo>
                  <a:lnTo>
                    <a:pt x="1450" y="1016"/>
                  </a:lnTo>
                  <a:lnTo>
                    <a:pt x="1450" y="1016"/>
                  </a:lnTo>
                  <a:lnTo>
                    <a:pt x="1444" y="1020"/>
                  </a:lnTo>
                  <a:lnTo>
                    <a:pt x="1436" y="1020"/>
                  </a:lnTo>
                  <a:lnTo>
                    <a:pt x="1414" y="1018"/>
                  </a:lnTo>
                  <a:lnTo>
                    <a:pt x="1414" y="1018"/>
                  </a:lnTo>
                  <a:lnTo>
                    <a:pt x="1410" y="1018"/>
                  </a:lnTo>
                  <a:lnTo>
                    <a:pt x="1408" y="1020"/>
                  </a:lnTo>
                  <a:lnTo>
                    <a:pt x="1404" y="1022"/>
                  </a:lnTo>
                  <a:lnTo>
                    <a:pt x="1404" y="1024"/>
                  </a:lnTo>
                  <a:lnTo>
                    <a:pt x="1404" y="1026"/>
                  </a:lnTo>
                  <a:lnTo>
                    <a:pt x="1404" y="1026"/>
                  </a:lnTo>
                  <a:lnTo>
                    <a:pt x="1400" y="1032"/>
                  </a:lnTo>
                  <a:lnTo>
                    <a:pt x="1394" y="1036"/>
                  </a:lnTo>
                  <a:lnTo>
                    <a:pt x="1340" y="1046"/>
                  </a:lnTo>
                  <a:lnTo>
                    <a:pt x="1340" y="1046"/>
                  </a:lnTo>
                  <a:lnTo>
                    <a:pt x="1334" y="1046"/>
                  </a:lnTo>
                  <a:lnTo>
                    <a:pt x="1328" y="1042"/>
                  </a:lnTo>
                  <a:lnTo>
                    <a:pt x="1312" y="1026"/>
                  </a:lnTo>
                  <a:lnTo>
                    <a:pt x="1312" y="1026"/>
                  </a:lnTo>
                  <a:lnTo>
                    <a:pt x="1312" y="1024"/>
                  </a:lnTo>
                  <a:lnTo>
                    <a:pt x="1312" y="1022"/>
                  </a:lnTo>
                  <a:lnTo>
                    <a:pt x="1312" y="1020"/>
                  </a:lnTo>
                  <a:lnTo>
                    <a:pt x="1316" y="1018"/>
                  </a:lnTo>
                  <a:lnTo>
                    <a:pt x="1324" y="1016"/>
                  </a:lnTo>
                  <a:lnTo>
                    <a:pt x="1324" y="1016"/>
                  </a:lnTo>
                  <a:lnTo>
                    <a:pt x="1332" y="1014"/>
                  </a:lnTo>
                  <a:lnTo>
                    <a:pt x="1336" y="1016"/>
                  </a:lnTo>
                  <a:lnTo>
                    <a:pt x="1336" y="1016"/>
                  </a:lnTo>
                  <a:lnTo>
                    <a:pt x="1340" y="1018"/>
                  </a:lnTo>
                  <a:lnTo>
                    <a:pt x="1346" y="1018"/>
                  </a:lnTo>
                  <a:lnTo>
                    <a:pt x="1398" y="1006"/>
                  </a:lnTo>
                  <a:lnTo>
                    <a:pt x="1398" y="1006"/>
                  </a:lnTo>
                  <a:lnTo>
                    <a:pt x="1404" y="1002"/>
                  </a:lnTo>
                  <a:lnTo>
                    <a:pt x="1408" y="996"/>
                  </a:lnTo>
                  <a:lnTo>
                    <a:pt x="1408" y="996"/>
                  </a:lnTo>
                  <a:lnTo>
                    <a:pt x="1408" y="996"/>
                  </a:lnTo>
                  <a:lnTo>
                    <a:pt x="1412" y="990"/>
                  </a:lnTo>
                  <a:lnTo>
                    <a:pt x="1416" y="988"/>
                  </a:lnTo>
                  <a:lnTo>
                    <a:pt x="1416" y="988"/>
                  </a:lnTo>
                  <a:lnTo>
                    <a:pt x="1422" y="990"/>
                  </a:lnTo>
                  <a:lnTo>
                    <a:pt x="1422" y="990"/>
                  </a:lnTo>
                  <a:lnTo>
                    <a:pt x="1430" y="990"/>
                  </a:lnTo>
                  <a:lnTo>
                    <a:pt x="1462" y="994"/>
                  </a:lnTo>
                  <a:lnTo>
                    <a:pt x="1462" y="994"/>
                  </a:lnTo>
                  <a:lnTo>
                    <a:pt x="1464" y="994"/>
                  </a:lnTo>
                  <a:lnTo>
                    <a:pt x="1466" y="996"/>
                  </a:lnTo>
                  <a:lnTo>
                    <a:pt x="1466" y="998"/>
                  </a:lnTo>
                  <a:lnTo>
                    <a:pt x="1464" y="1000"/>
                  </a:lnTo>
                  <a:lnTo>
                    <a:pt x="1464" y="1000"/>
                  </a:lnTo>
                  <a:close/>
                  <a:moveTo>
                    <a:pt x="1822" y="1574"/>
                  </a:moveTo>
                  <a:lnTo>
                    <a:pt x="1798" y="1588"/>
                  </a:lnTo>
                  <a:lnTo>
                    <a:pt x="1798" y="1588"/>
                  </a:lnTo>
                  <a:lnTo>
                    <a:pt x="1796" y="1590"/>
                  </a:lnTo>
                  <a:lnTo>
                    <a:pt x="1792" y="1588"/>
                  </a:lnTo>
                  <a:lnTo>
                    <a:pt x="1790" y="1588"/>
                  </a:lnTo>
                  <a:lnTo>
                    <a:pt x="1788" y="1584"/>
                  </a:lnTo>
                  <a:lnTo>
                    <a:pt x="1776" y="1554"/>
                  </a:lnTo>
                  <a:lnTo>
                    <a:pt x="1776" y="1554"/>
                  </a:lnTo>
                  <a:lnTo>
                    <a:pt x="1774" y="1548"/>
                  </a:lnTo>
                  <a:lnTo>
                    <a:pt x="1774" y="1542"/>
                  </a:lnTo>
                  <a:lnTo>
                    <a:pt x="1774" y="1542"/>
                  </a:lnTo>
                  <a:lnTo>
                    <a:pt x="1772" y="1536"/>
                  </a:lnTo>
                  <a:lnTo>
                    <a:pt x="1768" y="1534"/>
                  </a:lnTo>
                  <a:lnTo>
                    <a:pt x="1768" y="1534"/>
                  </a:lnTo>
                  <a:lnTo>
                    <a:pt x="1766" y="1534"/>
                  </a:lnTo>
                  <a:lnTo>
                    <a:pt x="1764" y="1532"/>
                  </a:lnTo>
                  <a:lnTo>
                    <a:pt x="1762" y="1526"/>
                  </a:lnTo>
                  <a:lnTo>
                    <a:pt x="1768" y="1486"/>
                  </a:lnTo>
                  <a:lnTo>
                    <a:pt x="1768" y="1486"/>
                  </a:lnTo>
                  <a:lnTo>
                    <a:pt x="1768" y="1478"/>
                  </a:lnTo>
                  <a:lnTo>
                    <a:pt x="1768" y="1478"/>
                  </a:lnTo>
                  <a:lnTo>
                    <a:pt x="1768" y="1486"/>
                  </a:lnTo>
                  <a:lnTo>
                    <a:pt x="1768" y="1496"/>
                  </a:lnTo>
                  <a:lnTo>
                    <a:pt x="1768" y="1496"/>
                  </a:lnTo>
                  <a:lnTo>
                    <a:pt x="1768" y="1502"/>
                  </a:lnTo>
                  <a:lnTo>
                    <a:pt x="1770" y="1504"/>
                  </a:lnTo>
                  <a:lnTo>
                    <a:pt x="1772" y="1506"/>
                  </a:lnTo>
                  <a:lnTo>
                    <a:pt x="1772" y="1506"/>
                  </a:lnTo>
                  <a:lnTo>
                    <a:pt x="1776" y="1508"/>
                  </a:lnTo>
                  <a:lnTo>
                    <a:pt x="1778" y="1512"/>
                  </a:lnTo>
                  <a:lnTo>
                    <a:pt x="1778" y="1512"/>
                  </a:lnTo>
                  <a:lnTo>
                    <a:pt x="1778" y="1518"/>
                  </a:lnTo>
                  <a:lnTo>
                    <a:pt x="1780" y="1524"/>
                  </a:lnTo>
                  <a:lnTo>
                    <a:pt x="1794" y="1556"/>
                  </a:lnTo>
                  <a:lnTo>
                    <a:pt x="1794" y="1556"/>
                  </a:lnTo>
                  <a:lnTo>
                    <a:pt x="1794" y="1558"/>
                  </a:lnTo>
                  <a:lnTo>
                    <a:pt x="1798" y="1560"/>
                  </a:lnTo>
                  <a:lnTo>
                    <a:pt x="1800" y="1560"/>
                  </a:lnTo>
                  <a:lnTo>
                    <a:pt x="1802" y="1558"/>
                  </a:lnTo>
                  <a:lnTo>
                    <a:pt x="1812" y="1552"/>
                  </a:lnTo>
                  <a:lnTo>
                    <a:pt x="1812" y="1552"/>
                  </a:lnTo>
                  <a:lnTo>
                    <a:pt x="1816" y="1552"/>
                  </a:lnTo>
                  <a:lnTo>
                    <a:pt x="1818" y="1552"/>
                  </a:lnTo>
                  <a:lnTo>
                    <a:pt x="1820" y="1554"/>
                  </a:lnTo>
                  <a:lnTo>
                    <a:pt x="1822" y="1556"/>
                  </a:lnTo>
                  <a:lnTo>
                    <a:pt x="1826" y="1562"/>
                  </a:lnTo>
                  <a:lnTo>
                    <a:pt x="1826" y="1562"/>
                  </a:lnTo>
                  <a:lnTo>
                    <a:pt x="1826" y="1564"/>
                  </a:lnTo>
                  <a:lnTo>
                    <a:pt x="1826" y="1568"/>
                  </a:lnTo>
                  <a:lnTo>
                    <a:pt x="1824" y="1570"/>
                  </a:lnTo>
                  <a:lnTo>
                    <a:pt x="1822" y="1574"/>
                  </a:lnTo>
                  <a:lnTo>
                    <a:pt x="1822" y="1574"/>
                  </a:lnTo>
                  <a:close/>
                  <a:moveTo>
                    <a:pt x="2266" y="1642"/>
                  </a:moveTo>
                  <a:lnTo>
                    <a:pt x="2266" y="1642"/>
                  </a:lnTo>
                  <a:lnTo>
                    <a:pt x="2266" y="1642"/>
                  </a:lnTo>
                  <a:lnTo>
                    <a:pt x="2264" y="1640"/>
                  </a:lnTo>
                  <a:lnTo>
                    <a:pt x="2260" y="1642"/>
                  </a:lnTo>
                  <a:lnTo>
                    <a:pt x="2256" y="1642"/>
                  </a:lnTo>
                  <a:lnTo>
                    <a:pt x="2254" y="1644"/>
                  </a:lnTo>
                  <a:lnTo>
                    <a:pt x="2250" y="1650"/>
                  </a:lnTo>
                  <a:lnTo>
                    <a:pt x="2250" y="1650"/>
                  </a:lnTo>
                  <a:lnTo>
                    <a:pt x="2240" y="1664"/>
                  </a:lnTo>
                  <a:lnTo>
                    <a:pt x="2236" y="1666"/>
                  </a:lnTo>
                  <a:lnTo>
                    <a:pt x="2236" y="1666"/>
                  </a:lnTo>
                  <a:lnTo>
                    <a:pt x="2230" y="1670"/>
                  </a:lnTo>
                  <a:lnTo>
                    <a:pt x="2224" y="1672"/>
                  </a:lnTo>
                  <a:lnTo>
                    <a:pt x="2222" y="1672"/>
                  </a:lnTo>
                  <a:lnTo>
                    <a:pt x="2222" y="1672"/>
                  </a:lnTo>
                  <a:lnTo>
                    <a:pt x="2206" y="1676"/>
                  </a:lnTo>
                  <a:lnTo>
                    <a:pt x="2150" y="1684"/>
                  </a:lnTo>
                  <a:lnTo>
                    <a:pt x="2150" y="1684"/>
                  </a:lnTo>
                  <a:lnTo>
                    <a:pt x="2136" y="1686"/>
                  </a:lnTo>
                  <a:lnTo>
                    <a:pt x="2136" y="1686"/>
                  </a:lnTo>
                  <a:lnTo>
                    <a:pt x="2132" y="1684"/>
                  </a:lnTo>
                  <a:lnTo>
                    <a:pt x="2130" y="1678"/>
                  </a:lnTo>
                  <a:lnTo>
                    <a:pt x="2128" y="1666"/>
                  </a:lnTo>
                  <a:lnTo>
                    <a:pt x="2128" y="1666"/>
                  </a:lnTo>
                  <a:lnTo>
                    <a:pt x="2130" y="1658"/>
                  </a:lnTo>
                  <a:lnTo>
                    <a:pt x="2134" y="1654"/>
                  </a:lnTo>
                  <a:lnTo>
                    <a:pt x="2174" y="1628"/>
                  </a:lnTo>
                  <a:lnTo>
                    <a:pt x="2174" y="1628"/>
                  </a:lnTo>
                  <a:lnTo>
                    <a:pt x="2188" y="1620"/>
                  </a:lnTo>
                  <a:lnTo>
                    <a:pt x="2200" y="1612"/>
                  </a:lnTo>
                  <a:lnTo>
                    <a:pt x="2200" y="1612"/>
                  </a:lnTo>
                  <a:lnTo>
                    <a:pt x="2214" y="1604"/>
                  </a:lnTo>
                  <a:lnTo>
                    <a:pt x="2238" y="1588"/>
                  </a:lnTo>
                  <a:lnTo>
                    <a:pt x="2238" y="1588"/>
                  </a:lnTo>
                  <a:lnTo>
                    <a:pt x="2252" y="1580"/>
                  </a:lnTo>
                  <a:lnTo>
                    <a:pt x="2264" y="1572"/>
                  </a:lnTo>
                  <a:lnTo>
                    <a:pt x="2264" y="1572"/>
                  </a:lnTo>
                  <a:lnTo>
                    <a:pt x="2278" y="1564"/>
                  </a:lnTo>
                  <a:lnTo>
                    <a:pt x="2278" y="1564"/>
                  </a:lnTo>
                  <a:lnTo>
                    <a:pt x="2286" y="1560"/>
                  </a:lnTo>
                  <a:lnTo>
                    <a:pt x="2298" y="1556"/>
                  </a:lnTo>
                  <a:lnTo>
                    <a:pt x="2312" y="1554"/>
                  </a:lnTo>
                  <a:lnTo>
                    <a:pt x="2312" y="1554"/>
                  </a:lnTo>
                  <a:lnTo>
                    <a:pt x="2326" y="1554"/>
                  </a:lnTo>
                  <a:lnTo>
                    <a:pt x="2336" y="1556"/>
                  </a:lnTo>
                  <a:lnTo>
                    <a:pt x="2342" y="1558"/>
                  </a:lnTo>
                  <a:lnTo>
                    <a:pt x="2342" y="1560"/>
                  </a:lnTo>
                  <a:lnTo>
                    <a:pt x="2342" y="1560"/>
                  </a:lnTo>
                  <a:lnTo>
                    <a:pt x="2350" y="1564"/>
                  </a:lnTo>
                  <a:lnTo>
                    <a:pt x="2356" y="1568"/>
                  </a:lnTo>
                  <a:lnTo>
                    <a:pt x="2356" y="1568"/>
                  </a:lnTo>
                  <a:lnTo>
                    <a:pt x="2362" y="1576"/>
                  </a:lnTo>
                  <a:lnTo>
                    <a:pt x="2362" y="1576"/>
                  </a:lnTo>
                  <a:lnTo>
                    <a:pt x="2370" y="1584"/>
                  </a:lnTo>
                  <a:lnTo>
                    <a:pt x="2378" y="1592"/>
                  </a:lnTo>
                  <a:lnTo>
                    <a:pt x="2398" y="1610"/>
                  </a:lnTo>
                  <a:lnTo>
                    <a:pt x="2398" y="1610"/>
                  </a:lnTo>
                  <a:lnTo>
                    <a:pt x="2406" y="1618"/>
                  </a:lnTo>
                  <a:lnTo>
                    <a:pt x="2410" y="1628"/>
                  </a:lnTo>
                  <a:lnTo>
                    <a:pt x="2418" y="1646"/>
                  </a:lnTo>
                  <a:lnTo>
                    <a:pt x="2418" y="1646"/>
                  </a:lnTo>
                  <a:lnTo>
                    <a:pt x="2418" y="1648"/>
                  </a:lnTo>
                  <a:lnTo>
                    <a:pt x="2418" y="1650"/>
                  </a:lnTo>
                  <a:lnTo>
                    <a:pt x="2414" y="1656"/>
                  </a:lnTo>
                  <a:lnTo>
                    <a:pt x="2398" y="1664"/>
                  </a:lnTo>
                  <a:lnTo>
                    <a:pt x="2374" y="1672"/>
                  </a:lnTo>
                  <a:lnTo>
                    <a:pt x="2374" y="1672"/>
                  </a:lnTo>
                  <a:lnTo>
                    <a:pt x="2358" y="1674"/>
                  </a:lnTo>
                  <a:lnTo>
                    <a:pt x="2292" y="1670"/>
                  </a:lnTo>
                  <a:lnTo>
                    <a:pt x="2292" y="1670"/>
                  </a:lnTo>
                  <a:lnTo>
                    <a:pt x="2286" y="1666"/>
                  </a:lnTo>
                  <a:lnTo>
                    <a:pt x="2280" y="1662"/>
                  </a:lnTo>
                  <a:lnTo>
                    <a:pt x="2276" y="1654"/>
                  </a:lnTo>
                  <a:lnTo>
                    <a:pt x="2276" y="1654"/>
                  </a:lnTo>
                  <a:lnTo>
                    <a:pt x="2272" y="1648"/>
                  </a:lnTo>
                  <a:lnTo>
                    <a:pt x="2266" y="1642"/>
                  </a:lnTo>
                  <a:lnTo>
                    <a:pt x="2266" y="1642"/>
                  </a:lnTo>
                  <a:close/>
                  <a:moveTo>
                    <a:pt x="2504" y="1860"/>
                  </a:moveTo>
                  <a:lnTo>
                    <a:pt x="2480" y="1838"/>
                  </a:lnTo>
                  <a:lnTo>
                    <a:pt x="2480" y="1838"/>
                  </a:lnTo>
                  <a:lnTo>
                    <a:pt x="2476" y="1832"/>
                  </a:lnTo>
                  <a:lnTo>
                    <a:pt x="2476" y="1826"/>
                  </a:lnTo>
                  <a:lnTo>
                    <a:pt x="2476" y="1816"/>
                  </a:lnTo>
                  <a:lnTo>
                    <a:pt x="2476" y="1816"/>
                  </a:lnTo>
                  <a:lnTo>
                    <a:pt x="2478" y="1800"/>
                  </a:lnTo>
                  <a:lnTo>
                    <a:pt x="2478" y="1794"/>
                  </a:lnTo>
                  <a:lnTo>
                    <a:pt x="2478" y="1794"/>
                  </a:lnTo>
                  <a:lnTo>
                    <a:pt x="2478" y="1790"/>
                  </a:lnTo>
                  <a:lnTo>
                    <a:pt x="2478" y="1788"/>
                  </a:lnTo>
                  <a:lnTo>
                    <a:pt x="2476" y="1786"/>
                  </a:lnTo>
                  <a:lnTo>
                    <a:pt x="2472" y="1784"/>
                  </a:lnTo>
                  <a:lnTo>
                    <a:pt x="2458" y="1782"/>
                  </a:lnTo>
                  <a:lnTo>
                    <a:pt x="2458" y="1782"/>
                  </a:lnTo>
                  <a:lnTo>
                    <a:pt x="2442" y="1778"/>
                  </a:lnTo>
                  <a:lnTo>
                    <a:pt x="2416" y="1772"/>
                  </a:lnTo>
                  <a:lnTo>
                    <a:pt x="2416" y="1772"/>
                  </a:lnTo>
                  <a:lnTo>
                    <a:pt x="2410" y="1768"/>
                  </a:lnTo>
                  <a:lnTo>
                    <a:pt x="2406" y="1762"/>
                  </a:lnTo>
                  <a:lnTo>
                    <a:pt x="2406" y="1762"/>
                  </a:lnTo>
                  <a:lnTo>
                    <a:pt x="2406" y="1760"/>
                  </a:lnTo>
                  <a:lnTo>
                    <a:pt x="2404" y="1760"/>
                  </a:lnTo>
                  <a:lnTo>
                    <a:pt x="2400" y="1762"/>
                  </a:lnTo>
                  <a:lnTo>
                    <a:pt x="2378" y="1794"/>
                  </a:lnTo>
                  <a:lnTo>
                    <a:pt x="2378" y="1794"/>
                  </a:lnTo>
                  <a:lnTo>
                    <a:pt x="2376" y="1800"/>
                  </a:lnTo>
                  <a:lnTo>
                    <a:pt x="2374" y="1808"/>
                  </a:lnTo>
                  <a:lnTo>
                    <a:pt x="2372" y="1848"/>
                  </a:lnTo>
                  <a:lnTo>
                    <a:pt x="2372" y="1848"/>
                  </a:lnTo>
                  <a:lnTo>
                    <a:pt x="2370" y="1864"/>
                  </a:lnTo>
                  <a:lnTo>
                    <a:pt x="2362" y="1916"/>
                  </a:lnTo>
                  <a:lnTo>
                    <a:pt x="2362" y="1916"/>
                  </a:lnTo>
                  <a:lnTo>
                    <a:pt x="2358" y="1922"/>
                  </a:lnTo>
                  <a:lnTo>
                    <a:pt x="2354" y="1928"/>
                  </a:lnTo>
                  <a:lnTo>
                    <a:pt x="2324" y="1952"/>
                  </a:lnTo>
                  <a:lnTo>
                    <a:pt x="2324" y="1952"/>
                  </a:lnTo>
                  <a:lnTo>
                    <a:pt x="2322" y="1952"/>
                  </a:lnTo>
                  <a:lnTo>
                    <a:pt x="2318" y="1954"/>
                  </a:lnTo>
                  <a:lnTo>
                    <a:pt x="2316" y="1952"/>
                  </a:lnTo>
                  <a:lnTo>
                    <a:pt x="2314" y="1950"/>
                  </a:lnTo>
                  <a:lnTo>
                    <a:pt x="2284" y="1908"/>
                  </a:lnTo>
                  <a:lnTo>
                    <a:pt x="2284" y="1908"/>
                  </a:lnTo>
                  <a:lnTo>
                    <a:pt x="2280" y="1900"/>
                  </a:lnTo>
                  <a:lnTo>
                    <a:pt x="2280" y="1892"/>
                  </a:lnTo>
                  <a:lnTo>
                    <a:pt x="2300" y="1808"/>
                  </a:lnTo>
                  <a:lnTo>
                    <a:pt x="2300" y="1808"/>
                  </a:lnTo>
                  <a:lnTo>
                    <a:pt x="2306" y="1794"/>
                  </a:lnTo>
                  <a:lnTo>
                    <a:pt x="2342" y="1734"/>
                  </a:lnTo>
                  <a:lnTo>
                    <a:pt x="2342" y="1734"/>
                  </a:lnTo>
                  <a:lnTo>
                    <a:pt x="2346" y="1728"/>
                  </a:lnTo>
                  <a:lnTo>
                    <a:pt x="2354" y="1726"/>
                  </a:lnTo>
                  <a:lnTo>
                    <a:pt x="2416" y="1712"/>
                  </a:lnTo>
                  <a:lnTo>
                    <a:pt x="2416" y="1712"/>
                  </a:lnTo>
                  <a:lnTo>
                    <a:pt x="2432" y="1710"/>
                  </a:lnTo>
                  <a:lnTo>
                    <a:pt x="2470" y="1704"/>
                  </a:lnTo>
                  <a:lnTo>
                    <a:pt x="2470" y="1704"/>
                  </a:lnTo>
                  <a:lnTo>
                    <a:pt x="2486" y="1702"/>
                  </a:lnTo>
                  <a:lnTo>
                    <a:pt x="2502" y="1702"/>
                  </a:lnTo>
                  <a:lnTo>
                    <a:pt x="2502" y="1702"/>
                  </a:lnTo>
                  <a:lnTo>
                    <a:pt x="2518" y="1704"/>
                  </a:lnTo>
                  <a:lnTo>
                    <a:pt x="2576" y="1714"/>
                  </a:lnTo>
                  <a:lnTo>
                    <a:pt x="2576" y="1714"/>
                  </a:lnTo>
                  <a:lnTo>
                    <a:pt x="2590" y="1720"/>
                  </a:lnTo>
                  <a:lnTo>
                    <a:pt x="2648" y="1748"/>
                  </a:lnTo>
                  <a:lnTo>
                    <a:pt x="2648" y="1748"/>
                  </a:lnTo>
                  <a:lnTo>
                    <a:pt x="2652" y="1750"/>
                  </a:lnTo>
                  <a:lnTo>
                    <a:pt x="2652" y="1754"/>
                  </a:lnTo>
                  <a:lnTo>
                    <a:pt x="2654" y="1756"/>
                  </a:lnTo>
                  <a:lnTo>
                    <a:pt x="2652" y="1760"/>
                  </a:lnTo>
                  <a:lnTo>
                    <a:pt x="2650" y="1764"/>
                  </a:lnTo>
                  <a:lnTo>
                    <a:pt x="2650" y="1764"/>
                  </a:lnTo>
                  <a:lnTo>
                    <a:pt x="2646" y="1770"/>
                  </a:lnTo>
                  <a:lnTo>
                    <a:pt x="2640" y="1772"/>
                  </a:lnTo>
                  <a:lnTo>
                    <a:pt x="2594" y="1774"/>
                  </a:lnTo>
                  <a:lnTo>
                    <a:pt x="2594" y="1774"/>
                  </a:lnTo>
                  <a:lnTo>
                    <a:pt x="2588" y="1776"/>
                  </a:lnTo>
                  <a:lnTo>
                    <a:pt x="2582" y="1782"/>
                  </a:lnTo>
                  <a:lnTo>
                    <a:pt x="2574" y="1794"/>
                  </a:lnTo>
                  <a:lnTo>
                    <a:pt x="2574" y="1794"/>
                  </a:lnTo>
                  <a:lnTo>
                    <a:pt x="2568" y="1808"/>
                  </a:lnTo>
                  <a:lnTo>
                    <a:pt x="2568" y="1808"/>
                  </a:lnTo>
                  <a:lnTo>
                    <a:pt x="2564" y="1820"/>
                  </a:lnTo>
                  <a:lnTo>
                    <a:pt x="2562" y="1830"/>
                  </a:lnTo>
                  <a:lnTo>
                    <a:pt x="2562" y="1840"/>
                  </a:lnTo>
                  <a:lnTo>
                    <a:pt x="2562" y="1840"/>
                  </a:lnTo>
                  <a:lnTo>
                    <a:pt x="2560" y="1848"/>
                  </a:lnTo>
                  <a:lnTo>
                    <a:pt x="2558" y="1860"/>
                  </a:lnTo>
                  <a:lnTo>
                    <a:pt x="2554" y="1870"/>
                  </a:lnTo>
                  <a:lnTo>
                    <a:pt x="2554" y="1870"/>
                  </a:lnTo>
                  <a:lnTo>
                    <a:pt x="2554" y="1874"/>
                  </a:lnTo>
                  <a:lnTo>
                    <a:pt x="2552" y="1876"/>
                  </a:lnTo>
                  <a:lnTo>
                    <a:pt x="2548" y="1876"/>
                  </a:lnTo>
                  <a:lnTo>
                    <a:pt x="2546" y="1876"/>
                  </a:lnTo>
                  <a:lnTo>
                    <a:pt x="2518" y="1866"/>
                  </a:lnTo>
                  <a:lnTo>
                    <a:pt x="2518" y="1866"/>
                  </a:lnTo>
                  <a:lnTo>
                    <a:pt x="2512" y="1864"/>
                  </a:lnTo>
                  <a:lnTo>
                    <a:pt x="2504" y="1860"/>
                  </a:lnTo>
                  <a:lnTo>
                    <a:pt x="2504" y="1860"/>
                  </a:lnTo>
                  <a:close/>
                  <a:moveTo>
                    <a:pt x="2668" y="1914"/>
                  </a:moveTo>
                  <a:lnTo>
                    <a:pt x="2624" y="1926"/>
                  </a:lnTo>
                  <a:lnTo>
                    <a:pt x="2624" y="1926"/>
                  </a:lnTo>
                  <a:lnTo>
                    <a:pt x="2610" y="1932"/>
                  </a:lnTo>
                  <a:lnTo>
                    <a:pt x="2568" y="1958"/>
                  </a:lnTo>
                  <a:lnTo>
                    <a:pt x="2568" y="1958"/>
                  </a:lnTo>
                  <a:lnTo>
                    <a:pt x="2560" y="1960"/>
                  </a:lnTo>
                  <a:lnTo>
                    <a:pt x="2554" y="1962"/>
                  </a:lnTo>
                  <a:lnTo>
                    <a:pt x="2524" y="1960"/>
                  </a:lnTo>
                  <a:lnTo>
                    <a:pt x="2524" y="1960"/>
                  </a:lnTo>
                  <a:lnTo>
                    <a:pt x="2522" y="1960"/>
                  </a:lnTo>
                  <a:lnTo>
                    <a:pt x="2520" y="1958"/>
                  </a:lnTo>
                  <a:lnTo>
                    <a:pt x="2518" y="1954"/>
                  </a:lnTo>
                  <a:lnTo>
                    <a:pt x="2520" y="1952"/>
                  </a:lnTo>
                  <a:lnTo>
                    <a:pt x="2530" y="1924"/>
                  </a:lnTo>
                  <a:lnTo>
                    <a:pt x="2530" y="1924"/>
                  </a:lnTo>
                  <a:lnTo>
                    <a:pt x="2534" y="1918"/>
                  </a:lnTo>
                  <a:lnTo>
                    <a:pt x="2540" y="1916"/>
                  </a:lnTo>
                  <a:lnTo>
                    <a:pt x="2584" y="1902"/>
                  </a:lnTo>
                  <a:lnTo>
                    <a:pt x="2584" y="1902"/>
                  </a:lnTo>
                  <a:lnTo>
                    <a:pt x="2600" y="1898"/>
                  </a:lnTo>
                  <a:lnTo>
                    <a:pt x="2638" y="1892"/>
                  </a:lnTo>
                  <a:lnTo>
                    <a:pt x="2638" y="1892"/>
                  </a:lnTo>
                  <a:lnTo>
                    <a:pt x="2644" y="1892"/>
                  </a:lnTo>
                  <a:lnTo>
                    <a:pt x="2652" y="1894"/>
                  </a:lnTo>
                  <a:lnTo>
                    <a:pt x="2670" y="1908"/>
                  </a:lnTo>
                  <a:lnTo>
                    <a:pt x="2670" y="1908"/>
                  </a:lnTo>
                  <a:lnTo>
                    <a:pt x="2672" y="1910"/>
                  </a:lnTo>
                  <a:lnTo>
                    <a:pt x="2672" y="1912"/>
                  </a:lnTo>
                  <a:lnTo>
                    <a:pt x="2670" y="1912"/>
                  </a:lnTo>
                  <a:lnTo>
                    <a:pt x="2668" y="1914"/>
                  </a:lnTo>
                  <a:lnTo>
                    <a:pt x="2668" y="1914"/>
                  </a:lnTo>
                  <a:close/>
                  <a:moveTo>
                    <a:pt x="2806" y="1832"/>
                  </a:moveTo>
                  <a:lnTo>
                    <a:pt x="2802" y="1842"/>
                  </a:lnTo>
                  <a:lnTo>
                    <a:pt x="2802" y="1842"/>
                  </a:lnTo>
                  <a:lnTo>
                    <a:pt x="2798" y="1850"/>
                  </a:lnTo>
                  <a:lnTo>
                    <a:pt x="2792" y="1854"/>
                  </a:lnTo>
                  <a:lnTo>
                    <a:pt x="2764" y="1872"/>
                  </a:lnTo>
                  <a:lnTo>
                    <a:pt x="2764" y="1872"/>
                  </a:lnTo>
                  <a:lnTo>
                    <a:pt x="2756" y="1874"/>
                  </a:lnTo>
                  <a:lnTo>
                    <a:pt x="2748" y="1876"/>
                  </a:lnTo>
                  <a:lnTo>
                    <a:pt x="2708" y="1878"/>
                  </a:lnTo>
                  <a:lnTo>
                    <a:pt x="2708" y="1878"/>
                  </a:lnTo>
                  <a:lnTo>
                    <a:pt x="2692" y="1878"/>
                  </a:lnTo>
                  <a:lnTo>
                    <a:pt x="2684" y="1878"/>
                  </a:lnTo>
                  <a:lnTo>
                    <a:pt x="2684" y="1878"/>
                  </a:lnTo>
                  <a:lnTo>
                    <a:pt x="2676" y="1876"/>
                  </a:lnTo>
                  <a:lnTo>
                    <a:pt x="2670" y="1872"/>
                  </a:lnTo>
                  <a:lnTo>
                    <a:pt x="2670" y="1872"/>
                  </a:lnTo>
                  <a:lnTo>
                    <a:pt x="2660" y="1860"/>
                  </a:lnTo>
                  <a:lnTo>
                    <a:pt x="2660" y="1860"/>
                  </a:lnTo>
                  <a:lnTo>
                    <a:pt x="2660" y="1858"/>
                  </a:lnTo>
                  <a:lnTo>
                    <a:pt x="2662" y="1854"/>
                  </a:lnTo>
                  <a:lnTo>
                    <a:pt x="2664" y="1852"/>
                  </a:lnTo>
                  <a:lnTo>
                    <a:pt x="2668" y="1850"/>
                  </a:lnTo>
                  <a:lnTo>
                    <a:pt x="2676" y="1850"/>
                  </a:lnTo>
                  <a:lnTo>
                    <a:pt x="2686" y="1850"/>
                  </a:lnTo>
                  <a:lnTo>
                    <a:pt x="2686" y="1850"/>
                  </a:lnTo>
                  <a:lnTo>
                    <a:pt x="2738" y="1852"/>
                  </a:lnTo>
                  <a:lnTo>
                    <a:pt x="2766" y="1854"/>
                  </a:lnTo>
                  <a:lnTo>
                    <a:pt x="2766" y="1854"/>
                  </a:lnTo>
                  <a:lnTo>
                    <a:pt x="2772" y="1852"/>
                  </a:lnTo>
                  <a:lnTo>
                    <a:pt x="2780" y="1848"/>
                  </a:lnTo>
                  <a:lnTo>
                    <a:pt x="2804" y="1830"/>
                  </a:lnTo>
                  <a:lnTo>
                    <a:pt x="2804" y="1830"/>
                  </a:lnTo>
                  <a:lnTo>
                    <a:pt x="2806" y="1828"/>
                  </a:lnTo>
                  <a:lnTo>
                    <a:pt x="2806" y="1832"/>
                  </a:lnTo>
                  <a:lnTo>
                    <a:pt x="2806" y="183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grpSp>
          <p:nvGrpSpPr>
            <p:cNvPr id="148" name="Gruppe 112"/>
            <p:cNvGrpSpPr/>
            <p:nvPr/>
          </p:nvGrpSpPr>
          <p:grpSpPr>
            <a:xfrm>
              <a:off x="-1225550" y="688975"/>
              <a:ext cx="3765550" cy="1574800"/>
              <a:chOff x="-1225550" y="688975"/>
              <a:chExt cx="3765550" cy="1574800"/>
            </a:xfrm>
            <a:grpFill/>
          </p:grpSpPr>
          <p:sp>
            <p:nvSpPr>
              <p:cNvPr id="149" name="Freeform 109"/>
              <p:cNvSpPr>
                <a:spLocks/>
              </p:cNvSpPr>
              <p:nvPr/>
            </p:nvSpPr>
            <p:spPr bwMode="auto">
              <a:xfrm>
                <a:off x="371475" y="1758950"/>
                <a:ext cx="15875" cy="6350"/>
              </a:xfrm>
              <a:custGeom>
                <a:avLst/>
                <a:gdLst/>
                <a:ahLst/>
                <a:cxnLst>
                  <a:cxn ang="0">
                    <a:pos x="6" y="0"/>
                  </a:cxn>
                  <a:cxn ang="0">
                    <a:pos x="6" y="0"/>
                  </a:cxn>
                  <a:cxn ang="0">
                    <a:pos x="6" y="0"/>
                  </a:cxn>
                  <a:cxn ang="0">
                    <a:pos x="10" y="0"/>
                  </a:cxn>
                  <a:cxn ang="0">
                    <a:pos x="10" y="2"/>
                  </a:cxn>
                  <a:cxn ang="0">
                    <a:pos x="8" y="4"/>
                  </a:cxn>
                  <a:cxn ang="0">
                    <a:pos x="8" y="4"/>
                  </a:cxn>
                  <a:cxn ang="0">
                    <a:pos x="4" y="4"/>
                  </a:cxn>
                  <a:cxn ang="0">
                    <a:pos x="0" y="2"/>
                  </a:cxn>
                  <a:cxn ang="0">
                    <a:pos x="0" y="2"/>
                  </a:cxn>
                  <a:cxn ang="0">
                    <a:pos x="0" y="2"/>
                  </a:cxn>
                  <a:cxn ang="0">
                    <a:pos x="0" y="0"/>
                  </a:cxn>
                  <a:cxn ang="0">
                    <a:pos x="6" y="0"/>
                  </a:cxn>
                  <a:cxn ang="0">
                    <a:pos x="6" y="0"/>
                  </a:cxn>
                </a:cxnLst>
                <a:rect l="0" t="0" r="r" b="b"/>
                <a:pathLst>
                  <a:path w="10" h="4">
                    <a:moveTo>
                      <a:pt x="6" y="0"/>
                    </a:moveTo>
                    <a:lnTo>
                      <a:pt x="6" y="0"/>
                    </a:lnTo>
                    <a:lnTo>
                      <a:pt x="6" y="0"/>
                    </a:lnTo>
                    <a:lnTo>
                      <a:pt x="10" y="0"/>
                    </a:lnTo>
                    <a:lnTo>
                      <a:pt x="10" y="2"/>
                    </a:lnTo>
                    <a:lnTo>
                      <a:pt x="8" y="4"/>
                    </a:lnTo>
                    <a:lnTo>
                      <a:pt x="8" y="4"/>
                    </a:lnTo>
                    <a:lnTo>
                      <a:pt x="4" y="4"/>
                    </a:lnTo>
                    <a:lnTo>
                      <a:pt x="0" y="2"/>
                    </a:lnTo>
                    <a:lnTo>
                      <a:pt x="0" y="2"/>
                    </a:lnTo>
                    <a:lnTo>
                      <a:pt x="0" y="2"/>
                    </a:lnTo>
                    <a:lnTo>
                      <a:pt x="0" y="0"/>
                    </a:lnTo>
                    <a:lnTo>
                      <a:pt x="6" y="0"/>
                    </a:lnTo>
                    <a:lnTo>
                      <a:pt x="6"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0" name="Freeform 110"/>
              <p:cNvSpPr>
                <a:spLocks/>
              </p:cNvSpPr>
              <p:nvPr/>
            </p:nvSpPr>
            <p:spPr bwMode="auto">
              <a:xfrm>
                <a:off x="422275" y="2197100"/>
                <a:ext cx="1588" cy="19050"/>
              </a:xfrm>
              <a:custGeom>
                <a:avLst/>
                <a:gdLst/>
                <a:ahLst/>
                <a:cxnLst>
                  <a:cxn ang="0">
                    <a:pos x="0" y="6"/>
                  </a:cxn>
                  <a:cxn ang="0">
                    <a:pos x="0" y="6"/>
                  </a:cxn>
                  <a:cxn ang="0">
                    <a:pos x="0" y="12"/>
                  </a:cxn>
                  <a:cxn ang="0">
                    <a:pos x="0" y="12"/>
                  </a:cxn>
                  <a:cxn ang="0">
                    <a:pos x="0" y="6"/>
                  </a:cxn>
                  <a:cxn ang="0">
                    <a:pos x="0" y="6"/>
                  </a:cxn>
                  <a:cxn ang="0">
                    <a:pos x="0" y="0"/>
                  </a:cxn>
                  <a:cxn ang="0">
                    <a:pos x="0" y="0"/>
                  </a:cxn>
                  <a:cxn ang="0">
                    <a:pos x="0" y="6"/>
                  </a:cxn>
                  <a:cxn ang="0">
                    <a:pos x="0" y="6"/>
                  </a:cxn>
                </a:cxnLst>
                <a:rect l="0" t="0" r="r" b="b"/>
                <a:pathLst>
                  <a:path h="12">
                    <a:moveTo>
                      <a:pt x="0" y="6"/>
                    </a:moveTo>
                    <a:lnTo>
                      <a:pt x="0" y="6"/>
                    </a:lnTo>
                    <a:lnTo>
                      <a:pt x="0" y="12"/>
                    </a:lnTo>
                    <a:lnTo>
                      <a:pt x="0" y="12"/>
                    </a:lnTo>
                    <a:lnTo>
                      <a:pt x="0" y="6"/>
                    </a:lnTo>
                    <a:lnTo>
                      <a:pt x="0" y="6"/>
                    </a:lnTo>
                    <a:lnTo>
                      <a:pt x="0" y="0"/>
                    </a:lnTo>
                    <a:lnTo>
                      <a:pt x="0" y="0"/>
                    </a:lnTo>
                    <a:lnTo>
                      <a:pt x="0" y="6"/>
                    </a:lnTo>
                    <a:lnTo>
                      <a:pt x="0" y="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1" name="Freeform 112"/>
              <p:cNvSpPr>
                <a:spLocks/>
              </p:cNvSpPr>
              <p:nvPr/>
            </p:nvSpPr>
            <p:spPr bwMode="auto">
              <a:xfrm>
                <a:off x="-1225550" y="688975"/>
                <a:ext cx="60325" cy="85725"/>
              </a:xfrm>
              <a:custGeom>
                <a:avLst/>
                <a:gdLst/>
                <a:ahLst/>
                <a:cxnLst>
                  <a:cxn ang="0">
                    <a:pos x="14" y="52"/>
                  </a:cxn>
                  <a:cxn ang="0">
                    <a:pos x="14" y="52"/>
                  </a:cxn>
                  <a:cxn ang="0">
                    <a:pos x="14" y="54"/>
                  </a:cxn>
                  <a:cxn ang="0">
                    <a:pos x="16" y="54"/>
                  </a:cxn>
                  <a:cxn ang="0">
                    <a:pos x="18" y="54"/>
                  </a:cxn>
                  <a:cxn ang="0">
                    <a:pos x="20" y="52"/>
                  </a:cxn>
                  <a:cxn ang="0">
                    <a:pos x="38" y="6"/>
                  </a:cxn>
                  <a:cxn ang="0">
                    <a:pos x="38" y="6"/>
                  </a:cxn>
                  <a:cxn ang="0">
                    <a:pos x="38" y="4"/>
                  </a:cxn>
                  <a:cxn ang="0">
                    <a:pos x="38" y="2"/>
                  </a:cxn>
                  <a:cxn ang="0">
                    <a:pos x="36" y="0"/>
                  </a:cxn>
                  <a:cxn ang="0">
                    <a:pos x="34" y="0"/>
                  </a:cxn>
                  <a:cxn ang="0">
                    <a:pos x="6" y="8"/>
                  </a:cxn>
                  <a:cxn ang="0">
                    <a:pos x="6" y="8"/>
                  </a:cxn>
                  <a:cxn ang="0">
                    <a:pos x="2" y="8"/>
                  </a:cxn>
                  <a:cxn ang="0">
                    <a:pos x="0" y="12"/>
                  </a:cxn>
                  <a:cxn ang="0">
                    <a:pos x="0" y="14"/>
                  </a:cxn>
                  <a:cxn ang="0">
                    <a:pos x="0" y="16"/>
                  </a:cxn>
                  <a:cxn ang="0">
                    <a:pos x="14" y="52"/>
                  </a:cxn>
                </a:cxnLst>
                <a:rect l="0" t="0" r="r" b="b"/>
                <a:pathLst>
                  <a:path w="38" h="54">
                    <a:moveTo>
                      <a:pt x="14" y="52"/>
                    </a:moveTo>
                    <a:lnTo>
                      <a:pt x="14" y="52"/>
                    </a:lnTo>
                    <a:lnTo>
                      <a:pt x="14" y="54"/>
                    </a:lnTo>
                    <a:lnTo>
                      <a:pt x="16" y="54"/>
                    </a:lnTo>
                    <a:lnTo>
                      <a:pt x="18" y="54"/>
                    </a:lnTo>
                    <a:lnTo>
                      <a:pt x="20" y="52"/>
                    </a:lnTo>
                    <a:lnTo>
                      <a:pt x="38" y="6"/>
                    </a:lnTo>
                    <a:lnTo>
                      <a:pt x="38" y="6"/>
                    </a:lnTo>
                    <a:lnTo>
                      <a:pt x="38" y="4"/>
                    </a:lnTo>
                    <a:lnTo>
                      <a:pt x="38" y="2"/>
                    </a:lnTo>
                    <a:lnTo>
                      <a:pt x="36" y="0"/>
                    </a:lnTo>
                    <a:lnTo>
                      <a:pt x="34" y="0"/>
                    </a:lnTo>
                    <a:lnTo>
                      <a:pt x="6" y="8"/>
                    </a:lnTo>
                    <a:lnTo>
                      <a:pt x="6" y="8"/>
                    </a:lnTo>
                    <a:lnTo>
                      <a:pt x="2" y="8"/>
                    </a:lnTo>
                    <a:lnTo>
                      <a:pt x="0" y="12"/>
                    </a:lnTo>
                    <a:lnTo>
                      <a:pt x="0" y="14"/>
                    </a:lnTo>
                    <a:lnTo>
                      <a:pt x="0" y="16"/>
                    </a:lnTo>
                    <a:lnTo>
                      <a:pt x="14" y="5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2" name="Freeform 113"/>
              <p:cNvSpPr>
                <a:spLocks/>
              </p:cNvSpPr>
              <p:nvPr/>
            </p:nvSpPr>
            <p:spPr bwMode="auto">
              <a:xfrm>
                <a:off x="444500" y="1095375"/>
                <a:ext cx="339725" cy="304800"/>
              </a:xfrm>
              <a:custGeom>
                <a:avLst/>
                <a:gdLst/>
                <a:ahLst/>
                <a:cxnLst>
                  <a:cxn ang="0">
                    <a:pos x="12" y="138"/>
                  </a:cxn>
                  <a:cxn ang="0">
                    <a:pos x="12" y="138"/>
                  </a:cxn>
                  <a:cxn ang="0">
                    <a:pos x="16" y="142"/>
                  </a:cxn>
                  <a:cxn ang="0">
                    <a:pos x="18" y="150"/>
                  </a:cxn>
                  <a:cxn ang="0">
                    <a:pos x="12" y="188"/>
                  </a:cxn>
                  <a:cxn ang="0">
                    <a:pos x="12" y="188"/>
                  </a:cxn>
                  <a:cxn ang="0">
                    <a:pos x="12" y="190"/>
                  </a:cxn>
                  <a:cxn ang="0">
                    <a:pos x="14" y="192"/>
                  </a:cxn>
                  <a:cxn ang="0">
                    <a:pos x="16" y="192"/>
                  </a:cxn>
                  <a:cxn ang="0">
                    <a:pos x="18" y="192"/>
                  </a:cxn>
                  <a:cxn ang="0">
                    <a:pos x="86" y="142"/>
                  </a:cxn>
                  <a:cxn ang="0">
                    <a:pos x="86" y="142"/>
                  </a:cxn>
                  <a:cxn ang="0">
                    <a:pos x="98" y="134"/>
                  </a:cxn>
                  <a:cxn ang="0">
                    <a:pos x="210" y="72"/>
                  </a:cxn>
                  <a:cxn ang="0">
                    <a:pos x="210" y="72"/>
                  </a:cxn>
                  <a:cxn ang="0">
                    <a:pos x="214" y="70"/>
                  </a:cxn>
                  <a:cxn ang="0">
                    <a:pos x="214" y="68"/>
                  </a:cxn>
                  <a:cxn ang="0">
                    <a:pos x="214" y="64"/>
                  </a:cxn>
                  <a:cxn ang="0">
                    <a:pos x="212" y="62"/>
                  </a:cxn>
                  <a:cxn ang="0">
                    <a:pos x="200" y="52"/>
                  </a:cxn>
                  <a:cxn ang="0">
                    <a:pos x="200" y="52"/>
                  </a:cxn>
                  <a:cxn ang="0">
                    <a:pos x="186" y="44"/>
                  </a:cxn>
                  <a:cxn ang="0">
                    <a:pos x="148" y="22"/>
                  </a:cxn>
                  <a:cxn ang="0">
                    <a:pos x="148" y="22"/>
                  </a:cxn>
                  <a:cxn ang="0">
                    <a:pos x="134" y="14"/>
                  </a:cxn>
                  <a:cxn ang="0">
                    <a:pos x="102" y="2"/>
                  </a:cxn>
                  <a:cxn ang="0">
                    <a:pos x="102" y="2"/>
                  </a:cxn>
                  <a:cxn ang="0">
                    <a:pos x="98" y="0"/>
                  </a:cxn>
                  <a:cxn ang="0">
                    <a:pos x="96" y="2"/>
                  </a:cxn>
                  <a:cxn ang="0">
                    <a:pos x="94" y="2"/>
                  </a:cxn>
                  <a:cxn ang="0">
                    <a:pos x="92" y="6"/>
                  </a:cxn>
                  <a:cxn ang="0">
                    <a:pos x="76" y="56"/>
                  </a:cxn>
                  <a:cxn ang="0">
                    <a:pos x="76" y="56"/>
                  </a:cxn>
                  <a:cxn ang="0">
                    <a:pos x="72" y="62"/>
                  </a:cxn>
                  <a:cxn ang="0">
                    <a:pos x="68" y="68"/>
                  </a:cxn>
                  <a:cxn ang="0">
                    <a:pos x="2" y="122"/>
                  </a:cxn>
                  <a:cxn ang="0">
                    <a:pos x="2" y="122"/>
                  </a:cxn>
                  <a:cxn ang="0">
                    <a:pos x="0" y="124"/>
                  </a:cxn>
                  <a:cxn ang="0">
                    <a:pos x="0" y="126"/>
                  </a:cxn>
                  <a:cxn ang="0">
                    <a:pos x="0" y="128"/>
                  </a:cxn>
                  <a:cxn ang="0">
                    <a:pos x="2" y="130"/>
                  </a:cxn>
                  <a:cxn ang="0">
                    <a:pos x="12" y="138"/>
                  </a:cxn>
                </a:cxnLst>
                <a:rect l="0" t="0" r="r" b="b"/>
                <a:pathLst>
                  <a:path w="214" h="192">
                    <a:moveTo>
                      <a:pt x="12" y="138"/>
                    </a:moveTo>
                    <a:lnTo>
                      <a:pt x="12" y="138"/>
                    </a:lnTo>
                    <a:lnTo>
                      <a:pt x="16" y="142"/>
                    </a:lnTo>
                    <a:lnTo>
                      <a:pt x="18" y="150"/>
                    </a:lnTo>
                    <a:lnTo>
                      <a:pt x="12" y="188"/>
                    </a:lnTo>
                    <a:lnTo>
                      <a:pt x="12" y="188"/>
                    </a:lnTo>
                    <a:lnTo>
                      <a:pt x="12" y="190"/>
                    </a:lnTo>
                    <a:lnTo>
                      <a:pt x="14" y="192"/>
                    </a:lnTo>
                    <a:lnTo>
                      <a:pt x="16" y="192"/>
                    </a:lnTo>
                    <a:lnTo>
                      <a:pt x="18" y="192"/>
                    </a:lnTo>
                    <a:lnTo>
                      <a:pt x="86" y="142"/>
                    </a:lnTo>
                    <a:lnTo>
                      <a:pt x="86" y="142"/>
                    </a:lnTo>
                    <a:lnTo>
                      <a:pt x="98" y="134"/>
                    </a:lnTo>
                    <a:lnTo>
                      <a:pt x="210" y="72"/>
                    </a:lnTo>
                    <a:lnTo>
                      <a:pt x="210" y="72"/>
                    </a:lnTo>
                    <a:lnTo>
                      <a:pt x="214" y="70"/>
                    </a:lnTo>
                    <a:lnTo>
                      <a:pt x="214" y="68"/>
                    </a:lnTo>
                    <a:lnTo>
                      <a:pt x="214" y="64"/>
                    </a:lnTo>
                    <a:lnTo>
                      <a:pt x="212" y="62"/>
                    </a:lnTo>
                    <a:lnTo>
                      <a:pt x="200" y="52"/>
                    </a:lnTo>
                    <a:lnTo>
                      <a:pt x="200" y="52"/>
                    </a:lnTo>
                    <a:lnTo>
                      <a:pt x="186" y="44"/>
                    </a:lnTo>
                    <a:lnTo>
                      <a:pt x="148" y="22"/>
                    </a:lnTo>
                    <a:lnTo>
                      <a:pt x="148" y="22"/>
                    </a:lnTo>
                    <a:lnTo>
                      <a:pt x="134" y="14"/>
                    </a:lnTo>
                    <a:lnTo>
                      <a:pt x="102" y="2"/>
                    </a:lnTo>
                    <a:lnTo>
                      <a:pt x="102" y="2"/>
                    </a:lnTo>
                    <a:lnTo>
                      <a:pt x="98" y="0"/>
                    </a:lnTo>
                    <a:lnTo>
                      <a:pt x="96" y="2"/>
                    </a:lnTo>
                    <a:lnTo>
                      <a:pt x="94" y="2"/>
                    </a:lnTo>
                    <a:lnTo>
                      <a:pt x="92" y="6"/>
                    </a:lnTo>
                    <a:lnTo>
                      <a:pt x="76" y="56"/>
                    </a:lnTo>
                    <a:lnTo>
                      <a:pt x="76" y="56"/>
                    </a:lnTo>
                    <a:lnTo>
                      <a:pt x="72" y="62"/>
                    </a:lnTo>
                    <a:lnTo>
                      <a:pt x="68" y="68"/>
                    </a:lnTo>
                    <a:lnTo>
                      <a:pt x="2" y="122"/>
                    </a:lnTo>
                    <a:lnTo>
                      <a:pt x="2" y="122"/>
                    </a:lnTo>
                    <a:lnTo>
                      <a:pt x="0" y="124"/>
                    </a:lnTo>
                    <a:lnTo>
                      <a:pt x="0" y="126"/>
                    </a:lnTo>
                    <a:lnTo>
                      <a:pt x="0" y="128"/>
                    </a:lnTo>
                    <a:lnTo>
                      <a:pt x="2" y="130"/>
                    </a:lnTo>
                    <a:lnTo>
                      <a:pt x="12" y="13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3" name="Freeform 114"/>
              <p:cNvSpPr>
                <a:spLocks/>
              </p:cNvSpPr>
              <p:nvPr/>
            </p:nvSpPr>
            <p:spPr bwMode="auto">
              <a:xfrm>
                <a:off x="584200" y="1273175"/>
                <a:ext cx="514350" cy="463550"/>
              </a:xfrm>
              <a:custGeom>
                <a:avLst/>
                <a:gdLst/>
                <a:ahLst/>
                <a:cxnLst>
                  <a:cxn ang="0">
                    <a:pos x="270" y="92"/>
                  </a:cxn>
                  <a:cxn ang="0">
                    <a:pos x="270" y="84"/>
                  </a:cxn>
                  <a:cxn ang="0">
                    <a:pos x="286" y="26"/>
                  </a:cxn>
                  <a:cxn ang="0">
                    <a:pos x="288" y="22"/>
                  </a:cxn>
                  <a:cxn ang="0">
                    <a:pos x="284" y="18"/>
                  </a:cxn>
                  <a:cxn ang="0">
                    <a:pos x="228" y="10"/>
                  </a:cxn>
                  <a:cxn ang="0">
                    <a:pos x="224" y="10"/>
                  </a:cxn>
                  <a:cxn ang="0">
                    <a:pos x="220" y="14"/>
                  </a:cxn>
                  <a:cxn ang="0">
                    <a:pos x="210" y="80"/>
                  </a:cxn>
                  <a:cxn ang="0">
                    <a:pos x="210" y="82"/>
                  </a:cxn>
                  <a:cxn ang="0">
                    <a:pos x="206" y="84"/>
                  </a:cxn>
                  <a:cxn ang="0">
                    <a:pos x="130" y="4"/>
                  </a:cxn>
                  <a:cxn ang="0">
                    <a:pos x="124" y="0"/>
                  </a:cxn>
                  <a:cxn ang="0">
                    <a:pos x="30" y="38"/>
                  </a:cxn>
                  <a:cxn ang="0">
                    <a:pos x="26" y="42"/>
                  </a:cxn>
                  <a:cxn ang="0">
                    <a:pos x="30" y="76"/>
                  </a:cxn>
                  <a:cxn ang="0">
                    <a:pos x="30" y="84"/>
                  </a:cxn>
                  <a:cxn ang="0">
                    <a:pos x="16" y="116"/>
                  </a:cxn>
                  <a:cxn ang="0">
                    <a:pos x="16" y="120"/>
                  </a:cxn>
                  <a:cxn ang="0">
                    <a:pos x="18" y="126"/>
                  </a:cxn>
                  <a:cxn ang="0">
                    <a:pos x="62" y="142"/>
                  </a:cxn>
                  <a:cxn ang="0">
                    <a:pos x="64" y="144"/>
                  </a:cxn>
                  <a:cxn ang="0">
                    <a:pos x="8" y="148"/>
                  </a:cxn>
                  <a:cxn ang="0">
                    <a:pos x="4" y="148"/>
                  </a:cxn>
                  <a:cxn ang="0">
                    <a:pos x="0" y="152"/>
                  </a:cxn>
                  <a:cxn ang="0">
                    <a:pos x="4" y="182"/>
                  </a:cxn>
                  <a:cxn ang="0">
                    <a:pos x="6" y="188"/>
                  </a:cxn>
                  <a:cxn ang="0">
                    <a:pos x="52" y="222"/>
                  </a:cxn>
                  <a:cxn ang="0">
                    <a:pos x="56" y="226"/>
                  </a:cxn>
                  <a:cxn ang="0">
                    <a:pos x="48" y="256"/>
                  </a:cxn>
                  <a:cxn ang="0">
                    <a:pos x="48" y="260"/>
                  </a:cxn>
                  <a:cxn ang="0">
                    <a:pos x="50" y="264"/>
                  </a:cxn>
                  <a:cxn ang="0">
                    <a:pos x="130" y="288"/>
                  </a:cxn>
                  <a:cxn ang="0">
                    <a:pos x="138" y="288"/>
                  </a:cxn>
                  <a:cxn ang="0">
                    <a:pos x="202" y="272"/>
                  </a:cxn>
                  <a:cxn ang="0">
                    <a:pos x="210" y="272"/>
                  </a:cxn>
                  <a:cxn ang="0">
                    <a:pos x="238" y="284"/>
                  </a:cxn>
                  <a:cxn ang="0">
                    <a:pos x="254" y="288"/>
                  </a:cxn>
                  <a:cxn ang="0">
                    <a:pos x="284" y="292"/>
                  </a:cxn>
                  <a:cxn ang="0">
                    <a:pos x="298" y="288"/>
                  </a:cxn>
                  <a:cxn ang="0">
                    <a:pos x="312" y="276"/>
                  </a:cxn>
                  <a:cxn ang="0">
                    <a:pos x="320" y="262"/>
                  </a:cxn>
                  <a:cxn ang="0">
                    <a:pos x="324" y="222"/>
                  </a:cxn>
                  <a:cxn ang="0">
                    <a:pos x="318" y="210"/>
                  </a:cxn>
                  <a:cxn ang="0">
                    <a:pos x="290" y="186"/>
                  </a:cxn>
                  <a:cxn ang="0">
                    <a:pos x="282" y="174"/>
                  </a:cxn>
                </a:cxnLst>
                <a:rect l="0" t="0" r="r" b="b"/>
                <a:pathLst>
                  <a:path w="324" h="292">
                    <a:moveTo>
                      <a:pt x="282" y="174"/>
                    </a:moveTo>
                    <a:lnTo>
                      <a:pt x="270" y="92"/>
                    </a:lnTo>
                    <a:lnTo>
                      <a:pt x="270" y="92"/>
                    </a:lnTo>
                    <a:lnTo>
                      <a:pt x="270" y="84"/>
                    </a:lnTo>
                    <a:lnTo>
                      <a:pt x="272" y="76"/>
                    </a:lnTo>
                    <a:lnTo>
                      <a:pt x="286" y="26"/>
                    </a:lnTo>
                    <a:lnTo>
                      <a:pt x="286" y="26"/>
                    </a:lnTo>
                    <a:lnTo>
                      <a:pt x="288" y="22"/>
                    </a:lnTo>
                    <a:lnTo>
                      <a:pt x="286" y="20"/>
                    </a:lnTo>
                    <a:lnTo>
                      <a:pt x="284" y="18"/>
                    </a:lnTo>
                    <a:lnTo>
                      <a:pt x="282" y="16"/>
                    </a:lnTo>
                    <a:lnTo>
                      <a:pt x="228" y="10"/>
                    </a:lnTo>
                    <a:lnTo>
                      <a:pt x="228" y="10"/>
                    </a:lnTo>
                    <a:lnTo>
                      <a:pt x="224" y="10"/>
                    </a:lnTo>
                    <a:lnTo>
                      <a:pt x="222" y="12"/>
                    </a:lnTo>
                    <a:lnTo>
                      <a:pt x="220" y="14"/>
                    </a:lnTo>
                    <a:lnTo>
                      <a:pt x="218" y="18"/>
                    </a:lnTo>
                    <a:lnTo>
                      <a:pt x="210" y="80"/>
                    </a:lnTo>
                    <a:lnTo>
                      <a:pt x="210" y="80"/>
                    </a:lnTo>
                    <a:lnTo>
                      <a:pt x="210" y="82"/>
                    </a:lnTo>
                    <a:lnTo>
                      <a:pt x="208" y="84"/>
                    </a:lnTo>
                    <a:lnTo>
                      <a:pt x="206" y="84"/>
                    </a:lnTo>
                    <a:lnTo>
                      <a:pt x="204" y="82"/>
                    </a:lnTo>
                    <a:lnTo>
                      <a:pt x="130" y="4"/>
                    </a:lnTo>
                    <a:lnTo>
                      <a:pt x="130" y="4"/>
                    </a:lnTo>
                    <a:lnTo>
                      <a:pt x="124" y="0"/>
                    </a:lnTo>
                    <a:lnTo>
                      <a:pt x="118" y="2"/>
                    </a:lnTo>
                    <a:lnTo>
                      <a:pt x="30" y="38"/>
                    </a:lnTo>
                    <a:lnTo>
                      <a:pt x="30" y="38"/>
                    </a:lnTo>
                    <a:lnTo>
                      <a:pt x="26" y="42"/>
                    </a:lnTo>
                    <a:lnTo>
                      <a:pt x="24" y="48"/>
                    </a:lnTo>
                    <a:lnTo>
                      <a:pt x="30" y="76"/>
                    </a:lnTo>
                    <a:lnTo>
                      <a:pt x="30" y="76"/>
                    </a:lnTo>
                    <a:lnTo>
                      <a:pt x="30" y="84"/>
                    </a:lnTo>
                    <a:lnTo>
                      <a:pt x="28" y="90"/>
                    </a:lnTo>
                    <a:lnTo>
                      <a:pt x="16" y="116"/>
                    </a:lnTo>
                    <a:lnTo>
                      <a:pt x="16" y="116"/>
                    </a:lnTo>
                    <a:lnTo>
                      <a:pt x="16" y="120"/>
                    </a:lnTo>
                    <a:lnTo>
                      <a:pt x="16" y="122"/>
                    </a:lnTo>
                    <a:lnTo>
                      <a:pt x="18" y="126"/>
                    </a:lnTo>
                    <a:lnTo>
                      <a:pt x="20" y="126"/>
                    </a:lnTo>
                    <a:lnTo>
                      <a:pt x="62" y="142"/>
                    </a:lnTo>
                    <a:lnTo>
                      <a:pt x="62" y="142"/>
                    </a:lnTo>
                    <a:lnTo>
                      <a:pt x="64" y="144"/>
                    </a:lnTo>
                    <a:lnTo>
                      <a:pt x="62" y="144"/>
                    </a:lnTo>
                    <a:lnTo>
                      <a:pt x="8" y="148"/>
                    </a:lnTo>
                    <a:lnTo>
                      <a:pt x="8" y="148"/>
                    </a:lnTo>
                    <a:lnTo>
                      <a:pt x="4" y="148"/>
                    </a:lnTo>
                    <a:lnTo>
                      <a:pt x="2" y="150"/>
                    </a:lnTo>
                    <a:lnTo>
                      <a:pt x="0" y="152"/>
                    </a:lnTo>
                    <a:lnTo>
                      <a:pt x="0" y="156"/>
                    </a:lnTo>
                    <a:lnTo>
                      <a:pt x="4" y="182"/>
                    </a:lnTo>
                    <a:lnTo>
                      <a:pt x="4" y="182"/>
                    </a:lnTo>
                    <a:lnTo>
                      <a:pt x="6" y="188"/>
                    </a:lnTo>
                    <a:lnTo>
                      <a:pt x="12" y="194"/>
                    </a:lnTo>
                    <a:lnTo>
                      <a:pt x="52" y="222"/>
                    </a:lnTo>
                    <a:lnTo>
                      <a:pt x="52" y="222"/>
                    </a:lnTo>
                    <a:lnTo>
                      <a:pt x="56" y="226"/>
                    </a:lnTo>
                    <a:lnTo>
                      <a:pt x="56" y="234"/>
                    </a:lnTo>
                    <a:lnTo>
                      <a:pt x="48" y="256"/>
                    </a:lnTo>
                    <a:lnTo>
                      <a:pt x="48" y="256"/>
                    </a:lnTo>
                    <a:lnTo>
                      <a:pt x="48" y="260"/>
                    </a:lnTo>
                    <a:lnTo>
                      <a:pt x="48" y="262"/>
                    </a:lnTo>
                    <a:lnTo>
                      <a:pt x="50" y="264"/>
                    </a:lnTo>
                    <a:lnTo>
                      <a:pt x="52" y="266"/>
                    </a:lnTo>
                    <a:lnTo>
                      <a:pt x="130" y="288"/>
                    </a:lnTo>
                    <a:lnTo>
                      <a:pt x="130" y="288"/>
                    </a:lnTo>
                    <a:lnTo>
                      <a:pt x="138" y="288"/>
                    </a:lnTo>
                    <a:lnTo>
                      <a:pt x="144" y="288"/>
                    </a:lnTo>
                    <a:lnTo>
                      <a:pt x="202" y="272"/>
                    </a:lnTo>
                    <a:lnTo>
                      <a:pt x="202" y="272"/>
                    </a:lnTo>
                    <a:lnTo>
                      <a:pt x="210" y="272"/>
                    </a:lnTo>
                    <a:lnTo>
                      <a:pt x="218" y="274"/>
                    </a:lnTo>
                    <a:lnTo>
                      <a:pt x="238" y="284"/>
                    </a:lnTo>
                    <a:lnTo>
                      <a:pt x="238" y="284"/>
                    </a:lnTo>
                    <a:lnTo>
                      <a:pt x="254" y="288"/>
                    </a:lnTo>
                    <a:lnTo>
                      <a:pt x="284" y="292"/>
                    </a:lnTo>
                    <a:lnTo>
                      <a:pt x="284" y="292"/>
                    </a:lnTo>
                    <a:lnTo>
                      <a:pt x="290" y="292"/>
                    </a:lnTo>
                    <a:lnTo>
                      <a:pt x="298" y="288"/>
                    </a:lnTo>
                    <a:lnTo>
                      <a:pt x="312" y="276"/>
                    </a:lnTo>
                    <a:lnTo>
                      <a:pt x="312" y="276"/>
                    </a:lnTo>
                    <a:lnTo>
                      <a:pt x="316" y="270"/>
                    </a:lnTo>
                    <a:lnTo>
                      <a:pt x="320" y="262"/>
                    </a:lnTo>
                    <a:lnTo>
                      <a:pt x="324" y="222"/>
                    </a:lnTo>
                    <a:lnTo>
                      <a:pt x="324" y="222"/>
                    </a:lnTo>
                    <a:lnTo>
                      <a:pt x="322" y="214"/>
                    </a:lnTo>
                    <a:lnTo>
                      <a:pt x="318" y="210"/>
                    </a:lnTo>
                    <a:lnTo>
                      <a:pt x="290" y="186"/>
                    </a:lnTo>
                    <a:lnTo>
                      <a:pt x="290" y="186"/>
                    </a:lnTo>
                    <a:lnTo>
                      <a:pt x="286" y="180"/>
                    </a:lnTo>
                    <a:lnTo>
                      <a:pt x="282" y="174"/>
                    </a:lnTo>
                    <a:lnTo>
                      <a:pt x="282" y="17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4" name="Freeform 115"/>
              <p:cNvSpPr>
                <a:spLocks/>
              </p:cNvSpPr>
              <p:nvPr/>
            </p:nvSpPr>
            <p:spPr bwMode="auto">
              <a:xfrm>
                <a:off x="1130300" y="1047750"/>
                <a:ext cx="107950" cy="177800"/>
              </a:xfrm>
              <a:custGeom>
                <a:avLst/>
                <a:gdLst/>
                <a:ahLst/>
                <a:cxnLst>
                  <a:cxn ang="0">
                    <a:pos x="8" y="98"/>
                  </a:cxn>
                  <a:cxn ang="0">
                    <a:pos x="62" y="112"/>
                  </a:cxn>
                  <a:cxn ang="0">
                    <a:pos x="62" y="112"/>
                  </a:cxn>
                  <a:cxn ang="0">
                    <a:pos x="66" y="112"/>
                  </a:cxn>
                  <a:cxn ang="0">
                    <a:pos x="68" y="112"/>
                  </a:cxn>
                  <a:cxn ang="0">
                    <a:pos x="68" y="110"/>
                  </a:cxn>
                  <a:cxn ang="0">
                    <a:pos x="68" y="106"/>
                  </a:cxn>
                  <a:cxn ang="0">
                    <a:pos x="54" y="52"/>
                  </a:cxn>
                  <a:cxn ang="0">
                    <a:pos x="54" y="52"/>
                  </a:cxn>
                  <a:cxn ang="0">
                    <a:pos x="50" y="46"/>
                  </a:cxn>
                  <a:cxn ang="0">
                    <a:pos x="44" y="44"/>
                  </a:cxn>
                  <a:cxn ang="0">
                    <a:pos x="38" y="42"/>
                  </a:cxn>
                  <a:cxn ang="0">
                    <a:pos x="38" y="42"/>
                  </a:cxn>
                  <a:cxn ang="0">
                    <a:pos x="32" y="40"/>
                  </a:cxn>
                  <a:cxn ang="0">
                    <a:pos x="26" y="36"/>
                  </a:cxn>
                  <a:cxn ang="0">
                    <a:pos x="4" y="2"/>
                  </a:cxn>
                  <a:cxn ang="0">
                    <a:pos x="4" y="2"/>
                  </a:cxn>
                  <a:cxn ang="0">
                    <a:pos x="0" y="0"/>
                  </a:cxn>
                  <a:cxn ang="0">
                    <a:pos x="0" y="2"/>
                  </a:cxn>
                  <a:cxn ang="0">
                    <a:pos x="0" y="88"/>
                  </a:cxn>
                  <a:cxn ang="0">
                    <a:pos x="0" y="88"/>
                  </a:cxn>
                  <a:cxn ang="0">
                    <a:pos x="2" y="94"/>
                  </a:cxn>
                  <a:cxn ang="0">
                    <a:pos x="8" y="98"/>
                  </a:cxn>
                  <a:cxn ang="0">
                    <a:pos x="8" y="98"/>
                  </a:cxn>
                </a:cxnLst>
                <a:rect l="0" t="0" r="r" b="b"/>
                <a:pathLst>
                  <a:path w="68" h="112">
                    <a:moveTo>
                      <a:pt x="8" y="98"/>
                    </a:moveTo>
                    <a:lnTo>
                      <a:pt x="62" y="112"/>
                    </a:lnTo>
                    <a:lnTo>
                      <a:pt x="62" y="112"/>
                    </a:lnTo>
                    <a:lnTo>
                      <a:pt x="66" y="112"/>
                    </a:lnTo>
                    <a:lnTo>
                      <a:pt x="68" y="112"/>
                    </a:lnTo>
                    <a:lnTo>
                      <a:pt x="68" y="110"/>
                    </a:lnTo>
                    <a:lnTo>
                      <a:pt x="68" y="106"/>
                    </a:lnTo>
                    <a:lnTo>
                      <a:pt x="54" y="52"/>
                    </a:lnTo>
                    <a:lnTo>
                      <a:pt x="54" y="52"/>
                    </a:lnTo>
                    <a:lnTo>
                      <a:pt x="50" y="46"/>
                    </a:lnTo>
                    <a:lnTo>
                      <a:pt x="44" y="44"/>
                    </a:lnTo>
                    <a:lnTo>
                      <a:pt x="38" y="42"/>
                    </a:lnTo>
                    <a:lnTo>
                      <a:pt x="38" y="42"/>
                    </a:lnTo>
                    <a:lnTo>
                      <a:pt x="32" y="40"/>
                    </a:lnTo>
                    <a:lnTo>
                      <a:pt x="26" y="36"/>
                    </a:lnTo>
                    <a:lnTo>
                      <a:pt x="4" y="2"/>
                    </a:lnTo>
                    <a:lnTo>
                      <a:pt x="4" y="2"/>
                    </a:lnTo>
                    <a:lnTo>
                      <a:pt x="0" y="0"/>
                    </a:lnTo>
                    <a:lnTo>
                      <a:pt x="0" y="2"/>
                    </a:lnTo>
                    <a:lnTo>
                      <a:pt x="0" y="88"/>
                    </a:lnTo>
                    <a:lnTo>
                      <a:pt x="0" y="88"/>
                    </a:lnTo>
                    <a:lnTo>
                      <a:pt x="2" y="94"/>
                    </a:lnTo>
                    <a:lnTo>
                      <a:pt x="8" y="98"/>
                    </a:lnTo>
                    <a:lnTo>
                      <a:pt x="8" y="9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5" name="Freeform 116"/>
              <p:cNvSpPr>
                <a:spLocks/>
              </p:cNvSpPr>
              <p:nvPr/>
            </p:nvSpPr>
            <p:spPr bwMode="auto">
              <a:xfrm>
                <a:off x="1133475" y="1323975"/>
                <a:ext cx="238125" cy="381000"/>
              </a:xfrm>
              <a:custGeom>
                <a:avLst/>
                <a:gdLst/>
                <a:ahLst/>
                <a:cxnLst>
                  <a:cxn ang="0">
                    <a:pos x="92" y="100"/>
                  </a:cxn>
                  <a:cxn ang="0">
                    <a:pos x="122" y="104"/>
                  </a:cxn>
                  <a:cxn ang="0">
                    <a:pos x="122" y="104"/>
                  </a:cxn>
                  <a:cxn ang="0">
                    <a:pos x="126" y="104"/>
                  </a:cxn>
                  <a:cxn ang="0">
                    <a:pos x="128" y="102"/>
                  </a:cxn>
                  <a:cxn ang="0">
                    <a:pos x="130" y="100"/>
                  </a:cxn>
                  <a:cxn ang="0">
                    <a:pos x="132" y="96"/>
                  </a:cxn>
                  <a:cxn ang="0">
                    <a:pos x="140" y="28"/>
                  </a:cxn>
                  <a:cxn ang="0">
                    <a:pos x="140" y="28"/>
                  </a:cxn>
                  <a:cxn ang="0">
                    <a:pos x="140" y="26"/>
                  </a:cxn>
                  <a:cxn ang="0">
                    <a:pos x="138" y="22"/>
                  </a:cxn>
                  <a:cxn ang="0">
                    <a:pos x="136" y="20"/>
                  </a:cxn>
                  <a:cxn ang="0">
                    <a:pos x="132" y="18"/>
                  </a:cxn>
                  <a:cxn ang="0">
                    <a:pos x="58" y="0"/>
                  </a:cxn>
                  <a:cxn ang="0">
                    <a:pos x="58" y="0"/>
                  </a:cxn>
                  <a:cxn ang="0">
                    <a:pos x="42" y="0"/>
                  </a:cxn>
                  <a:cxn ang="0">
                    <a:pos x="8" y="2"/>
                  </a:cxn>
                  <a:cxn ang="0">
                    <a:pos x="8" y="2"/>
                  </a:cxn>
                  <a:cxn ang="0">
                    <a:pos x="6" y="4"/>
                  </a:cxn>
                  <a:cxn ang="0">
                    <a:pos x="2" y="6"/>
                  </a:cxn>
                  <a:cxn ang="0">
                    <a:pos x="0" y="8"/>
                  </a:cxn>
                  <a:cxn ang="0">
                    <a:pos x="0" y="12"/>
                  </a:cxn>
                  <a:cxn ang="0">
                    <a:pos x="8" y="220"/>
                  </a:cxn>
                  <a:cxn ang="0">
                    <a:pos x="8" y="220"/>
                  </a:cxn>
                  <a:cxn ang="0">
                    <a:pos x="10" y="226"/>
                  </a:cxn>
                  <a:cxn ang="0">
                    <a:pos x="16" y="230"/>
                  </a:cxn>
                  <a:cxn ang="0">
                    <a:pos x="106" y="240"/>
                  </a:cxn>
                  <a:cxn ang="0">
                    <a:pos x="106" y="240"/>
                  </a:cxn>
                  <a:cxn ang="0">
                    <a:pos x="114" y="240"/>
                  </a:cxn>
                  <a:cxn ang="0">
                    <a:pos x="122" y="238"/>
                  </a:cxn>
                  <a:cxn ang="0">
                    <a:pos x="148" y="220"/>
                  </a:cxn>
                  <a:cxn ang="0">
                    <a:pos x="148" y="220"/>
                  </a:cxn>
                  <a:cxn ang="0">
                    <a:pos x="150" y="218"/>
                  </a:cxn>
                  <a:cxn ang="0">
                    <a:pos x="150" y="216"/>
                  </a:cxn>
                  <a:cxn ang="0">
                    <a:pos x="150" y="212"/>
                  </a:cxn>
                  <a:cxn ang="0">
                    <a:pos x="150" y="208"/>
                  </a:cxn>
                  <a:cxn ang="0">
                    <a:pos x="88" y="106"/>
                  </a:cxn>
                  <a:cxn ang="0">
                    <a:pos x="88" y="106"/>
                  </a:cxn>
                  <a:cxn ang="0">
                    <a:pos x="88" y="104"/>
                  </a:cxn>
                  <a:cxn ang="0">
                    <a:pos x="88" y="102"/>
                  </a:cxn>
                  <a:cxn ang="0">
                    <a:pos x="90" y="100"/>
                  </a:cxn>
                  <a:cxn ang="0">
                    <a:pos x="92" y="100"/>
                  </a:cxn>
                  <a:cxn ang="0">
                    <a:pos x="92" y="100"/>
                  </a:cxn>
                </a:cxnLst>
                <a:rect l="0" t="0" r="r" b="b"/>
                <a:pathLst>
                  <a:path w="150" h="240">
                    <a:moveTo>
                      <a:pt x="92" y="100"/>
                    </a:moveTo>
                    <a:lnTo>
                      <a:pt x="122" y="104"/>
                    </a:lnTo>
                    <a:lnTo>
                      <a:pt x="122" y="104"/>
                    </a:lnTo>
                    <a:lnTo>
                      <a:pt x="126" y="104"/>
                    </a:lnTo>
                    <a:lnTo>
                      <a:pt x="128" y="102"/>
                    </a:lnTo>
                    <a:lnTo>
                      <a:pt x="130" y="100"/>
                    </a:lnTo>
                    <a:lnTo>
                      <a:pt x="132" y="96"/>
                    </a:lnTo>
                    <a:lnTo>
                      <a:pt x="140" y="28"/>
                    </a:lnTo>
                    <a:lnTo>
                      <a:pt x="140" y="28"/>
                    </a:lnTo>
                    <a:lnTo>
                      <a:pt x="140" y="26"/>
                    </a:lnTo>
                    <a:lnTo>
                      <a:pt x="138" y="22"/>
                    </a:lnTo>
                    <a:lnTo>
                      <a:pt x="136" y="20"/>
                    </a:lnTo>
                    <a:lnTo>
                      <a:pt x="132" y="18"/>
                    </a:lnTo>
                    <a:lnTo>
                      <a:pt x="58" y="0"/>
                    </a:lnTo>
                    <a:lnTo>
                      <a:pt x="58" y="0"/>
                    </a:lnTo>
                    <a:lnTo>
                      <a:pt x="42" y="0"/>
                    </a:lnTo>
                    <a:lnTo>
                      <a:pt x="8" y="2"/>
                    </a:lnTo>
                    <a:lnTo>
                      <a:pt x="8" y="2"/>
                    </a:lnTo>
                    <a:lnTo>
                      <a:pt x="6" y="4"/>
                    </a:lnTo>
                    <a:lnTo>
                      <a:pt x="2" y="6"/>
                    </a:lnTo>
                    <a:lnTo>
                      <a:pt x="0" y="8"/>
                    </a:lnTo>
                    <a:lnTo>
                      <a:pt x="0" y="12"/>
                    </a:lnTo>
                    <a:lnTo>
                      <a:pt x="8" y="220"/>
                    </a:lnTo>
                    <a:lnTo>
                      <a:pt x="8" y="220"/>
                    </a:lnTo>
                    <a:lnTo>
                      <a:pt x="10" y="226"/>
                    </a:lnTo>
                    <a:lnTo>
                      <a:pt x="16" y="230"/>
                    </a:lnTo>
                    <a:lnTo>
                      <a:pt x="106" y="240"/>
                    </a:lnTo>
                    <a:lnTo>
                      <a:pt x="106" y="240"/>
                    </a:lnTo>
                    <a:lnTo>
                      <a:pt x="114" y="240"/>
                    </a:lnTo>
                    <a:lnTo>
                      <a:pt x="122" y="238"/>
                    </a:lnTo>
                    <a:lnTo>
                      <a:pt x="148" y="220"/>
                    </a:lnTo>
                    <a:lnTo>
                      <a:pt x="148" y="220"/>
                    </a:lnTo>
                    <a:lnTo>
                      <a:pt x="150" y="218"/>
                    </a:lnTo>
                    <a:lnTo>
                      <a:pt x="150" y="216"/>
                    </a:lnTo>
                    <a:lnTo>
                      <a:pt x="150" y="212"/>
                    </a:lnTo>
                    <a:lnTo>
                      <a:pt x="150" y="208"/>
                    </a:lnTo>
                    <a:lnTo>
                      <a:pt x="88" y="106"/>
                    </a:lnTo>
                    <a:lnTo>
                      <a:pt x="88" y="106"/>
                    </a:lnTo>
                    <a:lnTo>
                      <a:pt x="88" y="104"/>
                    </a:lnTo>
                    <a:lnTo>
                      <a:pt x="88" y="102"/>
                    </a:lnTo>
                    <a:lnTo>
                      <a:pt x="90" y="100"/>
                    </a:lnTo>
                    <a:lnTo>
                      <a:pt x="92" y="100"/>
                    </a:lnTo>
                    <a:lnTo>
                      <a:pt x="92" y="10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6" name="Freeform 117"/>
              <p:cNvSpPr>
                <a:spLocks/>
              </p:cNvSpPr>
              <p:nvPr/>
            </p:nvSpPr>
            <p:spPr bwMode="auto">
              <a:xfrm>
                <a:off x="942975" y="895350"/>
                <a:ext cx="92075" cy="50800"/>
              </a:xfrm>
              <a:custGeom>
                <a:avLst/>
                <a:gdLst/>
                <a:ahLst/>
                <a:cxnLst>
                  <a:cxn ang="0">
                    <a:pos x="6" y="26"/>
                  </a:cxn>
                  <a:cxn ang="0">
                    <a:pos x="6" y="26"/>
                  </a:cxn>
                  <a:cxn ang="0">
                    <a:pos x="8" y="30"/>
                  </a:cxn>
                  <a:cxn ang="0">
                    <a:pos x="10" y="32"/>
                  </a:cxn>
                  <a:cxn ang="0">
                    <a:pos x="12" y="32"/>
                  </a:cxn>
                  <a:cxn ang="0">
                    <a:pos x="16" y="32"/>
                  </a:cxn>
                  <a:cxn ang="0">
                    <a:pos x="56" y="22"/>
                  </a:cxn>
                  <a:cxn ang="0">
                    <a:pos x="56" y="22"/>
                  </a:cxn>
                  <a:cxn ang="0">
                    <a:pos x="58" y="20"/>
                  </a:cxn>
                  <a:cxn ang="0">
                    <a:pos x="56" y="18"/>
                  </a:cxn>
                  <a:cxn ang="0">
                    <a:pos x="6" y="0"/>
                  </a:cxn>
                  <a:cxn ang="0">
                    <a:pos x="6" y="0"/>
                  </a:cxn>
                  <a:cxn ang="0">
                    <a:pos x="4" y="0"/>
                  </a:cxn>
                  <a:cxn ang="0">
                    <a:pos x="2" y="0"/>
                  </a:cxn>
                  <a:cxn ang="0">
                    <a:pos x="0" y="2"/>
                  </a:cxn>
                  <a:cxn ang="0">
                    <a:pos x="0" y="6"/>
                  </a:cxn>
                  <a:cxn ang="0">
                    <a:pos x="6" y="26"/>
                  </a:cxn>
                </a:cxnLst>
                <a:rect l="0" t="0" r="r" b="b"/>
                <a:pathLst>
                  <a:path w="58" h="32">
                    <a:moveTo>
                      <a:pt x="6" y="26"/>
                    </a:moveTo>
                    <a:lnTo>
                      <a:pt x="6" y="26"/>
                    </a:lnTo>
                    <a:lnTo>
                      <a:pt x="8" y="30"/>
                    </a:lnTo>
                    <a:lnTo>
                      <a:pt x="10" y="32"/>
                    </a:lnTo>
                    <a:lnTo>
                      <a:pt x="12" y="32"/>
                    </a:lnTo>
                    <a:lnTo>
                      <a:pt x="16" y="32"/>
                    </a:lnTo>
                    <a:lnTo>
                      <a:pt x="56" y="22"/>
                    </a:lnTo>
                    <a:lnTo>
                      <a:pt x="56" y="22"/>
                    </a:lnTo>
                    <a:lnTo>
                      <a:pt x="58" y="20"/>
                    </a:lnTo>
                    <a:lnTo>
                      <a:pt x="56" y="18"/>
                    </a:lnTo>
                    <a:lnTo>
                      <a:pt x="6" y="0"/>
                    </a:lnTo>
                    <a:lnTo>
                      <a:pt x="6" y="0"/>
                    </a:lnTo>
                    <a:lnTo>
                      <a:pt x="4" y="0"/>
                    </a:lnTo>
                    <a:lnTo>
                      <a:pt x="2" y="0"/>
                    </a:lnTo>
                    <a:lnTo>
                      <a:pt x="0" y="2"/>
                    </a:lnTo>
                    <a:lnTo>
                      <a:pt x="0" y="6"/>
                    </a:lnTo>
                    <a:lnTo>
                      <a:pt x="6" y="2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8" name="Freeform 119"/>
              <p:cNvSpPr>
                <a:spLocks/>
              </p:cNvSpPr>
              <p:nvPr/>
            </p:nvSpPr>
            <p:spPr bwMode="auto">
              <a:xfrm>
                <a:off x="701675" y="908050"/>
                <a:ext cx="355600" cy="317500"/>
              </a:xfrm>
              <a:custGeom>
                <a:avLst/>
                <a:gdLst/>
                <a:ahLst/>
                <a:cxnLst>
                  <a:cxn ang="0">
                    <a:pos x="24" y="70"/>
                  </a:cxn>
                  <a:cxn ang="0">
                    <a:pos x="30" y="74"/>
                  </a:cxn>
                  <a:cxn ang="0">
                    <a:pos x="86" y="196"/>
                  </a:cxn>
                  <a:cxn ang="0">
                    <a:pos x="90" y="200"/>
                  </a:cxn>
                  <a:cxn ang="0">
                    <a:pos x="156" y="184"/>
                  </a:cxn>
                  <a:cxn ang="0">
                    <a:pos x="164" y="184"/>
                  </a:cxn>
                  <a:cxn ang="0">
                    <a:pos x="190" y="198"/>
                  </a:cxn>
                  <a:cxn ang="0">
                    <a:pos x="192" y="198"/>
                  </a:cxn>
                  <a:cxn ang="0">
                    <a:pos x="198" y="198"/>
                  </a:cxn>
                  <a:cxn ang="0">
                    <a:pos x="222" y="158"/>
                  </a:cxn>
                  <a:cxn ang="0">
                    <a:pos x="224" y="150"/>
                  </a:cxn>
                  <a:cxn ang="0">
                    <a:pos x="190" y="80"/>
                  </a:cxn>
                  <a:cxn ang="0">
                    <a:pos x="188" y="78"/>
                  </a:cxn>
                  <a:cxn ang="0">
                    <a:pos x="184" y="78"/>
                  </a:cxn>
                  <a:cxn ang="0">
                    <a:pos x="166" y="96"/>
                  </a:cxn>
                  <a:cxn ang="0">
                    <a:pos x="164" y="102"/>
                  </a:cxn>
                  <a:cxn ang="0">
                    <a:pos x="166" y="108"/>
                  </a:cxn>
                  <a:cxn ang="0">
                    <a:pos x="168" y="112"/>
                  </a:cxn>
                  <a:cxn ang="0">
                    <a:pos x="168" y="118"/>
                  </a:cxn>
                  <a:cxn ang="0">
                    <a:pos x="152" y="136"/>
                  </a:cxn>
                  <a:cxn ang="0">
                    <a:pos x="150" y="138"/>
                  </a:cxn>
                  <a:cxn ang="0">
                    <a:pos x="144" y="136"/>
                  </a:cxn>
                  <a:cxn ang="0">
                    <a:pos x="98" y="68"/>
                  </a:cxn>
                  <a:cxn ang="0">
                    <a:pos x="94" y="62"/>
                  </a:cxn>
                  <a:cxn ang="0">
                    <a:pos x="98" y="18"/>
                  </a:cxn>
                  <a:cxn ang="0">
                    <a:pos x="98" y="14"/>
                  </a:cxn>
                  <a:cxn ang="0">
                    <a:pos x="94" y="10"/>
                  </a:cxn>
                  <a:cxn ang="0">
                    <a:pos x="24" y="0"/>
                  </a:cxn>
                  <a:cxn ang="0">
                    <a:pos x="18" y="2"/>
                  </a:cxn>
                  <a:cxn ang="0">
                    <a:pos x="0" y="60"/>
                  </a:cxn>
                  <a:cxn ang="0">
                    <a:pos x="0" y="62"/>
                  </a:cxn>
                  <a:cxn ang="0">
                    <a:pos x="4" y="68"/>
                  </a:cxn>
                  <a:cxn ang="0">
                    <a:pos x="6" y="68"/>
                  </a:cxn>
                </a:cxnLst>
                <a:rect l="0" t="0" r="r" b="b"/>
                <a:pathLst>
                  <a:path w="224" h="200">
                    <a:moveTo>
                      <a:pt x="6" y="68"/>
                    </a:moveTo>
                    <a:lnTo>
                      <a:pt x="24" y="70"/>
                    </a:lnTo>
                    <a:lnTo>
                      <a:pt x="24" y="70"/>
                    </a:lnTo>
                    <a:lnTo>
                      <a:pt x="30" y="74"/>
                    </a:lnTo>
                    <a:lnTo>
                      <a:pt x="34" y="78"/>
                    </a:lnTo>
                    <a:lnTo>
                      <a:pt x="86" y="196"/>
                    </a:lnTo>
                    <a:lnTo>
                      <a:pt x="86" y="196"/>
                    </a:lnTo>
                    <a:lnTo>
                      <a:pt x="90" y="200"/>
                    </a:lnTo>
                    <a:lnTo>
                      <a:pt x="96" y="200"/>
                    </a:lnTo>
                    <a:lnTo>
                      <a:pt x="156" y="184"/>
                    </a:lnTo>
                    <a:lnTo>
                      <a:pt x="156" y="184"/>
                    </a:lnTo>
                    <a:lnTo>
                      <a:pt x="164" y="184"/>
                    </a:lnTo>
                    <a:lnTo>
                      <a:pt x="170" y="186"/>
                    </a:lnTo>
                    <a:lnTo>
                      <a:pt x="190" y="198"/>
                    </a:lnTo>
                    <a:lnTo>
                      <a:pt x="190" y="198"/>
                    </a:lnTo>
                    <a:lnTo>
                      <a:pt x="192" y="198"/>
                    </a:lnTo>
                    <a:lnTo>
                      <a:pt x="196" y="198"/>
                    </a:lnTo>
                    <a:lnTo>
                      <a:pt x="198" y="198"/>
                    </a:lnTo>
                    <a:lnTo>
                      <a:pt x="200" y="196"/>
                    </a:lnTo>
                    <a:lnTo>
                      <a:pt x="222" y="158"/>
                    </a:lnTo>
                    <a:lnTo>
                      <a:pt x="222" y="158"/>
                    </a:lnTo>
                    <a:lnTo>
                      <a:pt x="224" y="150"/>
                    </a:lnTo>
                    <a:lnTo>
                      <a:pt x="224" y="144"/>
                    </a:lnTo>
                    <a:lnTo>
                      <a:pt x="190" y="80"/>
                    </a:lnTo>
                    <a:lnTo>
                      <a:pt x="190" y="80"/>
                    </a:lnTo>
                    <a:lnTo>
                      <a:pt x="188" y="78"/>
                    </a:lnTo>
                    <a:lnTo>
                      <a:pt x="186" y="76"/>
                    </a:lnTo>
                    <a:lnTo>
                      <a:pt x="184" y="78"/>
                    </a:lnTo>
                    <a:lnTo>
                      <a:pt x="182" y="80"/>
                    </a:lnTo>
                    <a:lnTo>
                      <a:pt x="166" y="96"/>
                    </a:lnTo>
                    <a:lnTo>
                      <a:pt x="166" y="96"/>
                    </a:lnTo>
                    <a:lnTo>
                      <a:pt x="164" y="102"/>
                    </a:lnTo>
                    <a:lnTo>
                      <a:pt x="166" y="108"/>
                    </a:lnTo>
                    <a:lnTo>
                      <a:pt x="166" y="108"/>
                    </a:lnTo>
                    <a:lnTo>
                      <a:pt x="166" y="108"/>
                    </a:lnTo>
                    <a:lnTo>
                      <a:pt x="168" y="112"/>
                    </a:lnTo>
                    <a:lnTo>
                      <a:pt x="168" y="114"/>
                    </a:lnTo>
                    <a:lnTo>
                      <a:pt x="168" y="118"/>
                    </a:lnTo>
                    <a:lnTo>
                      <a:pt x="166" y="120"/>
                    </a:lnTo>
                    <a:lnTo>
                      <a:pt x="152" y="136"/>
                    </a:lnTo>
                    <a:lnTo>
                      <a:pt x="152" y="136"/>
                    </a:lnTo>
                    <a:lnTo>
                      <a:pt x="150" y="138"/>
                    </a:lnTo>
                    <a:lnTo>
                      <a:pt x="146" y="138"/>
                    </a:lnTo>
                    <a:lnTo>
                      <a:pt x="144" y="136"/>
                    </a:lnTo>
                    <a:lnTo>
                      <a:pt x="142" y="134"/>
                    </a:lnTo>
                    <a:lnTo>
                      <a:pt x="98" y="68"/>
                    </a:lnTo>
                    <a:lnTo>
                      <a:pt x="98" y="68"/>
                    </a:lnTo>
                    <a:lnTo>
                      <a:pt x="94" y="62"/>
                    </a:lnTo>
                    <a:lnTo>
                      <a:pt x="94" y="54"/>
                    </a:lnTo>
                    <a:lnTo>
                      <a:pt x="98" y="18"/>
                    </a:lnTo>
                    <a:lnTo>
                      <a:pt x="98" y="18"/>
                    </a:lnTo>
                    <a:lnTo>
                      <a:pt x="98" y="14"/>
                    </a:lnTo>
                    <a:lnTo>
                      <a:pt x="96" y="12"/>
                    </a:lnTo>
                    <a:lnTo>
                      <a:pt x="94" y="10"/>
                    </a:lnTo>
                    <a:lnTo>
                      <a:pt x="92" y="8"/>
                    </a:lnTo>
                    <a:lnTo>
                      <a:pt x="24" y="0"/>
                    </a:lnTo>
                    <a:lnTo>
                      <a:pt x="24" y="0"/>
                    </a:lnTo>
                    <a:lnTo>
                      <a:pt x="18" y="2"/>
                    </a:lnTo>
                    <a:lnTo>
                      <a:pt x="14" y="8"/>
                    </a:lnTo>
                    <a:lnTo>
                      <a:pt x="0" y="60"/>
                    </a:lnTo>
                    <a:lnTo>
                      <a:pt x="0" y="60"/>
                    </a:lnTo>
                    <a:lnTo>
                      <a:pt x="0" y="62"/>
                    </a:lnTo>
                    <a:lnTo>
                      <a:pt x="2" y="66"/>
                    </a:lnTo>
                    <a:lnTo>
                      <a:pt x="4" y="68"/>
                    </a:lnTo>
                    <a:lnTo>
                      <a:pt x="6" y="68"/>
                    </a:lnTo>
                    <a:lnTo>
                      <a:pt x="6" y="6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59" name="Freeform 120"/>
              <p:cNvSpPr>
                <a:spLocks/>
              </p:cNvSpPr>
              <p:nvPr/>
            </p:nvSpPr>
            <p:spPr bwMode="auto">
              <a:xfrm>
                <a:off x="1409700" y="1377950"/>
                <a:ext cx="1130300" cy="758825"/>
              </a:xfrm>
              <a:custGeom>
                <a:avLst/>
                <a:gdLst/>
                <a:ahLst/>
                <a:cxnLst>
                  <a:cxn ang="0">
                    <a:pos x="68" y="0"/>
                  </a:cxn>
                  <a:cxn ang="0">
                    <a:pos x="6" y="18"/>
                  </a:cxn>
                  <a:cxn ang="0">
                    <a:pos x="2" y="22"/>
                  </a:cxn>
                  <a:cxn ang="0">
                    <a:pos x="14" y="82"/>
                  </a:cxn>
                  <a:cxn ang="0">
                    <a:pos x="22" y="94"/>
                  </a:cxn>
                  <a:cxn ang="0">
                    <a:pos x="46" y="108"/>
                  </a:cxn>
                  <a:cxn ang="0">
                    <a:pos x="44" y="140"/>
                  </a:cxn>
                  <a:cxn ang="0">
                    <a:pos x="48" y="148"/>
                  </a:cxn>
                  <a:cxn ang="0">
                    <a:pos x="190" y="166"/>
                  </a:cxn>
                  <a:cxn ang="0">
                    <a:pos x="244" y="124"/>
                  </a:cxn>
                  <a:cxn ang="0">
                    <a:pos x="256" y="122"/>
                  </a:cxn>
                  <a:cxn ang="0">
                    <a:pos x="324" y="156"/>
                  </a:cxn>
                  <a:cxn ang="0">
                    <a:pos x="324" y="164"/>
                  </a:cxn>
                  <a:cxn ang="0">
                    <a:pos x="316" y="176"/>
                  </a:cxn>
                  <a:cxn ang="0">
                    <a:pos x="320" y="184"/>
                  </a:cxn>
                  <a:cxn ang="0">
                    <a:pos x="424" y="236"/>
                  </a:cxn>
                  <a:cxn ang="0">
                    <a:pos x="410" y="294"/>
                  </a:cxn>
                  <a:cxn ang="0">
                    <a:pos x="422" y="328"/>
                  </a:cxn>
                  <a:cxn ang="0">
                    <a:pos x="420" y="342"/>
                  </a:cxn>
                  <a:cxn ang="0">
                    <a:pos x="398" y="370"/>
                  </a:cxn>
                  <a:cxn ang="0">
                    <a:pos x="360" y="368"/>
                  </a:cxn>
                  <a:cxn ang="0">
                    <a:pos x="352" y="372"/>
                  </a:cxn>
                  <a:cxn ang="0">
                    <a:pos x="346" y="414"/>
                  </a:cxn>
                  <a:cxn ang="0">
                    <a:pos x="374" y="436"/>
                  </a:cxn>
                  <a:cxn ang="0">
                    <a:pos x="388" y="438"/>
                  </a:cxn>
                  <a:cxn ang="0">
                    <a:pos x="510" y="442"/>
                  </a:cxn>
                  <a:cxn ang="0">
                    <a:pos x="568" y="474"/>
                  </a:cxn>
                  <a:cxn ang="0">
                    <a:pos x="676" y="474"/>
                  </a:cxn>
                  <a:cxn ang="0">
                    <a:pos x="676" y="470"/>
                  </a:cxn>
                  <a:cxn ang="0">
                    <a:pos x="610" y="426"/>
                  </a:cxn>
                  <a:cxn ang="0">
                    <a:pos x="704" y="436"/>
                  </a:cxn>
                  <a:cxn ang="0">
                    <a:pos x="712" y="432"/>
                  </a:cxn>
                  <a:cxn ang="0">
                    <a:pos x="708" y="388"/>
                  </a:cxn>
                  <a:cxn ang="0">
                    <a:pos x="638" y="320"/>
                  </a:cxn>
                  <a:cxn ang="0">
                    <a:pos x="626" y="314"/>
                  </a:cxn>
                  <a:cxn ang="0">
                    <a:pos x="584" y="298"/>
                  </a:cxn>
                  <a:cxn ang="0">
                    <a:pos x="576" y="288"/>
                  </a:cxn>
                  <a:cxn ang="0">
                    <a:pos x="570" y="256"/>
                  </a:cxn>
                  <a:cxn ang="0">
                    <a:pos x="576" y="256"/>
                  </a:cxn>
                  <a:cxn ang="0">
                    <a:pos x="674" y="306"/>
                  </a:cxn>
                  <a:cxn ang="0">
                    <a:pos x="678" y="300"/>
                  </a:cxn>
                  <a:cxn ang="0">
                    <a:pos x="680" y="184"/>
                  </a:cxn>
                  <a:cxn ang="0">
                    <a:pos x="514" y="150"/>
                  </a:cxn>
                  <a:cxn ang="0">
                    <a:pos x="396" y="56"/>
                  </a:cxn>
                  <a:cxn ang="0">
                    <a:pos x="382" y="50"/>
                  </a:cxn>
                  <a:cxn ang="0">
                    <a:pos x="192" y="42"/>
                  </a:cxn>
                  <a:cxn ang="0">
                    <a:pos x="98" y="14"/>
                  </a:cxn>
                </a:cxnLst>
                <a:rect l="0" t="0" r="r" b="b"/>
                <a:pathLst>
                  <a:path w="712" h="478">
                    <a:moveTo>
                      <a:pt x="98" y="14"/>
                    </a:moveTo>
                    <a:lnTo>
                      <a:pt x="68" y="0"/>
                    </a:lnTo>
                    <a:lnTo>
                      <a:pt x="68" y="0"/>
                    </a:lnTo>
                    <a:lnTo>
                      <a:pt x="60" y="0"/>
                    </a:lnTo>
                    <a:lnTo>
                      <a:pt x="54" y="0"/>
                    </a:lnTo>
                    <a:lnTo>
                      <a:pt x="6" y="18"/>
                    </a:lnTo>
                    <a:lnTo>
                      <a:pt x="6" y="18"/>
                    </a:lnTo>
                    <a:lnTo>
                      <a:pt x="4" y="20"/>
                    </a:lnTo>
                    <a:lnTo>
                      <a:pt x="2" y="22"/>
                    </a:lnTo>
                    <a:lnTo>
                      <a:pt x="0" y="26"/>
                    </a:lnTo>
                    <a:lnTo>
                      <a:pt x="0" y="28"/>
                    </a:lnTo>
                    <a:lnTo>
                      <a:pt x="14" y="82"/>
                    </a:lnTo>
                    <a:lnTo>
                      <a:pt x="14" y="82"/>
                    </a:lnTo>
                    <a:lnTo>
                      <a:pt x="16" y="90"/>
                    </a:lnTo>
                    <a:lnTo>
                      <a:pt x="22" y="94"/>
                    </a:lnTo>
                    <a:lnTo>
                      <a:pt x="40" y="104"/>
                    </a:lnTo>
                    <a:lnTo>
                      <a:pt x="40" y="104"/>
                    </a:lnTo>
                    <a:lnTo>
                      <a:pt x="46" y="108"/>
                    </a:lnTo>
                    <a:lnTo>
                      <a:pt x="46" y="116"/>
                    </a:lnTo>
                    <a:lnTo>
                      <a:pt x="44" y="140"/>
                    </a:lnTo>
                    <a:lnTo>
                      <a:pt x="44" y="140"/>
                    </a:lnTo>
                    <a:lnTo>
                      <a:pt x="44" y="144"/>
                    </a:lnTo>
                    <a:lnTo>
                      <a:pt x="46" y="146"/>
                    </a:lnTo>
                    <a:lnTo>
                      <a:pt x="48" y="148"/>
                    </a:lnTo>
                    <a:lnTo>
                      <a:pt x="50" y="150"/>
                    </a:lnTo>
                    <a:lnTo>
                      <a:pt x="190" y="166"/>
                    </a:lnTo>
                    <a:lnTo>
                      <a:pt x="190" y="166"/>
                    </a:lnTo>
                    <a:lnTo>
                      <a:pt x="196" y="164"/>
                    </a:lnTo>
                    <a:lnTo>
                      <a:pt x="204" y="162"/>
                    </a:lnTo>
                    <a:lnTo>
                      <a:pt x="244" y="124"/>
                    </a:lnTo>
                    <a:lnTo>
                      <a:pt x="244" y="124"/>
                    </a:lnTo>
                    <a:lnTo>
                      <a:pt x="250" y="120"/>
                    </a:lnTo>
                    <a:lnTo>
                      <a:pt x="256" y="122"/>
                    </a:lnTo>
                    <a:lnTo>
                      <a:pt x="322" y="154"/>
                    </a:lnTo>
                    <a:lnTo>
                      <a:pt x="322" y="154"/>
                    </a:lnTo>
                    <a:lnTo>
                      <a:pt x="324" y="156"/>
                    </a:lnTo>
                    <a:lnTo>
                      <a:pt x="326" y="158"/>
                    </a:lnTo>
                    <a:lnTo>
                      <a:pt x="326" y="160"/>
                    </a:lnTo>
                    <a:lnTo>
                      <a:pt x="324" y="164"/>
                    </a:lnTo>
                    <a:lnTo>
                      <a:pt x="318" y="174"/>
                    </a:lnTo>
                    <a:lnTo>
                      <a:pt x="318" y="174"/>
                    </a:lnTo>
                    <a:lnTo>
                      <a:pt x="316" y="176"/>
                    </a:lnTo>
                    <a:lnTo>
                      <a:pt x="318" y="180"/>
                    </a:lnTo>
                    <a:lnTo>
                      <a:pt x="318" y="182"/>
                    </a:lnTo>
                    <a:lnTo>
                      <a:pt x="320" y="184"/>
                    </a:lnTo>
                    <a:lnTo>
                      <a:pt x="420" y="232"/>
                    </a:lnTo>
                    <a:lnTo>
                      <a:pt x="420" y="232"/>
                    </a:lnTo>
                    <a:lnTo>
                      <a:pt x="424" y="236"/>
                    </a:lnTo>
                    <a:lnTo>
                      <a:pt x="424" y="242"/>
                    </a:lnTo>
                    <a:lnTo>
                      <a:pt x="410" y="294"/>
                    </a:lnTo>
                    <a:lnTo>
                      <a:pt x="410" y="294"/>
                    </a:lnTo>
                    <a:lnTo>
                      <a:pt x="408" y="302"/>
                    </a:lnTo>
                    <a:lnTo>
                      <a:pt x="410" y="308"/>
                    </a:lnTo>
                    <a:lnTo>
                      <a:pt x="422" y="328"/>
                    </a:lnTo>
                    <a:lnTo>
                      <a:pt x="422" y="328"/>
                    </a:lnTo>
                    <a:lnTo>
                      <a:pt x="424" y="334"/>
                    </a:lnTo>
                    <a:lnTo>
                      <a:pt x="420" y="342"/>
                    </a:lnTo>
                    <a:lnTo>
                      <a:pt x="404" y="366"/>
                    </a:lnTo>
                    <a:lnTo>
                      <a:pt x="404" y="366"/>
                    </a:lnTo>
                    <a:lnTo>
                      <a:pt x="398" y="370"/>
                    </a:lnTo>
                    <a:lnTo>
                      <a:pt x="390" y="372"/>
                    </a:lnTo>
                    <a:lnTo>
                      <a:pt x="360" y="368"/>
                    </a:lnTo>
                    <a:lnTo>
                      <a:pt x="360" y="368"/>
                    </a:lnTo>
                    <a:lnTo>
                      <a:pt x="358" y="368"/>
                    </a:lnTo>
                    <a:lnTo>
                      <a:pt x="354" y="370"/>
                    </a:lnTo>
                    <a:lnTo>
                      <a:pt x="352" y="372"/>
                    </a:lnTo>
                    <a:lnTo>
                      <a:pt x="352" y="376"/>
                    </a:lnTo>
                    <a:lnTo>
                      <a:pt x="346" y="414"/>
                    </a:lnTo>
                    <a:lnTo>
                      <a:pt x="346" y="414"/>
                    </a:lnTo>
                    <a:lnTo>
                      <a:pt x="348" y="420"/>
                    </a:lnTo>
                    <a:lnTo>
                      <a:pt x="354" y="426"/>
                    </a:lnTo>
                    <a:lnTo>
                      <a:pt x="374" y="436"/>
                    </a:lnTo>
                    <a:lnTo>
                      <a:pt x="374" y="436"/>
                    </a:lnTo>
                    <a:lnTo>
                      <a:pt x="380" y="438"/>
                    </a:lnTo>
                    <a:lnTo>
                      <a:pt x="388" y="438"/>
                    </a:lnTo>
                    <a:lnTo>
                      <a:pt x="502" y="440"/>
                    </a:lnTo>
                    <a:lnTo>
                      <a:pt x="502" y="440"/>
                    </a:lnTo>
                    <a:lnTo>
                      <a:pt x="510" y="442"/>
                    </a:lnTo>
                    <a:lnTo>
                      <a:pt x="518" y="444"/>
                    </a:lnTo>
                    <a:lnTo>
                      <a:pt x="568" y="474"/>
                    </a:lnTo>
                    <a:lnTo>
                      <a:pt x="568" y="474"/>
                    </a:lnTo>
                    <a:lnTo>
                      <a:pt x="576" y="478"/>
                    </a:lnTo>
                    <a:lnTo>
                      <a:pt x="584" y="478"/>
                    </a:lnTo>
                    <a:lnTo>
                      <a:pt x="676" y="474"/>
                    </a:lnTo>
                    <a:lnTo>
                      <a:pt x="676" y="474"/>
                    </a:lnTo>
                    <a:lnTo>
                      <a:pt x="680" y="474"/>
                    </a:lnTo>
                    <a:lnTo>
                      <a:pt x="676" y="470"/>
                    </a:lnTo>
                    <a:lnTo>
                      <a:pt x="612" y="428"/>
                    </a:lnTo>
                    <a:lnTo>
                      <a:pt x="612" y="428"/>
                    </a:lnTo>
                    <a:lnTo>
                      <a:pt x="610" y="426"/>
                    </a:lnTo>
                    <a:lnTo>
                      <a:pt x="614" y="424"/>
                    </a:lnTo>
                    <a:lnTo>
                      <a:pt x="704" y="436"/>
                    </a:lnTo>
                    <a:lnTo>
                      <a:pt x="704" y="436"/>
                    </a:lnTo>
                    <a:lnTo>
                      <a:pt x="708" y="436"/>
                    </a:lnTo>
                    <a:lnTo>
                      <a:pt x="710" y="434"/>
                    </a:lnTo>
                    <a:lnTo>
                      <a:pt x="712" y="432"/>
                    </a:lnTo>
                    <a:lnTo>
                      <a:pt x="712" y="428"/>
                    </a:lnTo>
                    <a:lnTo>
                      <a:pt x="708" y="388"/>
                    </a:lnTo>
                    <a:lnTo>
                      <a:pt x="708" y="388"/>
                    </a:lnTo>
                    <a:lnTo>
                      <a:pt x="706" y="380"/>
                    </a:lnTo>
                    <a:lnTo>
                      <a:pt x="700" y="374"/>
                    </a:lnTo>
                    <a:lnTo>
                      <a:pt x="638" y="320"/>
                    </a:lnTo>
                    <a:lnTo>
                      <a:pt x="638" y="320"/>
                    </a:lnTo>
                    <a:lnTo>
                      <a:pt x="632" y="316"/>
                    </a:lnTo>
                    <a:lnTo>
                      <a:pt x="626" y="314"/>
                    </a:lnTo>
                    <a:lnTo>
                      <a:pt x="626" y="314"/>
                    </a:lnTo>
                    <a:lnTo>
                      <a:pt x="612" y="310"/>
                    </a:lnTo>
                    <a:lnTo>
                      <a:pt x="584" y="298"/>
                    </a:lnTo>
                    <a:lnTo>
                      <a:pt x="584" y="298"/>
                    </a:lnTo>
                    <a:lnTo>
                      <a:pt x="578" y="294"/>
                    </a:lnTo>
                    <a:lnTo>
                      <a:pt x="576" y="288"/>
                    </a:lnTo>
                    <a:lnTo>
                      <a:pt x="570" y="260"/>
                    </a:lnTo>
                    <a:lnTo>
                      <a:pt x="570" y="260"/>
                    </a:lnTo>
                    <a:lnTo>
                      <a:pt x="570" y="256"/>
                    </a:lnTo>
                    <a:lnTo>
                      <a:pt x="572" y="254"/>
                    </a:lnTo>
                    <a:lnTo>
                      <a:pt x="574" y="254"/>
                    </a:lnTo>
                    <a:lnTo>
                      <a:pt x="576" y="256"/>
                    </a:lnTo>
                    <a:lnTo>
                      <a:pt x="672" y="304"/>
                    </a:lnTo>
                    <a:lnTo>
                      <a:pt x="672" y="304"/>
                    </a:lnTo>
                    <a:lnTo>
                      <a:pt x="674" y="306"/>
                    </a:lnTo>
                    <a:lnTo>
                      <a:pt x="676" y="304"/>
                    </a:lnTo>
                    <a:lnTo>
                      <a:pt x="678" y="302"/>
                    </a:lnTo>
                    <a:lnTo>
                      <a:pt x="678" y="300"/>
                    </a:lnTo>
                    <a:lnTo>
                      <a:pt x="682" y="190"/>
                    </a:lnTo>
                    <a:lnTo>
                      <a:pt x="682" y="190"/>
                    </a:lnTo>
                    <a:lnTo>
                      <a:pt x="680" y="184"/>
                    </a:lnTo>
                    <a:lnTo>
                      <a:pt x="674" y="180"/>
                    </a:lnTo>
                    <a:lnTo>
                      <a:pt x="514" y="150"/>
                    </a:lnTo>
                    <a:lnTo>
                      <a:pt x="514" y="150"/>
                    </a:lnTo>
                    <a:lnTo>
                      <a:pt x="508" y="148"/>
                    </a:lnTo>
                    <a:lnTo>
                      <a:pt x="500" y="144"/>
                    </a:lnTo>
                    <a:lnTo>
                      <a:pt x="396" y="56"/>
                    </a:lnTo>
                    <a:lnTo>
                      <a:pt x="396" y="56"/>
                    </a:lnTo>
                    <a:lnTo>
                      <a:pt x="390" y="52"/>
                    </a:lnTo>
                    <a:lnTo>
                      <a:pt x="382" y="50"/>
                    </a:lnTo>
                    <a:lnTo>
                      <a:pt x="208" y="44"/>
                    </a:lnTo>
                    <a:lnTo>
                      <a:pt x="208" y="44"/>
                    </a:lnTo>
                    <a:lnTo>
                      <a:pt x="192" y="42"/>
                    </a:lnTo>
                    <a:lnTo>
                      <a:pt x="112" y="20"/>
                    </a:lnTo>
                    <a:lnTo>
                      <a:pt x="112" y="20"/>
                    </a:lnTo>
                    <a:lnTo>
                      <a:pt x="98" y="14"/>
                    </a:lnTo>
                    <a:lnTo>
                      <a:pt x="98" y="1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60" name="Freeform 121"/>
              <p:cNvSpPr>
                <a:spLocks/>
              </p:cNvSpPr>
              <p:nvPr/>
            </p:nvSpPr>
            <p:spPr bwMode="auto">
              <a:xfrm>
                <a:off x="1263650" y="1108075"/>
                <a:ext cx="406400" cy="238125"/>
              </a:xfrm>
              <a:custGeom>
                <a:avLst/>
                <a:gdLst/>
                <a:ahLst/>
                <a:cxnLst>
                  <a:cxn ang="0">
                    <a:pos x="42" y="68"/>
                  </a:cxn>
                  <a:cxn ang="0">
                    <a:pos x="42" y="68"/>
                  </a:cxn>
                  <a:cxn ang="0">
                    <a:pos x="44" y="74"/>
                  </a:cxn>
                  <a:cxn ang="0">
                    <a:pos x="46" y="82"/>
                  </a:cxn>
                  <a:cxn ang="0">
                    <a:pos x="50" y="120"/>
                  </a:cxn>
                  <a:cxn ang="0">
                    <a:pos x="50" y="120"/>
                  </a:cxn>
                  <a:cxn ang="0">
                    <a:pos x="54" y="126"/>
                  </a:cxn>
                  <a:cxn ang="0">
                    <a:pos x="60" y="128"/>
                  </a:cxn>
                  <a:cxn ang="0">
                    <a:pos x="242" y="150"/>
                  </a:cxn>
                  <a:cxn ang="0">
                    <a:pos x="242" y="150"/>
                  </a:cxn>
                  <a:cxn ang="0">
                    <a:pos x="246" y="150"/>
                  </a:cxn>
                  <a:cxn ang="0">
                    <a:pos x="248" y="148"/>
                  </a:cxn>
                  <a:cxn ang="0">
                    <a:pos x="250" y="146"/>
                  </a:cxn>
                  <a:cxn ang="0">
                    <a:pos x="252" y="144"/>
                  </a:cxn>
                  <a:cxn ang="0">
                    <a:pos x="256" y="106"/>
                  </a:cxn>
                  <a:cxn ang="0">
                    <a:pos x="256" y="106"/>
                  </a:cxn>
                  <a:cxn ang="0">
                    <a:pos x="254" y="100"/>
                  </a:cxn>
                  <a:cxn ang="0">
                    <a:pos x="252" y="92"/>
                  </a:cxn>
                  <a:cxn ang="0">
                    <a:pos x="218" y="56"/>
                  </a:cxn>
                  <a:cxn ang="0">
                    <a:pos x="218" y="56"/>
                  </a:cxn>
                  <a:cxn ang="0">
                    <a:pos x="212" y="52"/>
                  </a:cxn>
                  <a:cxn ang="0">
                    <a:pos x="206" y="50"/>
                  </a:cxn>
                  <a:cxn ang="0">
                    <a:pos x="94" y="36"/>
                  </a:cxn>
                  <a:cxn ang="0">
                    <a:pos x="94" y="36"/>
                  </a:cxn>
                  <a:cxn ang="0">
                    <a:pos x="88" y="34"/>
                  </a:cxn>
                  <a:cxn ang="0">
                    <a:pos x="82" y="30"/>
                  </a:cxn>
                  <a:cxn ang="0">
                    <a:pos x="60" y="10"/>
                  </a:cxn>
                  <a:cxn ang="0">
                    <a:pos x="60" y="10"/>
                  </a:cxn>
                  <a:cxn ang="0">
                    <a:pos x="54" y="6"/>
                  </a:cxn>
                  <a:cxn ang="0">
                    <a:pos x="46" y="4"/>
                  </a:cxn>
                  <a:cxn ang="0">
                    <a:pos x="4" y="0"/>
                  </a:cxn>
                  <a:cxn ang="0">
                    <a:pos x="4" y="0"/>
                  </a:cxn>
                  <a:cxn ang="0">
                    <a:pos x="0" y="0"/>
                  </a:cxn>
                  <a:cxn ang="0">
                    <a:pos x="0" y="0"/>
                  </a:cxn>
                  <a:cxn ang="0">
                    <a:pos x="0" y="2"/>
                  </a:cxn>
                  <a:cxn ang="0">
                    <a:pos x="0" y="6"/>
                  </a:cxn>
                  <a:cxn ang="0">
                    <a:pos x="42" y="68"/>
                  </a:cxn>
                </a:cxnLst>
                <a:rect l="0" t="0" r="r" b="b"/>
                <a:pathLst>
                  <a:path w="256" h="150">
                    <a:moveTo>
                      <a:pt x="42" y="68"/>
                    </a:moveTo>
                    <a:lnTo>
                      <a:pt x="42" y="68"/>
                    </a:lnTo>
                    <a:lnTo>
                      <a:pt x="44" y="74"/>
                    </a:lnTo>
                    <a:lnTo>
                      <a:pt x="46" y="82"/>
                    </a:lnTo>
                    <a:lnTo>
                      <a:pt x="50" y="120"/>
                    </a:lnTo>
                    <a:lnTo>
                      <a:pt x="50" y="120"/>
                    </a:lnTo>
                    <a:lnTo>
                      <a:pt x="54" y="126"/>
                    </a:lnTo>
                    <a:lnTo>
                      <a:pt x="60" y="128"/>
                    </a:lnTo>
                    <a:lnTo>
                      <a:pt x="242" y="150"/>
                    </a:lnTo>
                    <a:lnTo>
                      <a:pt x="242" y="150"/>
                    </a:lnTo>
                    <a:lnTo>
                      <a:pt x="246" y="150"/>
                    </a:lnTo>
                    <a:lnTo>
                      <a:pt x="248" y="148"/>
                    </a:lnTo>
                    <a:lnTo>
                      <a:pt x="250" y="146"/>
                    </a:lnTo>
                    <a:lnTo>
                      <a:pt x="252" y="144"/>
                    </a:lnTo>
                    <a:lnTo>
                      <a:pt x="256" y="106"/>
                    </a:lnTo>
                    <a:lnTo>
                      <a:pt x="256" y="106"/>
                    </a:lnTo>
                    <a:lnTo>
                      <a:pt x="254" y="100"/>
                    </a:lnTo>
                    <a:lnTo>
                      <a:pt x="252" y="92"/>
                    </a:lnTo>
                    <a:lnTo>
                      <a:pt x="218" y="56"/>
                    </a:lnTo>
                    <a:lnTo>
                      <a:pt x="218" y="56"/>
                    </a:lnTo>
                    <a:lnTo>
                      <a:pt x="212" y="52"/>
                    </a:lnTo>
                    <a:lnTo>
                      <a:pt x="206" y="50"/>
                    </a:lnTo>
                    <a:lnTo>
                      <a:pt x="94" y="36"/>
                    </a:lnTo>
                    <a:lnTo>
                      <a:pt x="94" y="36"/>
                    </a:lnTo>
                    <a:lnTo>
                      <a:pt x="88" y="34"/>
                    </a:lnTo>
                    <a:lnTo>
                      <a:pt x="82" y="30"/>
                    </a:lnTo>
                    <a:lnTo>
                      <a:pt x="60" y="10"/>
                    </a:lnTo>
                    <a:lnTo>
                      <a:pt x="60" y="10"/>
                    </a:lnTo>
                    <a:lnTo>
                      <a:pt x="54" y="6"/>
                    </a:lnTo>
                    <a:lnTo>
                      <a:pt x="46" y="4"/>
                    </a:lnTo>
                    <a:lnTo>
                      <a:pt x="4" y="0"/>
                    </a:lnTo>
                    <a:lnTo>
                      <a:pt x="4" y="0"/>
                    </a:lnTo>
                    <a:lnTo>
                      <a:pt x="0" y="0"/>
                    </a:lnTo>
                    <a:lnTo>
                      <a:pt x="0" y="0"/>
                    </a:lnTo>
                    <a:lnTo>
                      <a:pt x="0" y="2"/>
                    </a:lnTo>
                    <a:lnTo>
                      <a:pt x="0" y="6"/>
                    </a:lnTo>
                    <a:lnTo>
                      <a:pt x="42" y="6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63" name="Freeform 124"/>
              <p:cNvSpPr>
                <a:spLocks/>
              </p:cNvSpPr>
              <p:nvPr/>
            </p:nvSpPr>
            <p:spPr bwMode="auto">
              <a:xfrm>
                <a:off x="1774825" y="2206625"/>
                <a:ext cx="88900" cy="57150"/>
              </a:xfrm>
              <a:custGeom>
                <a:avLst/>
                <a:gdLst/>
                <a:ahLst/>
                <a:cxnLst>
                  <a:cxn ang="0">
                    <a:pos x="6" y="2"/>
                  </a:cxn>
                  <a:cxn ang="0">
                    <a:pos x="6" y="2"/>
                  </a:cxn>
                  <a:cxn ang="0">
                    <a:pos x="4" y="0"/>
                  </a:cxn>
                  <a:cxn ang="0">
                    <a:pos x="2" y="2"/>
                  </a:cxn>
                  <a:cxn ang="0">
                    <a:pos x="0" y="4"/>
                  </a:cxn>
                  <a:cxn ang="0">
                    <a:pos x="0" y="6"/>
                  </a:cxn>
                  <a:cxn ang="0">
                    <a:pos x="6" y="30"/>
                  </a:cxn>
                  <a:cxn ang="0">
                    <a:pos x="6" y="30"/>
                  </a:cxn>
                  <a:cxn ang="0">
                    <a:pos x="8" y="32"/>
                  </a:cxn>
                  <a:cxn ang="0">
                    <a:pos x="10" y="34"/>
                  </a:cxn>
                  <a:cxn ang="0">
                    <a:pos x="14" y="36"/>
                  </a:cxn>
                  <a:cxn ang="0">
                    <a:pos x="16" y="34"/>
                  </a:cxn>
                  <a:cxn ang="0">
                    <a:pos x="54" y="24"/>
                  </a:cxn>
                  <a:cxn ang="0">
                    <a:pos x="54" y="24"/>
                  </a:cxn>
                  <a:cxn ang="0">
                    <a:pos x="56" y="20"/>
                  </a:cxn>
                  <a:cxn ang="0">
                    <a:pos x="54" y="18"/>
                  </a:cxn>
                  <a:cxn ang="0">
                    <a:pos x="6" y="2"/>
                  </a:cxn>
                </a:cxnLst>
                <a:rect l="0" t="0" r="r" b="b"/>
                <a:pathLst>
                  <a:path w="56" h="36">
                    <a:moveTo>
                      <a:pt x="6" y="2"/>
                    </a:moveTo>
                    <a:lnTo>
                      <a:pt x="6" y="2"/>
                    </a:lnTo>
                    <a:lnTo>
                      <a:pt x="4" y="0"/>
                    </a:lnTo>
                    <a:lnTo>
                      <a:pt x="2" y="2"/>
                    </a:lnTo>
                    <a:lnTo>
                      <a:pt x="0" y="4"/>
                    </a:lnTo>
                    <a:lnTo>
                      <a:pt x="0" y="6"/>
                    </a:lnTo>
                    <a:lnTo>
                      <a:pt x="6" y="30"/>
                    </a:lnTo>
                    <a:lnTo>
                      <a:pt x="6" y="30"/>
                    </a:lnTo>
                    <a:lnTo>
                      <a:pt x="8" y="32"/>
                    </a:lnTo>
                    <a:lnTo>
                      <a:pt x="10" y="34"/>
                    </a:lnTo>
                    <a:lnTo>
                      <a:pt x="14" y="36"/>
                    </a:lnTo>
                    <a:lnTo>
                      <a:pt x="16" y="34"/>
                    </a:lnTo>
                    <a:lnTo>
                      <a:pt x="54" y="24"/>
                    </a:lnTo>
                    <a:lnTo>
                      <a:pt x="54" y="24"/>
                    </a:lnTo>
                    <a:lnTo>
                      <a:pt x="56" y="20"/>
                    </a:lnTo>
                    <a:lnTo>
                      <a:pt x="54" y="18"/>
                    </a:lnTo>
                    <a:lnTo>
                      <a:pt x="6" y="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sp>
            <p:nvSpPr>
              <p:cNvPr id="164" name="Freeform 125"/>
              <p:cNvSpPr>
                <a:spLocks/>
              </p:cNvSpPr>
              <p:nvPr/>
            </p:nvSpPr>
            <p:spPr bwMode="auto">
              <a:xfrm>
                <a:off x="1866900" y="1727200"/>
                <a:ext cx="85725" cy="60325"/>
              </a:xfrm>
              <a:custGeom>
                <a:avLst/>
                <a:gdLst/>
                <a:ahLst/>
                <a:cxnLst>
                  <a:cxn ang="0">
                    <a:pos x="6" y="2"/>
                  </a:cxn>
                  <a:cxn ang="0">
                    <a:pos x="6" y="2"/>
                  </a:cxn>
                  <a:cxn ang="0">
                    <a:pos x="4" y="0"/>
                  </a:cxn>
                  <a:cxn ang="0">
                    <a:pos x="2" y="2"/>
                  </a:cxn>
                  <a:cxn ang="0">
                    <a:pos x="0" y="4"/>
                  </a:cxn>
                  <a:cxn ang="0">
                    <a:pos x="0" y="6"/>
                  </a:cxn>
                  <a:cxn ang="0">
                    <a:pos x="6" y="32"/>
                  </a:cxn>
                  <a:cxn ang="0">
                    <a:pos x="6" y="32"/>
                  </a:cxn>
                  <a:cxn ang="0">
                    <a:pos x="8" y="34"/>
                  </a:cxn>
                  <a:cxn ang="0">
                    <a:pos x="10" y="36"/>
                  </a:cxn>
                  <a:cxn ang="0">
                    <a:pos x="12" y="38"/>
                  </a:cxn>
                  <a:cxn ang="0">
                    <a:pos x="16" y="36"/>
                  </a:cxn>
                  <a:cxn ang="0">
                    <a:pos x="52" y="26"/>
                  </a:cxn>
                  <a:cxn ang="0">
                    <a:pos x="52" y="26"/>
                  </a:cxn>
                  <a:cxn ang="0">
                    <a:pos x="54" y="24"/>
                  </a:cxn>
                  <a:cxn ang="0">
                    <a:pos x="52" y="22"/>
                  </a:cxn>
                  <a:cxn ang="0">
                    <a:pos x="6" y="2"/>
                  </a:cxn>
                </a:cxnLst>
                <a:rect l="0" t="0" r="r" b="b"/>
                <a:pathLst>
                  <a:path w="54" h="38">
                    <a:moveTo>
                      <a:pt x="6" y="2"/>
                    </a:moveTo>
                    <a:lnTo>
                      <a:pt x="6" y="2"/>
                    </a:lnTo>
                    <a:lnTo>
                      <a:pt x="4" y="0"/>
                    </a:lnTo>
                    <a:lnTo>
                      <a:pt x="2" y="2"/>
                    </a:lnTo>
                    <a:lnTo>
                      <a:pt x="0" y="4"/>
                    </a:lnTo>
                    <a:lnTo>
                      <a:pt x="0" y="6"/>
                    </a:lnTo>
                    <a:lnTo>
                      <a:pt x="6" y="32"/>
                    </a:lnTo>
                    <a:lnTo>
                      <a:pt x="6" y="32"/>
                    </a:lnTo>
                    <a:lnTo>
                      <a:pt x="8" y="34"/>
                    </a:lnTo>
                    <a:lnTo>
                      <a:pt x="10" y="36"/>
                    </a:lnTo>
                    <a:lnTo>
                      <a:pt x="12" y="38"/>
                    </a:lnTo>
                    <a:lnTo>
                      <a:pt x="16" y="36"/>
                    </a:lnTo>
                    <a:lnTo>
                      <a:pt x="52" y="26"/>
                    </a:lnTo>
                    <a:lnTo>
                      <a:pt x="52" y="26"/>
                    </a:lnTo>
                    <a:lnTo>
                      <a:pt x="54" y="24"/>
                    </a:lnTo>
                    <a:lnTo>
                      <a:pt x="52" y="22"/>
                    </a:lnTo>
                    <a:lnTo>
                      <a:pt x="6" y="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a typeface="ＭＳ Ｐゴシック" pitchFamily="-97" charset="-128"/>
                </a:endParaRPr>
              </a:p>
            </p:txBody>
          </p:sp>
        </p:grpSp>
      </p:grpSp>
      <p:sp>
        <p:nvSpPr>
          <p:cNvPr id="184" name="Freeform 183"/>
          <p:cNvSpPr/>
          <p:nvPr/>
        </p:nvSpPr>
        <p:spPr bwMode="auto">
          <a:xfrm>
            <a:off x="3298677" y="4964767"/>
            <a:ext cx="511546" cy="293033"/>
          </a:xfrm>
          <a:custGeom>
            <a:avLst/>
            <a:gdLst>
              <a:gd name="connsiteX0" fmla="*/ 523875 w 604837"/>
              <a:gd name="connsiteY0" fmla="*/ 0 h 433388"/>
              <a:gd name="connsiteX1" fmla="*/ 371475 w 604837"/>
              <a:gd name="connsiteY1" fmla="*/ 128588 h 433388"/>
              <a:gd name="connsiteX2" fmla="*/ 376237 w 604837"/>
              <a:gd name="connsiteY2" fmla="*/ 180975 h 433388"/>
              <a:gd name="connsiteX3" fmla="*/ 304800 w 604837"/>
              <a:gd name="connsiteY3" fmla="*/ 247650 h 433388"/>
              <a:gd name="connsiteX4" fmla="*/ 185737 w 604837"/>
              <a:gd name="connsiteY4" fmla="*/ 247650 h 433388"/>
              <a:gd name="connsiteX5" fmla="*/ 119062 w 604837"/>
              <a:gd name="connsiteY5" fmla="*/ 180975 h 433388"/>
              <a:gd name="connsiteX6" fmla="*/ 61912 w 604837"/>
              <a:gd name="connsiteY6" fmla="*/ 247650 h 433388"/>
              <a:gd name="connsiteX7" fmla="*/ 14287 w 604837"/>
              <a:gd name="connsiteY7" fmla="*/ 247650 h 433388"/>
              <a:gd name="connsiteX8" fmla="*/ 19050 w 604837"/>
              <a:gd name="connsiteY8" fmla="*/ 290513 h 433388"/>
              <a:gd name="connsiteX9" fmla="*/ 0 w 604837"/>
              <a:gd name="connsiteY9" fmla="*/ 323850 h 433388"/>
              <a:gd name="connsiteX10" fmla="*/ 23812 w 604837"/>
              <a:gd name="connsiteY10" fmla="*/ 409575 h 433388"/>
              <a:gd name="connsiteX11" fmla="*/ 90487 w 604837"/>
              <a:gd name="connsiteY11" fmla="*/ 419100 h 433388"/>
              <a:gd name="connsiteX12" fmla="*/ 166687 w 604837"/>
              <a:gd name="connsiteY12" fmla="*/ 433388 h 433388"/>
              <a:gd name="connsiteX13" fmla="*/ 290512 w 604837"/>
              <a:gd name="connsiteY13" fmla="*/ 338138 h 433388"/>
              <a:gd name="connsiteX14" fmla="*/ 295275 w 604837"/>
              <a:gd name="connsiteY14" fmla="*/ 304800 h 433388"/>
              <a:gd name="connsiteX15" fmla="*/ 442912 w 604837"/>
              <a:gd name="connsiteY15" fmla="*/ 209550 h 433388"/>
              <a:gd name="connsiteX16" fmla="*/ 604837 w 604837"/>
              <a:gd name="connsiteY16" fmla="*/ 109538 h 433388"/>
              <a:gd name="connsiteX17" fmla="*/ 523875 w 604837"/>
              <a:gd name="connsiteY17" fmla="*/ 0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4837" h="433388">
                <a:moveTo>
                  <a:pt x="523875" y="0"/>
                </a:moveTo>
                <a:lnTo>
                  <a:pt x="371475" y="128588"/>
                </a:lnTo>
                <a:lnTo>
                  <a:pt x="376237" y="180975"/>
                </a:lnTo>
                <a:lnTo>
                  <a:pt x="304800" y="247650"/>
                </a:lnTo>
                <a:lnTo>
                  <a:pt x="185737" y="247650"/>
                </a:lnTo>
                <a:lnTo>
                  <a:pt x="119062" y="180975"/>
                </a:lnTo>
                <a:lnTo>
                  <a:pt x="61912" y="247650"/>
                </a:lnTo>
                <a:lnTo>
                  <a:pt x="14287" y="247650"/>
                </a:lnTo>
                <a:lnTo>
                  <a:pt x="19050" y="290513"/>
                </a:lnTo>
                <a:lnTo>
                  <a:pt x="0" y="323850"/>
                </a:lnTo>
                <a:lnTo>
                  <a:pt x="23812" y="409575"/>
                </a:lnTo>
                <a:lnTo>
                  <a:pt x="90487" y="419100"/>
                </a:lnTo>
                <a:lnTo>
                  <a:pt x="166687" y="433388"/>
                </a:lnTo>
                <a:lnTo>
                  <a:pt x="290512" y="338138"/>
                </a:lnTo>
                <a:lnTo>
                  <a:pt x="295275" y="304800"/>
                </a:lnTo>
                <a:lnTo>
                  <a:pt x="442912" y="209550"/>
                </a:lnTo>
                <a:lnTo>
                  <a:pt x="604837" y="109538"/>
                </a:lnTo>
                <a:lnTo>
                  <a:pt x="523875" y="0"/>
                </a:lnTo>
                <a:close/>
              </a:path>
            </a:pathLst>
          </a:custGeom>
          <a:gradFill flip="none" rotWithShape="1">
            <a:gsLst>
              <a:gs pos="0">
                <a:srgbClr val="7F7F7F">
                  <a:tint val="66000"/>
                  <a:satMod val="160000"/>
                </a:srgbClr>
              </a:gs>
              <a:gs pos="50000">
                <a:srgbClr val="7F7F7F">
                  <a:tint val="44500"/>
                  <a:satMod val="160000"/>
                </a:srgbClr>
              </a:gs>
              <a:gs pos="100000">
                <a:srgbClr val="7F7F7F">
                  <a:tint val="23500"/>
                  <a:satMod val="160000"/>
                </a:srgbClr>
              </a:gs>
            </a:gsLst>
            <a:lin ang="18900000" scaled="1"/>
            <a:tileRect/>
          </a:gradFill>
          <a:ln w="635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ＭＳ Ｐゴシック" pitchFamily="-97" charset="-128"/>
            </a:endParaRPr>
          </a:p>
        </p:txBody>
      </p:sp>
      <p:sp>
        <p:nvSpPr>
          <p:cNvPr id="189" name="Ellipse 138"/>
          <p:cNvSpPr>
            <a:spLocks noChangeArrowheads="1"/>
          </p:cNvSpPr>
          <p:nvPr/>
        </p:nvSpPr>
        <p:spPr bwMode="auto">
          <a:xfrm>
            <a:off x="2953482" y="4096482"/>
            <a:ext cx="147886" cy="147886"/>
          </a:xfrm>
          <a:prstGeom prst="ellipse">
            <a:avLst/>
          </a:prstGeom>
          <a:solidFill>
            <a:srgbClr val="FFFFFF">
              <a:alpha val="58038"/>
            </a:srgbClr>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190" name="Ellipse 139"/>
          <p:cNvSpPr>
            <a:spLocks noChangeArrowheads="1"/>
          </p:cNvSpPr>
          <p:nvPr/>
        </p:nvSpPr>
        <p:spPr bwMode="auto">
          <a:xfrm>
            <a:off x="2895600" y="4038600"/>
            <a:ext cx="263649" cy="263649"/>
          </a:xfrm>
          <a:prstGeom prst="ellipse">
            <a:avLst/>
          </a:prstGeom>
          <a:noFill/>
          <a:ln w="9525">
            <a:solidFill>
              <a:srgbClr val="FFFFFF">
                <a:alpha val="61176"/>
              </a:srgbClr>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cxnSp>
        <p:nvCxnSpPr>
          <p:cNvPr id="191" name="Lige forbindelse 125"/>
          <p:cNvCxnSpPr>
            <a:cxnSpLocks noChangeShapeType="1"/>
            <a:stCxn id="192" idx="6"/>
          </p:cNvCxnSpPr>
          <p:nvPr/>
        </p:nvCxnSpPr>
        <p:spPr bwMode="auto">
          <a:xfrm>
            <a:off x="3052794" y="4170424"/>
            <a:ext cx="3081306" cy="858776"/>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sp>
        <p:nvSpPr>
          <p:cNvPr id="192" name="Ellipse 127"/>
          <p:cNvSpPr>
            <a:spLocks noChangeArrowheads="1"/>
          </p:cNvSpPr>
          <p:nvPr/>
        </p:nvSpPr>
        <p:spPr bwMode="auto">
          <a:xfrm>
            <a:off x="3002055" y="4145054"/>
            <a:ext cx="50739" cy="50739"/>
          </a:xfrm>
          <a:prstGeom prst="ellipse">
            <a:avLst/>
          </a:prstGeom>
          <a:solidFill>
            <a:srgbClr val="8CC63E"/>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 lastClr="FFFFFF"/>
              </a:solidFill>
              <a:effectLst/>
              <a:uLnTx/>
              <a:uFillTx/>
              <a:latin typeface="Calibri"/>
              <a:ea typeface="+mn-ea"/>
            </a:endParaRPr>
          </a:p>
        </p:txBody>
      </p:sp>
      <p:sp>
        <p:nvSpPr>
          <p:cNvPr id="195" name="Ellipse 138"/>
          <p:cNvSpPr>
            <a:spLocks noChangeArrowheads="1"/>
          </p:cNvSpPr>
          <p:nvPr/>
        </p:nvSpPr>
        <p:spPr bwMode="auto">
          <a:xfrm>
            <a:off x="3258282" y="3944082"/>
            <a:ext cx="147886" cy="147886"/>
          </a:xfrm>
          <a:prstGeom prst="ellipse">
            <a:avLst/>
          </a:prstGeom>
          <a:solidFill>
            <a:srgbClr val="FFFFFF">
              <a:alpha val="58038"/>
            </a:srgbClr>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196" name="Ellipse 139"/>
          <p:cNvSpPr>
            <a:spLocks noChangeArrowheads="1"/>
          </p:cNvSpPr>
          <p:nvPr/>
        </p:nvSpPr>
        <p:spPr bwMode="auto">
          <a:xfrm>
            <a:off x="3200400" y="3886200"/>
            <a:ext cx="263649" cy="263649"/>
          </a:xfrm>
          <a:prstGeom prst="ellipse">
            <a:avLst/>
          </a:prstGeom>
          <a:noFill/>
          <a:ln w="9525">
            <a:solidFill>
              <a:srgbClr val="FFFFFF">
                <a:alpha val="61176"/>
              </a:srgbClr>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cxnSp>
        <p:nvCxnSpPr>
          <p:cNvPr id="197" name="Lige forbindelse 125"/>
          <p:cNvCxnSpPr>
            <a:cxnSpLocks noChangeShapeType="1"/>
            <a:stCxn id="198" idx="6"/>
          </p:cNvCxnSpPr>
          <p:nvPr/>
        </p:nvCxnSpPr>
        <p:spPr bwMode="auto">
          <a:xfrm>
            <a:off x="3357594" y="4018024"/>
            <a:ext cx="2776506" cy="391288"/>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sp>
        <p:nvSpPr>
          <p:cNvPr id="198" name="Ellipse 127"/>
          <p:cNvSpPr>
            <a:spLocks noChangeArrowheads="1"/>
          </p:cNvSpPr>
          <p:nvPr/>
        </p:nvSpPr>
        <p:spPr bwMode="auto">
          <a:xfrm>
            <a:off x="3306855" y="3992654"/>
            <a:ext cx="50739" cy="50739"/>
          </a:xfrm>
          <a:prstGeom prst="ellipse">
            <a:avLst/>
          </a:prstGeom>
          <a:solidFill>
            <a:srgbClr val="8CC63E"/>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 lastClr="FFFFFF"/>
              </a:solidFill>
              <a:effectLst/>
              <a:uLnTx/>
              <a:uFillTx/>
              <a:latin typeface="Calibri"/>
              <a:ea typeface="+mn-ea"/>
            </a:endParaRPr>
          </a:p>
        </p:txBody>
      </p:sp>
      <p:sp>
        <p:nvSpPr>
          <p:cNvPr id="199" name="Ellipse 138"/>
          <p:cNvSpPr>
            <a:spLocks noChangeArrowheads="1"/>
          </p:cNvSpPr>
          <p:nvPr/>
        </p:nvSpPr>
        <p:spPr bwMode="auto">
          <a:xfrm>
            <a:off x="3451833" y="3639282"/>
            <a:ext cx="147886" cy="147886"/>
          </a:xfrm>
          <a:prstGeom prst="ellipse">
            <a:avLst/>
          </a:prstGeom>
          <a:solidFill>
            <a:srgbClr val="FFFFFF">
              <a:alpha val="58038"/>
            </a:srgbClr>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200" name="Ellipse 139"/>
          <p:cNvSpPr>
            <a:spLocks noChangeArrowheads="1"/>
          </p:cNvSpPr>
          <p:nvPr/>
        </p:nvSpPr>
        <p:spPr bwMode="auto">
          <a:xfrm>
            <a:off x="3393951" y="3581400"/>
            <a:ext cx="263649" cy="263649"/>
          </a:xfrm>
          <a:prstGeom prst="ellipse">
            <a:avLst/>
          </a:prstGeom>
          <a:noFill/>
          <a:ln w="9525">
            <a:solidFill>
              <a:srgbClr val="FFFFFF">
                <a:alpha val="61176"/>
              </a:srgbClr>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cxnSp>
        <p:nvCxnSpPr>
          <p:cNvPr id="201" name="Lige forbindelse 125"/>
          <p:cNvCxnSpPr>
            <a:cxnSpLocks noChangeShapeType="1"/>
          </p:cNvCxnSpPr>
          <p:nvPr/>
        </p:nvCxnSpPr>
        <p:spPr bwMode="auto">
          <a:xfrm flipV="1">
            <a:off x="3585571" y="3352800"/>
            <a:ext cx="2548526" cy="367476"/>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sp>
        <p:nvSpPr>
          <p:cNvPr id="202" name="Ellipse 127"/>
          <p:cNvSpPr>
            <a:spLocks noChangeArrowheads="1"/>
          </p:cNvSpPr>
          <p:nvPr/>
        </p:nvSpPr>
        <p:spPr bwMode="auto">
          <a:xfrm>
            <a:off x="3500406" y="3687854"/>
            <a:ext cx="50739" cy="50739"/>
          </a:xfrm>
          <a:prstGeom prst="ellipse">
            <a:avLst/>
          </a:prstGeom>
          <a:solidFill>
            <a:srgbClr val="8CC63E"/>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 lastClr="FFFFFF"/>
              </a:solidFill>
              <a:effectLst/>
              <a:uLnTx/>
              <a:uFillTx/>
              <a:latin typeface="Calibri"/>
              <a:ea typeface="+mn-ea"/>
            </a:endParaRPr>
          </a:p>
        </p:txBody>
      </p:sp>
      <p:sp>
        <p:nvSpPr>
          <p:cNvPr id="203" name="Ellipse 138"/>
          <p:cNvSpPr>
            <a:spLocks noChangeArrowheads="1"/>
          </p:cNvSpPr>
          <p:nvPr/>
        </p:nvSpPr>
        <p:spPr bwMode="auto">
          <a:xfrm>
            <a:off x="3528033" y="3486882"/>
            <a:ext cx="147886" cy="147886"/>
          </a:xfrm>
          <a:prstGeom prst="ellipse">
            <a:avLst/>
          </a:prstGeom>
          <a:solidFill>
            <a:srgbClr val="FFFFFF">
              <a:alpha val="58038"/>
            </a:srgbClr>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204" name="Ellipse 139"/>
          <p:cNvSpPr>
            <a:spLocks noChangeArrowheads="1"/>
          </p:cNvSpPr>
          <p:nvPr/>
        </p:nvSpPr>
        <p:spPr bwMode="auto">
          <a:xfrm>
            <a:off x="3470151" y="3429000"/>
            <a:ext cx="263649" cy="263649"/>
          </a:xfrm>
          <a:prstGeom prst="ellipse">
            <a:avLst/>
          </a:prstGeom>
          <a:noFill/>
          <a:ln w="9525">
            <a:solidFill>
              <a:srgbClr val="FFFFFF">
                <a:alpha val="61176"/>
              </a:srgbClr>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cxnSp>
        <p:nvCxnSpPr>
          <p:cNvPr id="205" name="Lige forbindelse 125"/>
          <p:cNvCxnSpPr>
            <a:cxnSpLocks noChangeShapeType="1"/>
            <a:stCxn id="206" idx="6"/>
          </p:cNvCxnSpPr>
          <p:nvPr/>
        </p:nvCxnSpPr>
        <p:spPr bwMode="auto">
          <a:xfrm flipV="1">
            <a:off x="3627345" y="2057400"/>
            <a:ext cx="2506752" cy="1503424"/>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sp>
        <p:nvSpPr>
          <p:cNvPr id="206" name="Ellipse 127"/>
          <p:cNvSpPr>
            <a:spLocks noChangeArrowheads="1"/>
          </p:cNvSpPr>
          <p:nvPr/>
        </p:nvSpPr>
        <p:spPr bwMode="auto">
          <a:xfrm>
            <a:off x="3576606" y="3535454"/>
            <a:ext cx="50739" cy="50739"/>
          </a:xfrm>
          <a:prstGeom prst="ellipse">
            <a:avLst/>
          </a:prstGeom>
          <a:solidFill>
            <a:srgbClr val="8CC63E"/>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 lastClr="FFFFFF"/>
              </a:solidFill>
              <a:effectLst/>
              <a:uLnTx/>
              <a:uFillTx/>
              <a:latin typeface="Calibri"/>
              <a:ea typeface="+mn-ea"/>
            </a:endParaRPr>
          </a:p>
        </p:txBody>
      </p:sp>
      <p:sp>
        <p:nvSpPr>
          <p:cNvPr id="218" name="Ellipse 138"/>
          <p:cNvSpPr>
            <a:spLocks noChangeArrowheads="1"/>
          </p:cNvSpPr>
          <p:nvPr/>
        </p:nvSpPr>
        <p:spPr bwMode="auto">
          <a:xfrm>
            <a:off x="3334482" y="5087082"/>
            <a:ext cx="147886" cy="147886"/>
          </a:xfrm>
          <a:prstGeom prst="ellipse">
            <a:avLst/>
          </a:prstGeom>
          <a:solidFill>
            <a:srgbClr val="FFFFFF">
              <a:alpha val="58038"/>
            </a:srgbClr>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219" name="Ellipse 139"/>
          <p:cNvSpPr>
            <a:spLocks noChangeArrowheads="1"/>
          </p:cNvSpPr>
          <p:nvPr/>
        </p:nvSpPr>
        <p:spPr bwMode="auto">
          <a:xfrm>
            <a:off x="3276600" y="5029200"/>
            <a:ext cx="263649" cy="263649"/>
          </a:xfrm>
          <a:prstGeom prst="ellipse">
            <a:avLst/>
          </a:prstGeom>
          <a:noFill/>
          <a:ln w="9525">
            <a:solidFill>
              <a:srgbClr val="FFFFFF">
                <a:alpha val="61176"/>
              </a:srgbClr>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cxnSp>
        <p:nvCxnSpPr>
          <p:cNvPr id="220" name="Lige forbindelse 125"/>
          <p:cNvCxnSpPr>
            <a:cxnSpLocks noChangeShapeType="1"/>
            <a:stCxn id="221" idx="6"/>
          </p:cNvCxnSpPr>
          <p:nvPr/>
        </p:nvCxnSpPr>
        <p:spPr bwMode="auto">
          <a:xfrm>
            <a:off x="3433794" y="5161024"/>
            <a:ext cx="2700303" cy="477776"/>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sp>
        <p:nvSpPr>
          <p:cNvPr id="221" name="Ellipse 127"/>
          <p:cNvSpPr>
            <a:spLocks noChangeArrowheads="1"/>
          </p:cNvSpPr>
          <p:nvPr/>
        </p:nvSpPr>
        <p:spPr bwMode="auto">
          <a:xfrm>
            <a:off x="3383055" y="5135654"/>
            <a:ext cx="50739" cy="50739"/>
          </a:xfrm>
          <a:prstGeom prst="ellipse">
            <a:avLst/>
          </a:prstGeom>
          <a:solidFill>
            <a:srgbClr val="8CC63E"/>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 lastClr="FFFFFF"/>
              </a:solidFill>
              <a:effectLst/>
              <a:uLnTx/>
              <a:uFillTx/>
              <a:latin typeface="Calibri"/>
              <a:ea typeface="+mn-ea"/>
            </a:endParaRPr>
          </a:p>
        </p:txBody>
      </p:sp>
      <p:sp>
        <p:nvSpPr>
          <p:cNvPr id="223" name="TextBox 222"/>
          <p:cNvSpPr txBox="1"/>
          <p:nvPr/>
        </p:nvSpPr>
        <p:spPr>
          <a:xfrm rot="19723913">
            <a:off x="4399535" y="2426857"/>
            <a:ext cx="914400" cy="338554"/>
          </a:xfrm>
          <a:prstGeom prst="rect">
            <a:avLst/>
          </a:prstGeom>
          <a:noFill/>
        </p:spPr>
        <p:txBody>
          <a:bodyPr wrap="square" rtlCol="0">
            <a:spAutoFit/>
          </a:bodyPr>
          <a:lstStyle/>
          <a:p>
            <a:r>
              <a:rPr lang="en-US" sz="1600" b="1" dirty="0" smtClean="0">
                <a:solidFill>
                  <a:schemeClr val="bg1"/>
                </a:solidFill>
                <a:latin typeface="Century Gothic" pitchFamily="34" charset="0"/>
              </a:rPr>
              <a:t>Boston</a:t>
            </a:r>
            <a:endParaRPr lang="en-US" sz="1600" b="1" dirty="0">
              <a:solidFill>
                <a:schemeClr val="bg1"/>
              </a:solidFill>
              <a:latin typeface="Century Gothic" pitchFamily="34" charset="0"/>
            </a:endParaRPr>
          </a:p>
        </p:txBody>
      </p:sp>
      <p:sp>
        <p:nvSpPr>
          <p:cNvPr id="224" name="TextBox 223"/>
          <p:cNvSpPr txBox="1"/>
          <p:nvPr/>
        </p:nvSpPr>
        <p:spPr>
          <a:xfrm rot="21145763">
            <a:off x="4114800" y="3200400"/>
            <a:ext cx="1371600" cy="338554"/>
          </a:xfrm>
          <a:prstGeom prst="rect">
            <a:avLst/>
          </a:prstGeom>
          <a:noFill/>
        </p:spPr>
        <p:txBody>
          <a:bodyPr wrap="square" rtlCol="0">
            <a:spAutoFit/>
          </a:bodyPr>
          <a:lstStyle/>
          <a:p>
            <a:r>
              <a:rPr lang="en-US" sz="1600" b="1" dirty="0" smtClean="0">
                <a:solidFill>
                  <a:schemeClr val="bg1"/>
                </a:solidFill>
                <a:latin typeface="Century Gothic" pitchFamily="34" charset="0"/>
              </a:rPr>
              <a:t>New York</a:t>
            </a:r>
            <a:endParaRPr lang="en-US" sz="1600" b="1" dirty="0">
              <a:solidFill>
                <a:schemeClr val="bg1"/>
              </a:solidFill>
              <a:latin typeface="Century Gothic" pitchFamily="34" charset="0"/>
            </a:endParaRPr>
          </a:p>
        </p:txBody>
      </p:sp>
      <p:sp>
        <p:nvSpPr>
          <p:cNvPr id="225" name="TextBox 224"/>
          <p:cNvSpPr txBox="1"/>
          <p:nvPr/>
        </p:nvSpPr>
        <p:spPr>
          <a:xfrm rot="490339">
            <a:off x="3640501" y="3810000"/>
            <a:ext cx="1371600" cy="338554"/>
          </a:xfrm>
          <a:prstGeom prst="rect">
            <a:avLst/>
          </a:prstGeom>
          <a:noFill/>
        </p:spPr>
        <p:txBody>
          <a:bodyPr wrap="square" rtlCol="0">
            <a:spAutoFit/>
          </a:bodyPr>
          <a:lstStyle/>
          <a:p>
            <a:r>
              <a:rPr lang="en-US" sz="1600" b="1" dirty="0" smtClean="0">
                <a:solidFill>
                  <a:schemeClr val="bg1"/>
                </a:solidFill>
                <a:latin typeface="Century Gothic" pitchFamily="34" charset="0"/>
              </a:rPr>
              <a:t>Charlotte</a:t>
            </a:r>
            <a:endParaRPr lang="en-US" sz="1600" b="1" dirty="0">
              <a:solidFill>
                <a:schemeClr val="bg1"/>
              </a:solidFill>
              <a:latin typeface="Century Gothic" pitchFamily="34" charset="0"/>
            </a:endParaRPr>
          </a:p>
        </p:txBody>
      </p:sp>
      <p:sp>
        <p:nvSpPr>
          <p:cNvPr id="226" name="TextBox 225"/>
          <p:cNvSpPr txBox="1"/>
          <p:nvPr/>
        </p:nvSpPr>
        <p:spPr>
          <a:xfrm rot="1037365">
            <a:off x="3714478" y="4234771"/>
            <a:ext cx="1371600" cy="338554"/>
          </a:xfrm>
          <a:prstGeom prst="rect">
            <a:avLst/>
          </a:prstGeom>
          <a:noFill/>
        </p:spPr>
        <p:txBody>
          <a:bodyPr wrap="square" rtlCol="0">
            <a:spAutoFit/>
          </a:bodyPr>
          <a:lstStyle/>
          <a:p>
            <a:r>
              <a:rPr lang="en-US" sz="1600" b="1" dirty="0" smtClean="0">
                <a:solidFill>
                  <a:schemeClr val="bg1"/>
                </a:solidFill>
                <a:latin typeface="Century Gothic" pitchFamily="34" charset="0"/>
              </a:rPr>
              <a:t>Atlanta</a:t>
            </a:r>
            <a:endParaRPr lang="en-US" sz="1600" b="1" dirty="0">
              <a:solidFill>
                <a:schemeClr val="bg1"/>
              </a:solidFill>
              <a:latin typeface="Century Gothic" pitchFamily="34" charset="0"/>
            </a:endParaRPr>
          </a:p>
        </p:txBody>
      </p:sp>
      <p:sp>
        <p:nvSpPr>
          <p:cNvPr id="227" name="TextBox 226"/>
          <p:cNvSpPr txBox="1"/>
          <p:nvPr/>
        </p:nvSpPr>
        <p:spPr>
          <a:xfrm rot="596983">
            <a:off x="3828934" y="4992750"/>
            <a:ext cx="1371600" cy="338554"/>
          </a:xfrm>
          <a:prstGeom prst="rect">
            <a:avLst/>
          </a:prstGeom>
          <a:noFill/>
        </p:spPr>
        <p:txBody>
          <a:bodyPr wrap="square" rtlCol="0">
            <a:spAutoFit/>
          </a:bodyPr>
          <a:lstStyle/>
          <a:p>
            <a:r>
              <a:rPr lang="en-US" sz="1600" b="1" dirty="0" smtClean="0">
                <a:solidFill>
                  <a:schemeClr val="bg1"/>
                </a:solidFill>
                <a:latin typeface="Century Gothic" pitchFamily="34" charset="0"/>
              </a:rPr>
              <a:t>Bermuda</a:t>
            </a:r>
            <a:endParaRPr lang="en-US" sz="1600" b="1" dirty="0">
              <a:solidFill>
                <a:schemeClr val="bg1"/>
              </a:solidFill>
              <a:latin typeface="Century Gothic" pitchFamily="34" charset="0"/>
            </a:endParaRPr>
          </a:p>
        </p:txBody>
      </p:sp>
      <p:sp>
        <p:nvSpPr>
          <p:cNvPr id="229" name="Rektangel 108"/>
          <p:cNvSpPr/>
          <p:nvPr/>
        </p:nvSpPr>
        <p:spPr bwMode="auto">
          <a:xfrm>
            <a:off x="5791200" y="2057400"/>
            <a:ext cx="4038602" cy="3733800"/>
          </a:xfrm>
          <a:prstGeom prst="rect">
            <a:avLst/>
          </a:prstGeom>
          <a:solidFill>
            <a:srgbClr val="8CC63E"/>
          </a:soli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cs typeface="ＭＳ Ｐゴシック" pitchFamily="-108" charset="-128"/>
            </a:endParaRPr>
          </a:p>
        </p:txBody>
      </p:sp>
      <p:sp>
        <p:nvSpPr>
          <p:cNvPr id="5" name="Rectangle 4"/>
          <p:cNvSpPr txBox="1">
            <a:spLocks noChangeArrowheads="1"/>
          </p:cNvSpPr>
          <p:nvPr/>
        </p:nvSpPr>
        <p:spPr bwMode="auto">
          <a:xfrm>
            <a:off x="5791200" y="2079936"/>
            <a:ext cx="4038600" cy="3711264"/>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400" kern="1200">
                <a:solidFill>
                  <a:srgbClr val="505959"/>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400" kern="1200">
                <a:solidFill>
                  <a:srgbClr val="505959"/>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rgbClr val="505959"/>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rgbClr val="505959"/>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rgbClr val="50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1100" b="1" dirty="0">
                <a:solidFill>
                  <a:schemeClr val="bg1"/>
                </a:solidFill>
                <a:latin typeface="Century Gothic" pitchFamily="34" charset="0"/>
              </a:rPr>
              <a:t>The Executive Liability Practice (ELP) is Beecher Carlson’s global management liability resource group</a:t>
            </a:r>
            <a:r>
              <a:rPr lang="en-US" sz="1100" b="1" dirty="0" smtClean="0">
                <a:solidFill>
                  <a:schemeClr val="bg1"/>
                </a:solidFill>
                <a:latin typeface="Century Gothic" pitchFamily="34" charset="0"/>
              </a:rPr>
              <a:t>.</a:t>
            </a:r>
          </a:p>
          <a:p>
            <a:pPr marL="0" indent="0" eaLnBrk="1" hangingPunct="1">
              <a:buNone/>
            </a:pPr>
            <a:endParaRPr lang="en-US" sz="500" b="1" dirty="0">
              <a:solidFill>
                <a:schemeClr val="bg1"/>
              </a:solidFill>
              <a:latin typeface="Century Gothic" pitchFamily="34" charset="0"/>
            </a:endParaRPr>
          </a:p>
          <a:p>
            <a:pPr marL="461963" lvl="1" indent="-230188" eaLnBrk="1" hangingPunct="1">
              <a:buFont typeface="Arial" pitchFamily="34" charset="0"/>
              <a:buChar char="•"/>
            </a:pPr>
            <a:r>
              <a:rPr lang="en-US" sz="1100" dirty="0">
                <a:solidFill>
                  <a:schemeClr val="bg1"/>
                </a:solidFill>
                <a:latin typeface="Century Gothic" pitchFamily="34" charset="0"/>
              </a:rPr>
              <a:t>Cost neutral  – assures “Best in Front” for clients</a:t>
            </a:r>
          </a:p>
          <a:p>
            <a:pPr marL="461963" lvl="1" indent="-230188" eaLnBrk="1" hangingPunct="1">
              <a:buFont typeface="Arial" pitchFamily="34" charset="0"/>
              <a:buChar char="•"/>
            </a:pPr>
            <a:r>
              <a:rPr lang="en-US" sz="1100" dirty="0">
                <a:solidFill>
                  <a:schemeClr val="bg1"/>
                </a:solidFill>
                <a:latin typeface="Century Gothic" pitchFamily="34" charset="0"/>
              </a:rPr>
              <a:t>Direct approach:  Client-facing professionals are also your market-facing brokers</a:t>
            </a:r>
          </a:p>
          <a:p>
            <a:pPr marL="254706" indent="-254706" eaLnBrk="1" hangingPunct="1">
              <a:buNone/>
            </a:pPr>
            <a:r>
              <a:rPr lang="en-US" sz="1100" b="1" dirty="0">
                <a:solidFill>
                  <a:schemeClr val="bg1"/>
                </a:solidFill>
                <a:latin typeface="Century Gothic" pitchFamily="34" charset="0"/>
              </a:rPr>
              <a:t>	</a:t>
            </a:r>
          </a:p>
          <a:p>
            <a:pPr marL="254706" indent="-254706" eaLnBrk="1" hangingPunct="1">
              <a:buNone/>
            </a:pPr>
            <a:r>
              <a:rPr lang="en-US" sz="1100" b="1" dirty="0">
                <a:solidFill>
                  <a:schemeClr val="bg1"/>
                </a:solidFill>
                <a:latin typeface="Century Gothic" pitchFamily="34" charset="0"/>
              </a:rPr>
              <a:t>ELP Key Drivers</a:t>
            </a:r>
            <a:r>
              <a:rPr lang="en-US" sz="1100" b="1" dirty="0" smtClean="0">
                <a:solidFill>
                  <a:schemeClr val="bg1"/>
                </a:solidFill>
                <a:latin typeface="Century Gothic" pitchFamily="34" charset="0"/>
              </a:rPr>
              <a:t>:</a:t>
            </a:r>
          </a:p>
          <a:p>
            <a:pPr marL="254706" indent="-254706" eaLnBrk="1" hangingPunct="1">
              <a:buNone/>
            </a:pPr>
            <a:endParaRPr lang="en-US" sz="500" b="1" dirty="0">
              <a:solidFill>
                <a:schemeClr val="bg1"/>
              </a:solidFill>
              <a:latin typeface="Century Gothic" pitchFamily="34" charset="0"/>
            </a:endParaRPr>
          </a:p>
          <a:p>
            <a:pPr marL="461963" lvl="1" indent="-230188" eaLnBrk="1" hangingPunct="1">
              <a:buFont typeface="Arial" pitchFamily="34" charset="0"/>
              <a:buChar char="•"/>
            </a:pPr>
            <a:r>
              <a:rPr lang="en-US" sz="1100" dirty="0">
                <a:solidFill>
                  <a:schemeClr val="bg1"/>
                </a:solidFill>
                <a:latin typeface="Century Gothic" pitchFamily="34" charset="0"/>
              </a:rPr>
              <a:t>Product Expertise (D&amp;O, E&amp;O, EPL, Crime, Fiduciary, Transaction Liability and Special Crime) </a:t>
            </a:r>
          </a:p>
          <a:p>
            <a:pPr marL="461963" lvl="1" indent="-230188" eaLnBrk="1" hangingPunct="1">
              <a:buFont typeface="Arial" pitchFamily="34" charset="0"/>
              <a:buChar char="•"/>
            </a:pPr>
            <a:r>
              <a:rPr lang="en-US" sz="1100" dirty="0">
                <a:solidFill>
                  <a:schemeClr val="bg1"/>
                </a:solidFill>
                <a:latin typeface="Century Gothic" pitchFamily="34" charset="0"/>
              </a:rPr>
              <a:t>Industry Expertise (Healthcare, FI, Oil &amp; Gas, Private Equity, Life Sciences, Retail, Distressed Co’s, etc.)</a:t>
            </a:r>
          </a:p>
          <a:p>
            <a:pPr marL="461963" lvl="1" indent="-230188" eaLnBrk="1" hangingPunct="1">
              <a:buFont typeface="Arial" pitchFamily="34" charset="0"/>
              <a:buChar char="•"/>
            </a:pPr>
            <a:r>
              <a:rPr lang="en-US" sz="1100" dirty="0">
                <a:solidFill>
                  <a:schemeClr val="bg1"/>
                </a:solidFill>
                <a:latin typeface="Century Gothic" pitchFamily="34" charset="0"/>
              </a:rPr>
              <a:t>Focused Resources – 23 dedicated resources to D&amp;O &amp; </a:t>
            </a:r>
            <a:r>
              <a:rPr lang="en-US" sz="1100" dirty="0" smtClean="0">
                <a:solidFill>
                  <a:schemeClr val="bg1"/>
                </a:solidFill>
                <a:latin typeface="Century Gothic" pitchFamily="34" charset="0"/>
              </a:rPr>
              <a:t>Executive </a:t>
            </a:r>
            <a:r>
              <a:rPr lang="en-US" sz="1100" dirty="0">
                <a:solidFill>
                  <a:schemeClr val="bg1"/>
                </a:solidFill>
                <a:latin typeface="Century Gothic" pitchFamily="34" charset="0"/>
              </a:rPr>
              <a:t>Liability Insurance products</a:t>
            </a:r>
          </a:p>
          <a:p>
            <a:pPr marL="461963" lvl="1" indent="-230188" eaLnBrk="1" hangingPunct="1">
              <a:buFont typeface="Arial" pitchFamily="34" charset="0"/>
              <a:buChar char="•"/>
            </a:pPr>
            <a:r>
              <a:rPr lang="en-US" sz="1100" dirty="0">
                <a:solidFill>
                  <a:schemeClr val="bg1"/>
                </a:solidFill>
                <a:latin typeface="Century Gothic" pitchFamily="34" charset="0"/>
              </a:rPr>
              <a:t>Legal Leverage – 5 person Dedicated Claims Staff (all attorneys)</a:t>
            </a:r>
          </a:p>
        </p:txBody>
      </p:sp>
      <p:pic>
        <p:nvPicPr>
          <p:cNvPr id="240" name="Picture 2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241" y="6366164"/>
            <a:ext cx="4953000" cy="1177636"/>
          </a:xfrm>
          <a:prstGeom prst="rect">
            <a:avLst/>
          </a:prstGeom>
        </p:spPr>
      </p:pic>
      <p:sp>
        <p:nvSpPr>
          <p:cNvPr id="243" name="Slide Number Placeholder 242"/>
          <p:cNvSpPr>
            <a:spLocks noGrp="1"/>
          </p:cNvSpPr>
          <p:nvPr>
            <p:ph type="sldNum" sz="quarter" idx="12"/>
          </p:nvPr>
        </p:nvSpPr>
        <p:spPr/>
        <p:txBody>
          <a:bodyPr/>
          <a:lstStyle/>
          <a:p>
            <a:fld id="{A9AF1BE4-26A3-4B85-A398-AB0ADE8CBD3F}" type="slidenum">
              <a:rPr lang="en-US" smtClean="0">
                <a:latin typeface="Century Gothic" pitchFamily="34" charset="0"/>
              </a:rPr>
              <a:pPr/>
              <a:t>25</a:t>
            </a:fld>
            <a:endParaRPr lang="en-US" dirty="0">
              <a:latin typeface="Century Gothic" pitchFamily="34" charset="0"/>
            </a:endParaRPr>
          </a:p>
        </p:txBody>
      </p:sp>
    </p:spTree>
    <p:extLst>
      <p:ext uri="{BB962C8B-B14F-4D97-AF65-F5344CB8AC3E}">
        <p14:creationId xmlns:p14="http://schemas.microsoft.com/office/powerpoint/2010/main" val="1976238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uppe 10"/>
          <p:cNvGrpSpPr>
            <a:grpSpLocks/>
          </p:cNvGrpSpPr>
          <p:nvPr/>
        </p:nvGrpSpPr>
        <p:grpSpPr bwMode="auto">
          <a:xfrm>
            <a:off x="457200" y="4279154"/>
            <a:ext cx="9143480" cy="1221116"/>
            <a:chOff x="4819650" y="4650277"/>
            <a:chExt cx="3905250" cy="1531577"/>
          </a:xfrm>
        </p:grpSpPr>
        <p:sp>
          <p:nvSpPr>
            <p:cNvPr id="145" name="Rektangel med enkelt afrundet hjørne 11"/>
            <p:cNvSpPr>
              <a:spLocks noChangeArrowheads="1"/>
            </p:cNvSpPr>
            <p:nvPr/>
          </p:nvSpPr>
          <p:spPr bwMode="auto">
            <a:xfrm rot="10800000" flipH="1">
              <a:off x="4819873" y="4667675"/>
              <a:ext cx="3905027" cy="1514179"/>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200">
                <a:solidFill>
                  <a:srgbClr val="FFFFFF"/>
                </a:solidFill>
                <a:latin typeface="Century Gothic" pitchFamily="34" charset="0"/>
                <a:cs typeface="ＭＳ Ｐゴシック" pitchFamily="-108" charset="-128"/>
              </a:endParaRPr>
            </a:p>
          </p:txBody>
        </p:sp>
        <p:sp>
          <p:nvSpPr>
            <p:cNvPr id="146" name="Rektangel 12"/>
            <p:cNvSpPr>
              <a:spLocks noChangeArrowheads="1"/>
            </p:cNvSpPr>
            <p:nvPr/>
          </p:nvSpPr>
          <p:spPr bwMode="auto">
            <a:xfrm>
              <a:off x="4819650" y="4650277"/>
              <a:ext cx="3905250" cy="623918"/>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a:r>
                <a:rPr lang="da-DK" sz="1600" b="1" dirty="0" smtClean="0">
                  <a:solidFill>
                    <a:srgbClr val="FFFFFF"/>
                  </a:solidFill>
                  <a:latin typeface="Century Gothic" pitchFamily="34" charset="0"/>
                </a:rPr>
                <a:t>Risk Modeling Opportunities</a:t>
              </a:r>
              <a:endParaRPr lang="da-DK" sz="1600" b="1" dirty="0">
                <a:solidFill>
                  <a:srgbClr val="FFFFFF"/>
                </a:solidFill>
                <a:latin typeface="Century Gothic" pitchFamily="34" charset="0"/>
              </a:endParaRPr>
            </a:p>
          </p:txBody>
        </p:sp>
      </p:grpSp>
      <p:grpSp>
        <p:nvGrpSpPr>
          <p:cNvPr id="141" name="Gruppe 10"/>
          <p:cNvGrpSpPr>
            <a:grpSpLocks/>
          </p:cNvGrpSpPr>
          <p:nvPr/>
        </p:nvGrpSpPr>
        <p:grpSpPr bwMode="auto">
          <a:xfrm>
            <a:off x="485641" y="2893683"/>
            <a:ext cx="9143480" cy="1233071"/>
            <a:chOff x="4819650" y="4650277"/>
            <a:chExt cx="3905250" cy="1546571"/>
          </a:xfrm>
        </p:grpSpPr>
        <p:sp>
          <p:nvSpPr>
            <p:cNvPr id="142" name="Rektangel med enkelt afrundet hjørne 11"/>
            <p:cNvSpPr>
              <a:spLocks noChangeArrowheads="1"/>
            </p:cNvSpPr>
            <p:nvPr/>
          </p:nvSpPr>
          <p:spPr bwMode="auto">
            <a:xfrm rot="10800000" flipH="1">
              <a:off x="4828457" y="4682669"/>
              <a:ext cx="3896443" cy="1514179"/>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200">
                <a:solidFill>
                  <a:srgbClr val="FFFFFF"/>
                </a:solidFill>
                <a:latin typeface="Century Gothic" pitchFamily="34" charset="0"/>
                <a:cs typeface="ＭＳ Ｐゴシック" pitchFamily="-108" charset="-128"/>
              </a:endParaRPr>
            </a:p>
          </p:txBody>
        </p:sp>
        <p:sp>
          <p:nvSpPr>
            <p:cNvPr id="143" name="Rektangel 12"/>
            <p:cNvSpPr>
              <a:spLocks noChangeArrowheads="1"/>
            </p:cNvSpPr>
            <p:nvPr/>
          </p:nvSpPr>
          <p:spPr bwMode="auto">
            <a:xfrm>
              <a:off x="4819650" y="4650277"/>
              <a:ext cx="3905250" cy="623918"/>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a:r>
                <a:rPr lang="da-DK" sz="1600" b="1" dirty="0" smtClean="0">
                  <a:solidFill>
                    <a:srgbClr val="FFFFFF"/>
                  </a:solidFill>
                  <a:latin typeface="Century Gothic" pitchFamily="34" charset="0"/>
                </a:rPr>
                <a:t>Underwriting</a:t>
              </a:r>
              <a:endParaRPr lang="da-DK" sz="1600" b="1" dirty="0">
                <a:solidFill>
                  <a:srgbClr val="FFFFFF"/>
                </a:solidFill>
                <a:latin typeface="Century Gothic" pitchFamily="34" charset="0"/>
              </a:endParaRPr>
            </a:p>
          </p:txBody>
        </p:sp>
      </p:grpSp>
      <p:sp>
        <p:nvSpPr>
          <p:cNvPr id="47107" name="Title 2"/>
          <p:cNvSpPr>
            <a:spLocks noGrp="1"/>
          </p:cNvSpPr>
          <p:nvPr>
            <p:ph type="title"/>
          </p:nvPr>
        </p:nvSpPr>
        <p:spPr>
          <a:xfrm>
            <a:off x="457201" y="381000"/>
            <a:ext cx="9144000" cy="577850"/>
          </a:xfrm>
        </p:spPr>
        <p:txBody>
          <a:bodyPr>
            <a:normAutofit fontScale="90000"/>
          </a:bodyPr>
          <a:lstStyle/>
          <a:p>
            <a:r>
              <a:rPr lang="en-US" dirty="0" smtClean="0"/>
              <a:t>Forward-Looking Analytics</a:t>
            </a:r>
          </a:p>
        </p:txBody>
      </p:sp>
      <p:grpSp>
        <p:nvGrpSpPr>
          <p:cNvPr id="4" name="Gruppe 10"/>
          <p:cNvGrpSpPr>
            <a:grpSpLocks/>
          </p:cNvGrpSpPr>
          <p:nvPr/>
        </p:nvGrpSpPr>
        <p:grpSpPr bwMode="auto">
          <a:xfrm>
            <a:off x="457201" y="1459753"/>
            <a:ext cx="9144000" cy="1283444"/>
            <a:chOff x="4819428" y="4650277"/>
            <a:chExt cx="3905472" cy="1609751"/>
          </a:xfrm>
        </p:grpSpPr>
        <p:sp>
          <p:nvSpPr>
            <p:cNvPr id="5" name="Rektangel med enkelt afrundet hjørne 11"/>
            <p:cNvSpPr>
              <a:spLocks noChangeArrowheads="1"/>
            </p:cNvSpPr>
            <p:nvPr/>
          </p:nvSpPr>
          <p:spPr bwMode="auto">
            <a:xfrm rot="10800000" flipH="1">
              <a:off x="4819428" y="4745849"/>
              <a:ext cx="3905472" cy="1514179"/>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200">
                <a:solidFill>
                  <a:srgbClr val="FFFFFF"/>
                </a:solidFill>
                <a:latin typeface="Century Gothic" pitchFamily="34" charset="0"/>
                <a:cs typeface="ＭＳ Ｐゴシック" pitchFamily="-108" charset="-128"/>
              </a:endParaRPr>
            </a:p>
          </p:txBody>
        </p:sp>
        <p:sp>
          <p:nvSpPr>
            <p:cNvPr id="6" name="Rektangel 12"/>
            <p:cNvSpPr>
              <a:spLocks noChangeArrowheads="1"/>
            </p:cNvSpPr>
            <p:nvPr/>
          </p:nvSpPr>
          <p:spPr bwMode="auto">
            <a:xfrm>
              <a:off x="4819650" y="4650277"/>
              <a:ext cx="3905250" cy="623918"/>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a:r>
                <a:rPr lang="da-DK" sz="1600" b="1" dirty="0" smtClean="0">
                  <a:solidFill>
                    <a:srgbClr val="FFFFFF"/>
                  </a:solidFill>
                  <a:latin typeface="Century Gothic" pitchFamily="34" charset="0"/>
                </a:rPr>
                <a:t>Benchmarking Knowledge</a:t>
              </a:r>
              <a:endParaRPr lang="da-DK" sz="1600" b="1" dirty="0">
                <a:solidFill>
                  <a:srgbClr val="FFFFFF"/>
                </a:solidFill>
                <a:latin typeface="Century Gothic" pitchFamily="34" charset="0"/>
              </a:endParaRPr>
            </a:p>
          </p:txBody>
        </p:sp>
      </p:grpSp>
      <p:sp>
        <p:nvSpPr>
          <p:cNvPr id="3" name="Rectangle 2"/>
          <p:cNvSpPr/>
          <p:nvPr/>
        </p:nvSpPr>
        <p:spPr>
          <a:xfrm>
            <a:off x="533400" y="1993154"/>
            <a:ext cx="8915400" cy="707886"/>
          </a:xfrm>
          <a:prstGeom prst="rect">
            <a:avLst/>
          </a:prstGeom>
        </p:spPr>
        <p:txBody>
          <a:bodyPr wrap="square">
            <a:spAutoFit/>
          </a:bodyPr>
          <a:lstStyle/>
          <a:p>
            <a:pPr algn="just"/>
            <a:r>
              <a:rPr lang="en-US" sz="1000" dirty="0">
                <a:latin typeface="Century Gothic" pitchFamily="34" charset="0"/>
              </a:rPr>
              <a:t>Because we analyze approximately 4,000 data points — several times more than any other brokerage —you will know more about your risks than ever before and can compare and contrast your results with those of your peers. Using inputs from broad data sources, we provide an objective risk assessment score relative to comparable organizations and an estimation of the likelihood and severity of future securities class action, which forms the basis for adjusting both insurance limits and retentions. </a:t>
            </a:r>
          </a:p>
        </p:txBody>
      </p:sp>
      <p:sp>
        <p:nvSpPr>
          <p:cNvPr id="23" name="Rectangle 22"/>
          <p:cNvSpPr/>
          <p:nvPr/>
        </p:nvSpPr>
        <p:spPr>
          <a:xfrm>
            <a:off x="533400" y="3440954"/>
            <a:ext cx="8915400" cy="553998"/>
          </a:xfrm>
          <a:prstGeom prst="rect">
            <a:avLst/>
          </a:prstGeom>
        </p:spPr>
        <p:txBody>
          <a:bodyPr wrap="square">
            <a:spAutoFit/>
          </a:bodyPr>
          <a:lstStyle/>
          <a:p>
            <a:pPr algn="just"/>
            <a:r>
              <a:rPr lang="en-US" sz="1000" dirty="0">
                <a:latin typeface="Century Gothic" pitchFamily="34" charset="0"/>
              </a:rPr>
              <a:t>Our analytical insight is highly persuasive, objectively demonstrating to carriers the facts supporting your unique risk profile. Knowledge of specific positive or negative risk factors means no surprises for senior management at underwriter meetings. And, it provides powerful intelligence to facilitate underwriter negotiations to ensure you the best terms, conditions and pricing.</a:t>
            </a:r>
          </a:p>
        </p:txBody>
      </p:sp>
      <p:sp>
        <p:nvSpPr>
          <p:cNvPr id="47104" name="Rectangle 47103"/>
          <p:cNvSpPr/>
          <p:nvPr/>
        </p:nvSpPr>
        <p:spPr>
          <a:xfrm>
            <a:off x="533400" y="4964954"/>
            <a:ext cx="8839200" cy="400110"/>
          </a:xfrm>
          <a:prstGeom prst="rect">
            <a:avLst/>
          </a:prstGeom>
        </p:spPr>
        <p:txBody>
          <a:bodyPr wrap="square">
            <a:spAutoFit/>
          </a:bodyPr>
          <a:lstStyle/>
          <a:p>
            <a:pPr algn="just"/>
            <a:r>
              <a:rPr lang="en-US" sz="1000" dirty="0">
                <a:latin typeface="Century Gothic" pitchFamily="34" charset="0"/>
              </a:rPr>
              <a:t>How often do you get the chance to play “what if?” with alternatives courses of action? With Beecher Carlson, you can model how a potential business decision may impact your future D&amp;O risk profile, allowing you to simulate real world scenarios and outcomes.</a:t>
            </a:r>
          </a:p>
        </p:txBody>
      </p:sp>
      <p:grpSp>
        <p:nvGrpSpPr>
          <p:cNvPr id="147" name="Gruppe 10"/>
          <p:cNvGrpSpPr>
            <a:grpSpLocks/>
          </p:cNvGrpSpPr>
          <p:nvPr/>
        </p:nvGrpSpPr>
        <p:grpSpPr bwMode="auto">
          <a:xfrm>
            <a:off x="457200" y="5650754"/>
            <a:ext cx="9143480" cy="1207246"/>
            <a:chOff x="4819650" y="4572102"/>
            <a:chExt cx="3905250" cy="1514180"/>
          </a:xfrm>
        </p:grpSpPr>
        <p:sp>
          <p:nvSpPr>
            <p:cNvPr id="148" name="Rektangel med enkelt afrundet hjørne 11"/>
            <p:cNvSpPr>
              <a:spLocks noChangeArrowheads="1"/>
            </p:cNvSpPr>
            <p:nvPr/>
          </p:nvSpPr>
          <p:spPr bwMode="auto">
            <a:xfrm rot="10800000" flipH="1">
              <a:off x="4819650" y="4572103"/>
              <a:ext cx="3905250" cy="1514179"/>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200">
                <a:solidFill>
                  <a:srgbClr val="FFFFFF"/>
                </a:solidFill>
                <a:latin typeface="Century Gothic" pitchFamily="34" charset="0"/>
                <a:cs typeface="ＭＳ Ｐゴシック" pitchFamily="-108" charset="-128"/>
              </a:endParaRPr>
            </a:p>
          </p:txBody>
        </p:sp>
        <p:sp>
          <p:nvSpPr>
            <p:cNvPr id="149" name="Rektangel 12"/>
            <p:cNvSpPr>
              <a:spLocks noChangeArrowheads="1"/>
            </p:cNvSpPr>
            <p:nvPr/>
          </p:nvSpPr>
          <p:spPr bwMode="auto">
            <a:xfrm>
              <a:off x="4819650" y="4572102"/>
              <a:ext cx="3905250" cy="623918"/>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a:r>
                <a:rPr lang="da-DK" sz="1600" b="1" dirty="0">
                  <a:solidFill>
                    <a:srgbClr val="FFFFFF"/>
                  </a:solidFill>
                  <a:latin typeface="Century Gothic" pitchFamily="34" charset="0"/>
                </a:rPr>
                <a:t>Enterprise Risk Management Alignment</a:t>
              </a:r>
            </a:p>
          </p:txBody>
        </p:sp>
      </p:grpSp>
      <p:sp>
        <p:nvSpPr>
          <p:cNvPr id="47108" name="Rectangle 47107"/>
          <p:cNvSpPr/>
          <p:nvPr/>
        </p:nvSpPr>
        <p:spPr>
          <a:xfrm>
            <a:off x="533922" y="6318932"/>
            <a:ext cx="8914878" cy="246221"/>
          </a:xfrm>
          <a:prstGeom prst="rect">
            <a:avLst/>
          </a:prstGeom>
        </p:spPr>
        <p:txBody>
          <a:bodyPr wrap="square">
            <a:spAutoFit/>
          </a:bodyPr>
          <a:lstStyle/>
          <a:p>
            <a:r>
              <a:rPr lang="en-US" sz="1000" dirty="0">
                <a:latin typeface="Century Gothic" pitchFamily="34" charset="0"/>
              </a:rPr>
              <a:t>By identifying problem areas for a likely securities claim, you can more effectively mitigate and manage these exposures before they occur.</a:t>
            </a:r>
          </a:p>
        </p:txBody>
      </p:sp>
      <p:sp>
        <p:nvSpPr>
          <p:cNvPr id="47109" name="Slide Number Placeholder 47108"/>
          <p:cNvSpPr>
            <a:spLocks noGrp="1"/>
          </p:cNvSpPr>
          <p:nvPr>
            <p:ph type="sldNum" sz="quarter" idx="12"/>
          </p:nvPr>
        </p:nvSpPr>
        <p:spPr/>
        <p:txBody>
          <a:bodyPr/>
          <a:lstStyle/>
          <a:p>
            <a:fld id="{A9AF1BE4-26A3-4B85-A398-AB0ADE8CBD3F}" type="slidenum">
              <a:rPr lang="en-US" smtClean="0"/>
              <a:pPr/>
              <a:t>26</a:t>
            </a:fld>
            <a:endParaRPr lang="en-US" dirty="0"/>
          </a:p>
        </p:txBody>
      </p:sp>
    </p:spTree>
    <p:extLst>
      <p:ext uri="{BB962C8B-B14F-4D97-AF65-F5344CB8AC3E}">
        <p14:creationId xmlns:p14="http://schemas.microsoft.com/office/powerpoint/2010/main" val="2636040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457201" y="2971800"/>
            <a:ext cx="6934199" cy="3276600"/>
          </a:xfrm>
        </p:spPr>
        <p:txBody>
          <a:bodyPr>
            <a:normAutofit lnSpcReduction="10000"/>
          </a:bodyPr>
          <a:lstStyle/>
          <a:p>
            <a:pPr marL="0" indent="0" algn="just">
              <a:spcBef>
                <a:spcPts val="0"/>
              </a:spcBef>
              <a:buNone/>
            </a:pPr>
            <a:endParaRPr lang="en-US" sz="1700" dirty="0">
              <a:solidFill>
                <a:srgbClr val="8CC63E"/>
              </a:solidFill>
            </a:endParaRPr>
          </a:p>
          <a:p>
            <a:pPr lvl="1" algn="just"/>
            <a:r>
              <a:rPr lang="en-US" sz="1700" b="1" dirty="0">
                <a:solidFill>
                  <a:srgbClr val="8CC63E"/>
                </a:solidFill>
              </a:rPr>
              <a:t>We represent your interests before the carriers</a:t>
            </a:r>
          </a:p>
          <a:p>
            <a:pPr lvl="1" algn="just"/>
            <a:r>
              <a:rPr lang="en-US" sz="1700" b="1" dirty="0">
                <a:solidFill>
                  <a:srgbClr val="8CC63E"/>
                </a:solidFill>
              </a:rPr>
              <a:t>Our clients come to see us as an extension of their risk management function</a:t>
            </a:r>
          </a:p>
          <a:p>
            <a:pPr lvl="1" algn="just"/>
            <a:r>
              <a:rPr lang="en-US" sz="1700" b="1" dirty="0">
                <a:solidFill>
                  <a:srgbClr val="8CC63E"/>
                </a:solidFill>
              </a:rPr>
              <a:t>We have more high-profile, complex experience than any other broker </a:t>
            </a:r>
          </a:p>
          <a:p>
            <a:pPr lvl="1" algn="just"/>
            <a:r>
              <a:rPr lang="en-US" sz="1700" b="1" dirty="0">
                <a:solidFill>
                  <a:srgbClr val="8CC63E"/>
                </a:solidFill>
              </a:rPr>
              <a:t>We evaluate claims history to spot loss trends and offer guidance on reducing  your exposure to future claims</a:t>
            </a:r>
          </a:p>
          <a:p>
            <a:pPr lvl="1" algn="just"/>
            <a:r>
              <a:rPr lang="en-US" sz="1700" b="1" dirty="0">
                <a:solidFill>
                  <a:srgbClr val="8CC63E"/>
                </a:solidFill>
              </a:rPr>
              <a:t>We use our experience handling your claims to look at opportunities to enhance coverage going forward.</a:t>
            </a:r>
          </a:p>
          <a:p>
            <a:pPr lvl="1" algn="just"/>
            <a:r>
              <a:rPr lang="en-US" sz="1700" b="1" dirty="0">
                <a:solidFill>
                  <a:srgbClr val="8CC63E"/>
                </a:solidFill>
              </a:rPr>
              <a:t>We furnish our clients with timely, relevant content that impacts their Executive Liability programs.</a:t>
            </a:r>
          </a:p>
          <a:p>
            <a:pPr lvl="1"/>
            <a:endParaRPr lang="en-US" dirty="0" smtClean="0"/>
          </a:p>
        </p:txBody>
      </p:sp>
      <p:sp>
        <p:nvSpPr>
          <p:cNvPr id="49155" name="Title 2"/>
          <p:cNvSpPr>
            <a:spLocks noGrp="1"/>
          </p:cNvSpPr>
          <p:nvPr>
            <p:ph type="title"/>
          </p:nvPr>
        </p:nvSpPr>
        <p:spPr>
          <a:xfrm>
            <a:off x="457201" y="336550"/>
            <a:ext cx="9144000" cy="577850"/>
          </a:xfrm>
        </p:spPr>
        <p:txBody>
          <a:bodyPr>
            <a:normAutofit fontScale="90000"/>
          </a:bodyPr>
          <a:lstStyle/>
          <a:p>
            <a:r>
              <a:rPr lang="en-US" dirty="0" smtClean="0"/>
              <a:t>Claims Advocacy</a:t>
            </a:r>
          </a:p>
        </p:txBody>
      </p:sp>
      <p:sp>
        <p:nvSpPr>
          <p:cNvPr id="2" name="Slide Number Placeholder 1"/>
          <p:cNvSpPr>
            <a:spLocks noGrp="1"/>
          </p:cNvSpPr>
          <p:nvPr>
            <p:ph type="sldNum" sz="quarter" idx="12"/>
          </p:nvPr>
        </p:nvSpPr>
        <p:spPr/>
        <p:txBody>
          <a:bodyPr/>
          <a:lstStyle/>
          <a:p>
            <a:fld id="{A9AF1BE4-26A3-4B85-A398-AB0ADE8CBD3F}" type="slidenum">
              <a:rPr lang="en-US" smtClean="0"/>
              <a:pPr/>
              <a:t>27</a:t>
            </a:fld>
            <a:endParaRPr lang="en-US" dirty="0"/>
          </a:p>
        </p:txBody>
      </p:sp>
      <p:grpSp>
        <p:nvGrpSpPr>
          <p:cNvPr id="5" name="Gruppe 291"/>
          <p:cNvGrpSpPr>
            <a:grpSpLocks/>
          </p:cNvGrpSpPr>
          <p:nvPr/>
        </p:nvGrpSpPr>
        <p:grpSpPr bwMode="auto">
          <a:xfrm>
            <a:off x="7848600" y="4038600"/>
            <a:ext cx="1524000" cy="2551133"/>
            <a:chOff x="0" y="-1241698"/>
            <a:chExt cx="5000628" cy="9231488"/>
          </a:xfrm>
          <a:solidFill>
            <a:srgbClr val="231F20"/>
          </a:solidFill>
        </p:grpSpPr>
        <p:grpSp>
          <p:nvGrpSpPr>
            <p:cNvPr id="6" name="Gruppe 111"/>
            <p:cNvGrpSpPr/>
            <p:nvPr/>
          </p:nvGrpSpPr>
          <p:grpSpPr>
            <a:xfrm>
              <a:off x="34" y="-1241643"/>
              <a:ext cx="5000644" cy="9231529"/>
              <a:chOff x="3295650" y="3451225"/>
              <a:chExt cx="1392238" cy="2570163"/>
            </a:xfrm>
            <a:grpFill/>
          </p:grpSpPr>
          <p:sp>
            <p:nvSpPr>
              <p:cNvPr id="10" name="Freeform 207"/>
              <p:cNvSpPr>
                <a:spLocks/>
              </p:cNvSpPr>
              <p:nvPr/>
            </p:nvSpPr>
            <p:spPr bwMode="auto">
              <a:xfrm>
                <a:off x="4586288" y="4176713"/>
                <a:ext cx="30162" cy="30162"/>
              </a:xfrm>
              <a:custGeom>
                <a:avLst/>
                <a:gdLst>
                  <a:gd name="T0" fmla="*/ 20637 w 19"/>
                  <a:gd name="T1" fmla="*/ 0 h 19"/>
                  <a:gd name="T2" fmla="*/ 20637 w 19"/>
                  <a:gd name="T3" fmla="*/ 0 h 19"/>
                  <a:gd name="T4" fmla="*/ 20637 w 19"/>
                  <a:gd name="T5" fmla="*/ 9525 h 19"/>
                  <a:gd name="T6" fmla="*/ 9525 w 19"/>
                  <a:gd name="T7" fmla="*/ 9525 h 19"/>
                  <a:gd name="T8" fmla="*/ 0 w 19"/>
                  <a:gd name="T9" fmla="*/ 0 h 19"/>
                  <a:gd name="T10" fmla="*/ 0 w 19"/>
                  <a:gd name="T11" fmla="*/ 0 h 19"/>
                  <a:gd name="T12" fmla="*/ 0 w 19"/>
                  <a:gd name="T13" fmla="*/ 30162 h 19"/>
                  <a:gd name="T14" fmla="*/ 0 w 19"/>
                  <a:gd name="T15" fmla="*/ 30162 h 19"/>
                  <a:gd name="T16" fmla="*/ 9525 w 19"/>
                  <a:gd name="T17" fmla="*/ 30162 h 19"/>
                  <a:gd name="T18" fmla="*/ 30162 w 19"/>
                  <a:gd name="T19" fmla="*/ 20637 h 19"/>
                  <a:gd name="T20" fmla="*/ 30162 w 19"/>
                  <a:gd name="T21" fmla="*/ 9525 h 19"/>
                  <a:gd name="T22" fmla="*/ 20637 w 19"/>
                  <a:gd name="T23" fmla="*/ 0 h 19"/>
                  <a:gd name="T24" fmla="*/ 20637 w 1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0"/>
                    </a:moveTo>
                    <a:lnTo>
                      <a:pt x="13" y="0"/>
                    </a:lnTo>
                    <a:lnTo>
                      <a:pt x="13" y="6"/>
                    </a:lnTo>
                    <a:lnTo>
                      <a:pt x="6" y="6"/>
                    </a:lnTo>
                    <a:lnTo>
                      <a:pt x="0" y="0"/>
                    </a:lnTo>
                    <a:lnTo>
                      <a:pt x="0" y="19"/>
                    </a:lnTo>
                    <a:lnTo>
                      <a:pt x="6" y="19"/>
                    </a:lnTo>
                    <a:lnTo>
                      <a:pt x="19" y="13"/>
                    </a:lnTo>
                    <a:lnTo>
                      <a:pt x="19" y="6"/>
                    </a:lnTo>
                    <a:lnTo>
                      <a:pt x="13"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1" name="Freeform 212"/>
              <p:cNvSpPr>
                <a:spLocks/>
              </p:cNvSpPr>
              <p:nvPr/>
            </p:nvSpPr>
            <p:spPr bwMode="auto">
              <a:xfrm>
                <a:off x="4465638" y="4348163"/>
                <a:ext cx="80962" cy="20637"/>
              </a:xfrm>
              <a:custGeom>
                <a:avLst/>
                <a:gdLst>
                  <a:gd name="T0" fmla="*/ 0 w 51"/>
                  <a:gd name="T1" fmla="*/ 0 h 13"/>
                  <a:gd name="T2" fmla="*/ 0 w 51"/>
                  <a:gd name="T3" fmla="*/ 0 h 13"/>
                  <a:gd name="T4" fmla="*/ 0 w 51"/>
                  <a:gd name="T5" fmla="*/ 9525 h 13"/>
                  <a:gd name="T6" fmla="*/ 9525 w 51"/>
                  <a:gd name="T7" fmla="*/ 20637 h 13"/>
                  <a:gd name="T8" fmla="*/ 30162 w 51"/>
                  <a:gd name="T9" fmla="*/ 20637 h 13"/>
                  <a:gd name="T10" fmla="*/ 50800 w 51"/>
                  <a:gd name="T11" fmla="*/ 20637 h 13"/>
                  <a:gd name="T12" fmla="*/ 80962 w 51"/>
                  <a:gd name="T13" fmla="*/ 20637 h 13"/>
                  <a:gd name="T14" fmla="*/ 80962 w 51"/>
                  <a:gd name="T15" fmla="*/ 20637 h 13"/>
                  <a:gd name="T16" fmla="*/ 80962 w 51"/>
                  <a:gd name="T17" fmla="*/ 9525 h 13"/>
                  <a:gd name="T18" fmla="*/ 69850 w 51"/>
                  <a:gd name="T19" fmla="*/ 0 h 13"/>
                  <a:gd name="T20" fmla="*/ 39687 w 51"/>
                  <a:gd name="T21" fmla="*/ 0 h 13"/>
                  <a:gd name="T22" fmla="*/ 9525 w 51"/>
                  <a:gd name="T23" fmla="*/ 0 h 13"/>
                  <a:gd name="T24" fmla="*/ 0 w 51"/>
                  <a:gd name="T25" fmla="*/ 0 h 13"/>
                  <a:gd name="T26" fmla="*/ 0 w 51"/>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3"/>
                  <a:gd name="T44" fmla="*/ 51 w 51"/>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3">
                    <a:moveTo>
                      <a:pt x="0" y="0"/>
                    </a:moveTo>
                    <a:lnTo>
                      <a:pt x="0" y="0"/>
                    </a:lnTo>
                    <a:lnTo>
                      <a:pt x="0" y="6"/>
                    </a:lnTo>
                    <a:lnTo>
                      <a:pt x="6" y="13"/>
                    </a:lnTo>
                    <a:lnTo>
                      <a:pt x="19" y="13"/>
                    </a:lnTo>
                    <a:lnTo>
                      <a:pt x="32" y="13"/>
                    </a:lnTo>
                    <a:lnTo>
                      <a:pt x="51" y="13"/>
                    </a:lnTo>
                    <a:lnTo>
                      <a:pt x="51" y="6"/>
                    </a:lnTo>
                    <a:lnTo>
                      <a:pt x="44" y="0"/>
                    </a:lnTo>
                    <a:lnTo>
                      <a:pt x="25" y="0"/>
                    </a:lnTo>
                    <a:lnTo>
                      <a:pt x="6" y="0"/>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2" name="Freeform 214"/>
              <p:cNvSpPr>
                <a:spLocks/>
              </p:cNvSpPr>
              <p:nvPr/>
            </p:nvSpPr>
            <p:spPr bwMode="auto">
              <a:xfrm>
                <a:off x="4475163" y="4378325"/>
                <a:ext cx="71437" cy="30163"/>
              </a:xfrm>
              <a:custGeom>
                <a:avLst/>
                <a:gdLst>
                  <a:gd name="T0" fmla="*/ 0 w 45"/>
                  <a:gd name="T1" fmla="*/ 0 h 19"/>
                  <a:gd name="T2" fmla="*/ 0 w 45"/>
                  <a:gd name="T3" fmla="*/ 0 h 19"/>
                  <a:gd name="T4" fmla="*/ 0 w 45"/>
                  <a:gd name="T5" fmla="*/ 30163 h 19"/>
                  <a:gd name="T6" fmla="*/ 0 w 45"/>
                  <a:gd name="T7" fmla="*/ 30163 h 19"/>
                  <a:gd name="T8" fmla="*/ 41275 w 45"/>
                  <a:gd name="T9" fmla="*/ 20638 h 19"/>
                  <a:gd name="T10" fmla="*/ 71437 w 45"/>
                  <a:gd name="T11" fmla="*/ 20638 h 19"/>
                  <a:gd name="T12" fmla="*/ 71437 w 45"/>
                  <a:gd name="T13" fmla="*/ 20638 h 19"/>
                  <a:gd name="T14" fmla="*/ 60325 w 45"/>
                  <a:gd name="T15" fmla="*/ 0 h 19"/>
                  <a:gd name="T16" fmla="*/ 41275 w 45"/>
                  <a:gd name="T17" fmla="*/ 0 h 19"/>
                  <a:gd name="T18" fmla="*/ 0 w 45"/>
                  <a:gd name="T19" fmla="*/ 0 h 19"/>
                  <a:gd name="T20" fmla="*/ 0 w 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9"/>
                  <a:gd name="T35" fmla="*/ 45 w 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9">
                    <a:moveTo>
                      <a:pt x="0" y="0"/>
                    </a:moveTo>
                    <a:lnTo>
                      <a:pt x="0" y="0"/>
                    </a:lnTo>
                    <a:lnTo>
                      <a:pt x="0" y="19"/>
                    </a:lnTo>
                    <a:lnTo>
                      <a:pt x="26" y="13"/>
                    </a:lnTo>
                    <a:lnTo>
                      <a:pt x="45" y="13"/>
                    </a:lnTo>
                    <a:lnTo>
                      <a:pt x="38" y="0"/>
                    </a:lnTo>
                    <a:lnTo>
                      <a:pt x="26" y="0"/>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3" name="Freeform 216"/>
              <p:cNvSpPr>
                <a:spLocks/>
              </p:cNvSpPr>
              <p:nvPr/>
            </p:nvSpPr>
            <p:spPr bwMode="auto">
              <a:xfrm>
                <a:off x="4465638" y="4408488"/>
                <a:ext cx="60325" cy="20637"/>
              </a:xfrm>
              <a:custGeom>
                <a:avLst/>
                <a:gdLst>
                  <a:gd name="T0" fmla="*/ 60325 w 38"/>
                  <a:gd name="T1" fmla="*/ 20637 h 13"/>
                  <a:gd name="T2" fmla="*/ 60325 w 38"/>
                  <a:gd name="T3" fmla="*/ 20637 h 13"/>
                  <a:gd name="T4" fmla="*/ 60325 w 38"/>
                  <a:gd name="T5" fmla="*/ 11112 h 13"/>
                  <a:gd name="T6" fmla="*/ 50800 w 38"/>
                  <a:gd name="T7" fmla="*/ 0 h 13"/>
                  <a:gd name="T8" fmla="*/ 30163 w 38"/>
                  <a:gd name="T9" fmla="*/ 0 h 13"/>
                  <a:gd name="T10" fmla="*/ 0 w 38"/>
                  <a:gd name="T11" fmla="*/ 0 h 13"/>
                  <a:gd name="T12" fmla="*/ 0 w 38"/>
                  <a:gd name="T13" fmla="*/ 11112 h 13"/>
                  <a:gd name="T14" fmla="*/ 0 w 38"/>
                  <a:gd name="T15" fmla="*/ 20637 h 13"/>
                  <a:gd name="T16" fmla="*/ 0 w 38"/>
                  <a:gd name="T17" fmla="*/ 20637 h 13"/>
                  <a:gd name="T18" fmla="*/ 9525 w 38"/>
                  <a:gd name="T19" fmla="*/ 20637 h 13"/>
                  <a:gd name="T20" fmla="*/ 30163 w 38"/>
                  <a:gd name="T21" fmla="*/ 20637 h 13"/>
                  <a:gd name="T22" fmla="*/ 50800 w 38"/>
                  <a:gd name="T23" fmla="*/ 11112 h 13"/>
                  <a:gd name="T24" fmla="*/ 60325 w 38"/>
                  <a:gd name="T25" fmla="*/ 20637 h 13"/>
                  <a:gd name="T26" fmla="*/ 60325 w 38"/>
                  <a:gd name="T27" fmla="*/ 2063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3"/>
                  <a:gd name="T44" fmla="*/ 38 w 3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3">
                    <a:moveTo>
                      <a:pt x="38" y="13"/>
                    </a:moveTo>
                    <a:lnTo>
                      <a:pt x="38" y="13"/>
                    </a:lnTo>
                    <a:lnTo>
                      <a:pt x="38" y="7"/>
                    </a:lnTo>
                    <a:lnTo>
                      <a:pt x="32" y="0"/>
                    </a:lnTo>
                    <a:lnTo>
                      <a:pt x="19" y="0"/>
                    </a:lnTo>
                    <a:lnTo>
                      <a:pt x="0" y="0"/>
                    </a:lnTo>
                    <a:lnTo>
                      <a:pt x="0" y="7"/>
                    </a:lnTo>
                    <a:lnTo>
                      <a:pt x="0" y="13"/>
                    </a:lnTo>
                    <a:lnTo>
                      <a:pt x="6" y="13"/>
                    </a:lnTo>
                    <a:lnTo>
                      <a:pt x="19" y="13"/>
                    </a:lnTo>
                    <a:lnTo>
                      <a:pt x="32" y="7"/>
                    </a:lnTo>
                    <a:lnTo>
                      <a:pt x="38"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4" name="Freeform 219"/>
              <p:cNvSpPr>
                <a:spLocks/>
              </p:cNvSpPr>
              <p:nvPr/>
            </p:nvSpPr>
            <p:spPr bwMode="auto">
              <a:xfrm>
                <a:off x="4475163" y="4176713"/>
                <a:ext cx="50800" cy="30162"/>
              </a:xfrm>
              <a:custGeom>
                <a:avLst/>
                <a:gdLst>
                  <a:gd name="T0" fmla="*/ 50800 w 32"/>
                  <a:gd name="T1" fmla="*/ 30162 h 19"/>
                  <a:gd name="T2" fmla="*/ 50800 w 32"/>
                  <a:gd name="T3" fmla="*/ 30162 h 19"/>
                  <a:gd name="T4" fmla="*/ 50800 w 32"/>
                  <a:gd name="T5" fmla="*/ 9525 h 19"/>
                  <a:gd name="T6" fmla="*/ 41275 w 32"/>
                  <a:gd name="T7" fmla="*/ 0 h 19"/>
                  <a:gd name="T8" fmla="*/ 41275 w 32"/>
                  <a:gd name="T9" fmla="*/ 0 h 19"/>
                  <a:gd name="T10" fmla="*/ 30162 w 32"/>
                  <a:gd name="T11" fmla="*/ 9525 h 19"/>
                  <a:gd name="T12" fmla="*/ 11112 w 32"/>
                  <a:gd name="T13" fmla="*/ 20637 h 19"/>
                  <a:gd name="T14" fmla="*/ 0 w 32"/>
                  <a:gd name="T15" fmla="*/ 20637 h 19"/>
                  <a:gd name="T16" fmla="*/ 0 w 32"/>
                  <a:gd name="T17" fmla="*/ 30162 h 19"/>
                  <a:gd name="T18" fmla="*/ 0 w 32"/>
                  <a:gd name="T19" fmla="*/ 30162 h 19"/>
                  <a:gd name="T20" fmla="*/ 11112 w 32"/>
                  <a:gd name="T21" fmla="*/ 30162 h 19"/>
                  <a:gd name="T22" fmla="*/ 20637 w 32"/>
                  <a:gd name="T23" fmla="*/ 30162 h 19"/>
                  <a:gd name="T24" fmla="*/ 50800 w 32"/>
                  <a:gd name="T25" fmla="*/ 30162 h 19"/>
                  <a:gd name="T26" fmla="*/ 50800 w 32"/>
                  <a:gd name="T27" fmla="*/ 3016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9"/>
                  <a:gd name="T44" fmla="*/ 32 w 3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9">
                    <a:moveTo>
                      <a:pt x="32" y="19"/>
                    </a:moveTo>
                    <a:lnTo>
                      <a:pt x="32" y="19"/>
                    </a:lnTo>
                    <a:lnTo>
                      <a:pt x="32" y="6"/>
                    </a:lnTo>
                    <a:lnTo>
                      <a:pt x="26" y="0"/>
                    </a:lnTo>
                    <a:lnTo>
                      <a:pt x="19" y="6"/>
                    </a:lnTo>
                    <a:lnTo>
                      <a:pt x="7" y="13"/>
                    </a:lnTo>
                    <a:lnTo>
                      <a:pt x="0" y="13"/>
                    </a:lnTo>
                    <a:lnTo>
                      <a:pt x="0" y="19"/>
                    </a:lnTo>
                    <a:lnTo>
                      <a:pt x="7" y="19"/>
                    </a:lnTo>
                    <a:lnTo>
                      <a:pt x="13" y="19"/>
                    </a:lnTo>
                    <a:lnTo>
                      <a:pt x="32" y="19"/>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5" name="Freeform 220"/>
              <p:cNvSpPr>
                <a:spLocks/>
              </p:cNvSpPr>
              <p:nvPr/>
            </p:nvSpPr>
            <p:spPr bwMode="auto">
              <a:xfrm>
                <a:off x="4586288" y="4176713"/>
                <a:ext cx="30162" cy="30162"/>
              </a:xfrm>
              <a:custGeom>
                <a:avLst/>
                <a:gdLst>
                  <a:gd name="T0" fmla="*/ 20637 w 19"/>
                  <a:gd name="T1" fmla="*/ 0 h 19"/>
                  <a:gd name="T2" fmla="*/ 20637 w 19"/>
                  <a:gd name="T3" fmla="*/ 0 h 19"/>
                  <a:gd name="T4" fmla="*/ 20637 w 19"/>
                  <a:gd name="T5" fmla="*/ 9525 h 19"/>
                  <a:gd name="T6" fmla="*/ 9525 w 19"/>
                  <a:gd name="T7" fmla="*/ 9525 h 19"/>
                  <a:gd name="T8" fmla="*/ 0 w 19"/>
                  <a:gd name="T9" fmla="*/ 0 h 19"/>
                  <a:gd name="T10" fmla="*/ 0 w 19"/>
                  <a:gd name="T11" fmla="*/ 0 h 19"/>
                  <a:gd name="T12" fmla="*/ 0 w 19"/>
                  <a:gd name="T13" fmla="*/ 30162 h 19"/>
                  <a:gd name="T14" fmla="*/ 0 w 19"/>
                  <a:gd name="T15" fmla="*/ 30162 h 19"/>
                  <a:gd name="T16" fmla="*/ 9525 w 19"/>
                  <a:gd name="T17" fmla="*/ 30162 h 19"/>
                  <a:gd name="T18" fmla="*/ 30162 w 19"/>
                  <a:gd name="T19" fmla="*/ 20637 h 19"/>
                  <a:gd name="T20" fmla="*/ 30162 w 19"/>
                  <a:gd name="T21" fmla="*/ 9525 h 19"/>
                  <a:gd name="T22" fmla="*/ 20637 w 19"/>
                  <a:gd name="T23" fmla="*/ 0 h 19"/>
                  <a:gd name="T24" fmla="*/ 20637 w 1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0"/>
                    </a:moveTo>
                    <a:lnTo>
                      <a:pt x="13" y="0"/>
                    </a:lnTo>
                    <a:lnTo>
                      <a:pt x="13" y="6"/>
                    </a:lnTo>
                    <a:lnTo>
                      <a:pt x="6" y="6"/>
                    </a:lnTo>
                    <a:lnTo>
                      <a:pt x="0" y="0"/>
                    </a:lnTo>
                    <a:lnTo>
                      <a:pt x="0" y="19"/>
                    </a:lnTo>
                    <a:lnTo>
                      <a:pt x="6" y="19"/>
                    </a:lnTo>
                    <a:lnTo>
                      <a:pt x="19" y="13"/>
                    </a:lnTo>
                    <a:lnTo>
                      <a:pt x="19" y="6"/>
                    </a:lnTo>
                    <a:lnTo>
                      <a:pt x="13"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6" name="Freeform 226"/>
              <p:cNvSpPr>
                <a:spLocks/>
              </p:cNvSpPr>
              <p:nvPr/>
            </p:nvSpPr>
            <p:spPr bwMode="auto">
              <a:xfrm>
                <a:off x="4465638" y="4348163"/>
                <a:ext cx="80962" cy="20637"/>
              </a:xfrm>
              <a:custGeom>
                <a:avLst/>
                <a:gdLst>
                  <a:gd name="T0" fmla="*/ 0 w 51"/>
                  <a:gd name="T1" fmla="*/ 0 h 13"/>
                  <a:gd name="T2" fmla="*/ 0 w 51"/>
                  <a:gd name="T3" fmla="*/ 0 h 13"/>
                  <a:gd name="T4" fmla="*/ 0 w 51"/>
                  <a:gd name="T5" fmla="*/ 9525 h 13"/>
                  <a:gd name="T6" fmla="*/ 9525 w 51"/>
                  <a:gd name="T7" fmla="*/ 20637 h 13"/>
                  <a:gd name="T8" fmla="*/ 30162 w 51"/>
                  <a:gd name="T9" fmla="*/ 20637 h 13"/>
                  <a:gd name="T10" fmla="*/ 50800 w 51"/>
                  <a:gd name="T11" fmla="*/ 20637 h 13"/>
                  <a:gd name="T12" fmla="*/ 80962 w 51"/>
                  <a:gd name="T13" fmla="*/ 20637 h 13"/>
                  <a:gd name="T14" fmla="*/ 80962 w 51"/>
                  <a:gd name="T15" fmla="*/ 20637 h 13"/>
                  <a:gd name="T16" fmla="*/ 80962 w 51"/>
                  <a:gd name="T17" fmla="*/ 9525 h 13"/>
                  <a:gd name="T18" fmla="*/ 69850 w 51"/>
                  <a:gd name="T19" fmla="*/ 0 h 13"/>
                  <a:gd name="T20" fmla="*/ 39687 w 51"/>
                  <a:gd name="T21" fmla="*/ 0 h 13"/>
                  <a:gd name="T22" fmla="*/ 9525 w 51"/>
                  <a:gd name="T23" fmla="*/ 0 h 13"/>
                  <a:gd name="T24" fmla="*/ 0 w 51"/>
                  <a:gd name="T25" fmla="*/ 0 h 13"/>
                  <a:gd name="T26" fmla="*/ 0 w 51"/>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3"/>
                  <a:gd name="T44" fmla="*/ 51 w 51"/>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3">
                    <a:moveTo>
                      <a:pt x="0" y="0"/>
                    </a:moveTo>
                    <a:lnTo>
                      <a:pt x="0" y="0"/>
                    </a:lnTo>
                    <a:lnTo>
                      <a:pt x="0" y="6"/>
                    </a:lnTo>
                    <a:lnTo>
                      <a:pt x="6" y="13"/>
                    </a:lnTo>
                    <a:lnTo>
                      <a:pt x="19" y="13"/>
                    </a:lnTo>
                    <a:lnTo>
                      <a:pt x="32" y="13"/>
                    </a:lnTo>
                    <a:lnTo>
                      <a:pt x="51" y="13"/>
                    </a:lnTo>
                    <a:lnTo>
                      <a:pt x="51" y="6"/>
                    </a:lnTo>
                    <a:lnTo>
                      <a:pt x="44" y="0"/>
                    </a:lnTo>
                    <a:lnTo>
                      <a:pt x="25" y="0"/>
                    </a:lnTo>
                    <a:lnTo>
                      <a:pt x="6" y="0"/>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7" name="Freeform 228"/>
              <p:cNvSpPr>
                <a:spLocks/>
              </p:cNvSpPr>
              <p:nvPr/>
            </p:nvSpPr>
            <p:spPr bwMode="auto">
              <a:xfrm>
                <a:off x="4475163" y="4378325"/>
                <a:ext cx="71437" cy="30163"/>
              </a:xfrm>
              <a:custGeom>
                <a:avLst/>
                <a:gdLst>
                  <a:gd name="T0" fmla="*/ 0 w 45"/>
                  <a:gd name="T1" fmla="*/ 0 h 19"/>
                  <a:gd name="T2" fmla="*/ 0 w 45"/>
                  <a:gd name="T3" fmla="*/ 0 h 19"/>
                  <a:gd name="T4" fmla="*/ 0 w 45"/>
                  <a:gd name="T5" fmla="*/ 30163 h 19"/>
                  <a:gd name="T6" fmla="*/ 0 w 45"/>
                  <a:gd name="T7" fmla="*/ 30163 h 19"/>
                  <a:gd name="T8" fmla="*/ 41275 w 45"/>
                  <a:gd name="T9" fmla="*/ 20638 h 19"/>
                  <a:gd name="T10" fmla="*/ 71437 w 45"/>
                  <a:gd name="T11" fmla="*/ 20638 h 19"/>
                  <a:gd name="T12" fmla="*/ 71437 w 45"/>
                  <a:gd name="T13" fmla="*/ 20638 h 19"/>
                  <a:gd name="T14" fmla="*/ 60325 w 45"/>
                  <a:gd name="T15" fmla="*/ 0 h 19"/>
                  <a:gd name="T16" fmla="*/ 41275 w 45"/>
                  <a:gd name="T17" fmla="*/ 0 h 19"/>
                  <a:gd name="T18" fmla="*/ 0 w 45"/>
                  <a:gd name="T19" fmla="*/ 0 h 19"/>
                  <a:gd name="T20" fmla="*/ 0 w 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9"/>
                  <a:gd name="T35" fmla="*/ 45 w 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9">
                    <a:moveTo>
                      <a:pt x="0" y="0"/>
                    </a:moveTo>
                    <a:lnTo>
                      <a:pt x="0" y="0"/>
                    </a:lnTo>
                    <a:lnTo>
                      <a:pt x="0" y="19"/>
                    </a:lnTo>
                    <a:lnTo>
                      <a:pt x="26" y="13"/>
                    </a:lnTo>
                    <a:lnTo>
                      <a:pt x="45" y="13"/>
                    </a:lnTo>
                    <a:lnTo>
                      <a:pt x="38" y="0"/>
                    </a:lnTo>
                    <a:lnTo>
                      <a:pt x="26" y="0"/>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8" name="Freeform 231"/>
              <p:cNvSpPr>
                <a:spLocks/>
              </p:cNvSpPr>
              <p:nvPr/>
            </p:nvSpPr>
            <p:spPr bwMode="auto">
              <a:xfrm>
                <a:off x="4475163" y="4498975"/>
                <a:ext cx="50800" cy="30163"/>
              </a:xfrm>
              <a:custGeom>
                <a:avLst/>
                <a:gdLst>
                  <a:gd name="T0" fmla="*/ 50800 w 32"/>
                  <a:gd name="T1" fmla="*/ 30163 h 19"/>
                  <a:gd name="T2" fmla="*/ 50800 w 32"/>
                  <a:gd name="T3" fmla="*/ 30163 h 19"/>
                  <a:gd name="T4" fmla="*/ 50800 w 32"/>
                  <a:gd name="T5" fmla="*/ 11113 h 19"/>
                  <a:gd name="T6" fmla="*/ 41275 w 32"/>
                  <a:gd name="T7" fmla="*/ 0 h 19"/>
                  <a:gd name="T8" fmla="*/ 41275 w 32"/>
                  <a:gd name="T9" fmla="*/ 0 h 19"/>
                  <a:gd name="T10" fmla="*/ 30162 w 32"/>
                  <a:gd name="T11" fmla="*/ 11113 h 19"/>
                  <a:gd name="T12" fmla="*/ 11112 w 32"/>
                  <a:gd name="T13" fmla="*/ 20638 h 19"/>
                  <a:gd name="T14" fmla="*/ 0 w 32"/>
                  <a:gd name="T15" fmla="*/ 20638 h 19"/>
                  <a:gd name="T16" fmla="*/ 0 w 32"/>
                  <a:gd name="T17" fmla="*/ 30163 h 19"/>
                  <a:gd name="T18" fmla="*/ 0 w 32"/>
                  <a:gd name="T19" fmla="*/ 30163 h 19"/>
                  <a:gd name="T20" fmla="*/ 11112 w 32"/>
                  <a:gd name="T21" fmla="*/ 30163 h 19"/>
                  <a:gd name="T22" fmla="*/ 20637 w 32"/>
                  <a:gd name="T23" fmla="*/ 30163 h 19"/>
                  <a:gd name="T24" fmla="*/ 50800 w 32"/>
                  <a:gd name="T25" fmla="*/ 30163 h 19"/>
                  <a:gd name="T26" fmla="*/ 50800 w 32"/>
                  <a:gd name="T27" fmla="*/ 30163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9"/>
                  <a:gd name="T44" fmla="*/ 32 w 3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9">
                    <a:moveTo>
                      <a:pt x="32" y="19"/>
                    </a:moveTo>
                    <a:lnTo>
                      <a:pt x="32" y="19"/>
                    </a:lnTo>
                    <a:lnTo>
                      <a:pt x="32" y="7"/>
                    </a:lnTo>
                    <a:lnTo>
                      <a:pt x="26" y="0"/>
                    </a:lnTo>
                    <a:lnTo>
                      <a:pt x="19" y="7"/>
                    </a:lnTo>
                    <a:lnTo>
                      <a:pt x="7" y="13"/>
                    </a:lnTo>
                    <a:lnTo>
                      <a:pt x="0" y="13"/>
                    </a:lnTo>
                    <a:lnTo>
                      <a:pt x="0" y="19"/>
                    </a:lnTo>
                    <a:lnTo>
                      <a:pt x="7" y="19"/>
                    </a:lnTo>
                    <a:lnTo>
                      <a:pt x="13" y="19"/>
                    </a:lnTo>
                    <a:lnTo>
                      <a:pt x="32" y="19"/>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9" name="Freeform 234"/>
              <p:cNvSpPr>
                <a:spLocks/>
              </p:cNvSpPr>
              <p:nvPr/>
            </p:nvSpPr>
            <p:spPr bwMode="auto">
              <a:xfrm>
                <a:off x="4465638" y="4579938"/>
                <a:ext cx="80962" cy="20637"/>
              </a:xfrm>
              <a:custGeom>
                <a:avLst/>
                <a:gdLst>
                  <a:gd name="T0" fmla="*/ 80962 w 51"/>
                  <a:gd name="T1" fmla="*/ 0 h 13"/>
                  <a:gd name="T2" fmla="*/ 80962 w 51"/>
                  <a:gd name="T3" fmla="*/ 0 h 13"/>
                  <a:gd name="T4" fmla="*/ 39687 w 51"/>
                  <a:gd name="T5" fmla="*/ 0 h 13"/>
                  <a:gd name="T6" fmla="*/ 20637 w 51"/>
                  <a:gd name="T7" fmla="*/ 0 h 13"/>
                  <a:gd name="T8" fmla="*/ 0 w 51"/>
                  <a:gd name="T9" fmla="*/ 20637 h 13"/>
                  <a:gd name="T10" fmla="*/ 0 w 51"/>
                  <a:gd name="T11" fmla="*/ 20637 h 13"/>
                  <a:gd name="T12" fmla="*/ 50800 w 51"/>
                  <a:gd name="T13" fmla="*/ 20637 h 13"/>
                  <a:gd name="T14" fmla="*/ 69850 w 51"/>
                  <a:gd name="T15" fmla="*/ 9525 h 13"/>
                  <a:gd name="T16" fmla="*/ 80962 w 51"/>
                  <a:gd name="T17" fmla="*/ 0 h 13"/>
                  <a:gd name="T18" fmla="*/ 80962 w 5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3"/>
                  <a:gd name="T32" fmla="*/ 51 w 5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3">
                    <a:moveTo>
                      <a:pt x="51" y="0"/>
                    </a:moveTo>
                    <a:lnTo>
                      <a:pt x="51" y="0"/>
                    </a:lnTo>
                    <a:lnTo>
                      <a:pt x="25" y="0"/>
                    </a:lnTo>
                    <a:lnTo>
                      <a:pt x="13" y="0"/>
                    </a:lnTo>
                    <a:lnTo>
                      <a:pt x="0" y="13"/>
                    </a:lnTo>
                    <a:lnTo>
                      <a:pt x="32" y="13"/>
                    </a:lnTo>
                    <a:lnTo>
                      <a:pt x="44" y="6"/>
                    </a:lnTo>
                    <a:lnTo>
                      <a:pt x="51"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0" name="Freeform 236"/>
              <p:cNvSpPr>
                <a:spLocks/>
              </p:cNvSpPr>
              <p:nvPr/>
            </p:nvSpPr>
            <p:spPr bwMode="auto">
              <a:xfrm>
                <a:off x="4465638" y="4610100"/>
                <a:ext cx="60325" cy="20638"/>
              </a:xfrm>
              <a:custGeom>
                <a:avLst/>
                <a:gdLst>
                  <a:gd name="T0" fmla="*/ 9525 w 38"/>
                  <a:gd name="T1" fmla="*/ 20638 h 13"/>
                  <a:gd name="T2" fmla="*/ 9525 w 38"/>
                  <a:gd name="T3" fmla="*/ 20638 h 13"/>
                  <a:gd name="T4" fmla="*/ 30163 w 38"/>
                  <a:gd name="T5" fmla="*/ 20638 h 13"/>
                  <a:gd name="T6" fmla="*/ 60325 w 38"/>
                  <a:gd name="T7" fmla="*/ 20638 h 13"/>
                  <a:gd name="T8" fmla="*/ 60325 w 38"/>
                  <a:gd name="T9" fmla="*/ 20638 h 13"/>
                  <a:gd name="T10" fmla="*/ 60325 w 38"/>
                  <a:gd name="T11" fmla="*/ 0 h 13"/>
                  <a:gd name="T12" fmla="*/ 60325 w 38"/>
                  <a:gd name="T13" fmla="*/ 0 h 13"/>
                  <a:gd name="T14" fmla="*/ 60325 w 38"/>
                  <a:gd name="T15" fmla="*/ 0 h 13"/>
                  <a:gd name="T16" fmla="*/ 50800 w 38"/>
                  <a:gd name="T17" fmla="*/ 0 h 13"/>
                  <a:gd name="T18" fmla="*/ 50800 w 38"/>
                  <a:gd name="T19" fmla="*/ 0 h 13"/>
                  <a:gd name="T20" fmla="*/ 39687 w 38"/>
                  <a:gd name="T21" fmla="*/ 0 h 13"/>
                  <a:gd name="T22" fmla="*/ 20637 w 38"/>
                  <a:gd name="T23" fmla="*/ 11113 h 13"/>
                  <a:gd name="T24" fmla="*/ 0 w 38"/>
                  <a:gd name="T25" fmla="*/ 11113 h 13"/>
                  <a:gd name="T26" fmla="*/ 0 w 38"/>
                  <a:gd name="T27" fmla="*/ 11113 h 13"/>
                  <a:gd name="T28" fmla="*/ 9525 w 38"/>
                  <a:gd name="T29" fmla="*/ 20638 h 13"/>
                  <a:gd name="T30" fmla="*/ 9525 w 38"/>
                  <a:gd name="T31" fmla="*/ 20638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3"/>
                  <a:gd name="T50" fmla="*/ 38 w 3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3">
                    <a:moveTo>
                      <a:pt x="6" y="13"/>
                    </a:moveTo>
                    <a:lnTo>
                      <a:pt x="6" y="13"/>
                    </a:lnTo>
                    <a:lnTo>
                      <a:pt x="19" y="13"/>
                    </a:lnTo>
                    <a:lnTo>
                      <a:pt x="38" y="13"/>
                    </a:lnTo>
                    <a:lnTo>
                      <a:pt x="38" y="0"/>
                    </a:lnTo>
                    <a:lnTo>
                      <a:pt x="32" y="0"/>
                    </a:lnTo>
                    <a:lnTo>
                      <a:pt x="25" y="0"/>
                    </a:lnTo>
                    <a:lnTo>
                      <a:pt x="13" y="7"/>
                    </a:lnTo>
                    <a:lnTo>
                      <a:pt x="0" y="7"/>
                    </a:lnTo>
                    <a:lnTo>
                      <a:pt x="6"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1" name="Freeform 238"/>
              <p:cNvSpPr>
                <a:spLocks/>
              </p:cNvSpPr>
              <p:nvPr/>
            </p:nvSpPr>
            <p:spPr bwMode="auto">
              <a:xfrm>
                <a:off x="4465638" y="4540250"/>
                <a:ext cx="60325" cy="30163"/>
              </a:xfrm>
              <a:custGeom>
                <a:avLst/>
                <a:gdLst>
                  <a:gd name="T0" fmla="*/ 50800 w 38"/>
                  <a:gd name="T1" fmla="*/ 0 h 19"/>
                  <a:gd name="T2" fmla="*/ 50800 w 38"/>
                  <a:gd name="T3" fmla="*/ 0 h 19"/>
                  <a:gd name="T4" fmla="*/ 50800 w 38"/>
                  <a:gd name="T5" fmla="*/ 9525 h 19"/>
                  <a:gd name="T6" fmla="*/ 50800 w 38"/>
                  <a:gd name="T7" fmla="*/ 9525 h 19"/>
                  <a:gd name="T8" fmla="*/ 30163 w 38"/>
                  <a:gd name="T9" fmla="*/ 9525 h 19"/>
                  <a:gd name="T10" fmla="*/ 9525 w 38"/>
                  <a:gd name="T11" fmla="*/ 9525 h 19"/>
                  <a:gd name="T12" fmla="*/ 0 w 38"/>
                  <a:gd name="T13" fmla="*/ 9525 h 19"/>
                  <a:gd name="T14" fmla="*/ 0 w 38"/>
                  <a:gd name="T15" fmla="*/ 30163 h 19"/>
                  <a:gd name="T16" fmla="*/ 0 w 38"/>
                  <a:gd name="T17" fmla="*/ 30163 h 19"/>
                  <a:gd name="T18" fmla="*/ 50800 w 38"/>
                  <a:gd name="T19" fmla="*/ 30163 h 19"/>
                  <a:gd name="T20" fmla="*/ 60325 w 38"/>
                  <a:gd name="T21" fmla="*/ 19050 h 19"/>
                  <a:gd name="T22" fmla="*/ 50800 w 38"/>
                  <a:gd name="T23" fmla="*/ 0 h 19"/>
                  <a:gd name="T24" fmla="*/ 50800 w 3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32" y="0"/>
                    </a:moveTo>
                    <a:lnTo>
                      <a:pt x="32" y="0"/>
                    </a:lnTo>
                    <a:lnTo>
                      <a:pt x="32" y="6"/>
                    </a:lnTo>
                    <a:lnTo>
                      <a:pt x="19" y="6"/>
                    </a:lnTo>
                    <a:lnTo>
                      <a:pt x="6" y="6"/>
                    </a:lnTo>
                    <a:lnTo>
                      <a:pt x="0" y="6"/>
                    </a:lnTo>
                    <a:lnTo>
                      <a:pt x="0" y="19"/>
                    </a:lnTo>
                    <a:lnTo>
                      <a:pt x="32" y="19"/>
                    </a:lnTo>
                    <a:lnTo>
                      <a:pt x="38" y="12"/>
                    </a:lnTo>
                    <a:lnTo>
                      <a:pt x="32"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2" name="Freeform 241"/>
              <p:cNvSpPr>
                <a:spLocks/>
              </p:cNvSpPr>
              <p:nvPr/>
            </p:nvSpPr>
            <p:spPr bwMode="auto">
              <a:xfrm>
                <a:off x="4465638" y="4579938"/>
                <a:ext cx="80962" cy="20637"/>
              </a:xfrm>
              <a:custGeom>
                <a:avLst/>
                <a:gdLst>
                  <a:gd name="T0" fmla="*/ 80962 w 51"/>
                  <a:gd name="T1" fmla="*/ 0 h 13"/>
                  <a:gd name="T2" fmla="*/ 80962 w 51"/>
                  <a:gd name="T3" fmla="*/ 0 h 13"/>
                  <a:gd name="T4" fmla="*/ 39687 w 51"/>
                  <a:gd name="T5" fmla="*/ 0 h 13"/>
                  <a:gd name="T6" fmla="*/ 20637 w 51"/>
                  <a:gd name="T7" fmla="*/ 0 h 13"/>
                  <a:gd name="T8" fmla="*/ 0 w 51"/>
                  <a:gd name="T9" fmla="*/ 20637 h 13"/>
                  <a:gd name="T10" fmla="*/ 0 w 51"/>
                  <a:gd name="T11" fmla="*/ 20637 h 13"/>
                  <a:gd name="T12" fmla="*/ 50800 w 51"/>
                  <a:gd name="T13" fmla="*/ 20637 h 13"/>
                  <a:gd name="T14" fmla="*/ 69850 w 51"/>
                  <a:gd name="T15" fmla="*/ 9525 h 13"/>
                  <a:gd name="T16" fmla="*/ 80962 w 51"/>
                  <a:gd name="T17" fmla="*/ 0 h 13"/>
                  <a:gd name="T18" fmla="*/ 80962 w 5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3"/>
                  <a:gd name="T32" fmla="*/ 51 w 5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3">
                    <a:moveTo>
                      <a:pt x="51" y="0"/>
                    </a:moveTo>
                    <a:lnTo>
                      <a:pt x="51" y="0"/>
                    </a:lnTo>
                    <a:lnTo>
                      <a:pt x="25" y="0"/>
                    </a:lnTo>
                    <a:lnTo>
                      <a:pt x="13" y="0"/>
                    </a:lnTo>
                    <a:lnTo>
                      <a:pt x="0" y="13"/>
                    </a:lnTo>
                    <a:lnTo>
                      <a:pt x="32" y="13"/>
                    </a:lnTo>
                    <a:lnTo>
                      <a:pt x="44" y="6"/>
                    </a:lnTo>
                    <a:lnTo>
                      <a:pt x="51"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3" name="Freeform 243"/>
              <p:cNvSpPr>
                <a:spLocks/>
              </p:cNvSpPr>
              <p:nvPr/>
            </p:nvSpPr>
            <p:spPr bwMode="auto">
              <a:xfrm>
                <a:off x="4465638" y="4610100"/>
                <a:ext cx="60325" cy="20638"/>
              </a:xfrm>
              <a:custGeom>
                <a:avLst/>
                <a:gdLst>
                  <a:gd name="T0" fmla="*/ 9525 w 38"/>
                  <a:gd name="T1" fmla="*/ 20638 h 13"/>
                  <a:gd name="T2" fmla="*/ 9525 w 38"/>
                  <a:gd name="T3" fmla="*/ 20638 h 13"/>
                  <a:gd name="T4" fmla="*/ 30163 w 38"/>
                  <a:gd name="T5" fmla="*/ 20638 h 13"/>
                  <a:gd name="T6" fmla="*/ 60325 w 38"/>
                  <a:gd name="T7" fmla="*/ 20638 h 13"/>
                  <a:gd name="T8" fmla="*/ 60325 w 38"/>
                  <a:gd name="T9" fmla="*/ 20638 h 13"/>
                  <a:gd name="T10" fmla="*/ 60325 w 38"/>
                  <a:gd name="T11" fmla="*/ 0 h 13"/>
                  <a:gd name="T12" fmla="*/ 60325 w 38"/>
                  <a:gd name="T13" fmla="*/ 0 h 13"/>
                  <a:gd name="T14" fmla="*/ 60325 w 38"/>
                  <a:gd name="T15" fmla="*/ 0 h 13"/>
                  <a:gd name="T16" fmla="*/ 50800 w 38"/>
                  <a:gd name="T17" fmla="*/ 0 h 13"/>
                  <a:gd name="T18" fmla="*/ 50800 w 38"/>
                  <a:gd name="T19" fmla="*/ 0 h 13"/>
                  <a:gd name="T20" fmla="*/ 39687 w 38"/>
                  <a:gd name="T21" fmla="*/ 0 h 13"/>
                  <a:gd name="T22" fmla="*/ 20637 w 38"/>
                  <a:gd name="T23" fmla="*/ 11113 h 13"/>
                  <a:gd name="T24" fmla="*/ 0 w 38"/>
                  <a:gd name="T25" fmla="*/ 11113 h 13"/>
                  <a:gd name="T26" fmla="*/ 0 w 38"/>
                  <a:gd name="T27" fmla="*/ 11113 h 13"/>
                  <a:gd name="T28" fmla="*/ 9525 w 38"/>
                  <a:gd name="T29" fmla="*/ 20638 h 13"/>
                  <a:gd name="T30" fmla="*/ 9525 w 38"/>
                  <a:gd name="T31" fmla="*/ 20638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3"/>
                  <a:gd name="T50" fmla="*/ 38 w 3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3">
                    <a:moveTo>
                      <a:pt x="6" y="13"/>
                    </a:moveTo>
                    <a:lnTo>
                      <a:pt x="6" y="13"/>
                    </a:lnTo>
                    <a:lnTo>
                      <a:pt x="19" y="13"/>
                    </a:lnTo>
                    <a:lnTo>
                      <a:pt x="38" y="13"/>
                    </a:lnTo>
                    <a:lnTo>
                      <a:pt x="38" y="0"/>
                    </a:lnTo>
                    <a:lnTo>
                      <a:pt x="32" y="0"/>
                    </a:lnTo>
                    <a:lnTo>
                      <a:pt x="25" y="0"/>
                    </a:lnTo>
                    <a:lnTo>
                      <a:pt x="13" y="7"/>
                    </a:lnTo>
                    <a:lnTo>
                      <a:pt x="0" y="7"/>
                    </a:lnTo>
                    <a:lnTo>
                      <a:pt x="6"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4" name="Freeform 245"/>
              <p:cNvSpPr>
                <a:spLocks/>
              </p:cNvSpPr>
              <p:nvPr/>
            </p:nvSpPr>
            <p:spPr bwMode="auto">
              <a:xfrm>
                <a:off x="4465638" y="4540250"/>
                <a:ext cx="60325" cy="30163"/>
              </a:xfrm>
              <a:custGeom>
                <a:avLst/>
                <a:gdLst>
                  <a:gd name="T0" fmla="*/ 50800 w 38"/>
                  <a:gd name="T1" fmla="*/ 0 h 19"/>
                  <a:gd name="T2" fmla="*/ 50800 w 38"/>
                  <a:gd name="T3" fmla="*/ 0 h 19"/>
                  <a:gd name="T4" fmla="*/ 50800 w 38"/>
                  <a:gd name="T5" fmla="*/ 9525 h 19"/>
                  <a:gd name="T6" fmla="*/ 50800 w 38"/>
                  <a:gd name="T7" fmla="*/ 9525 h 19"/>
                  <a:gd name="T8" fmla="*/ 30163 w 38"/>
                  <a:gd name="T9" fmla="*/ 9525 h 19"/>
                  <a:gd name="T10" fmla="*/ 9525 w 38"/>
                  <a:gd name="T11" fmla="*/ 9525 h 19"/>
                  <a:gd name="T12" fmla="*/ 0 w 38"/>
                  <a:gd name="T13" fmla="*/ 9525 h 19"/>
                  <a:gd name="T14" fmla="*/ 0 w 38"/>
                  <a:gd name="T15" fmla="*/ 30163 h 19"/>
                  <a:gd name="T16" fmla="*/ 0 w 38"/>
                  <a:gd name="T17" fmla="*/ 30163 h 19"/>
                  <a:gd name="T18" fmla="*/ 50800 w 38"/>
                  <a:gd name="T19" fmla="*/ 30163 h 19"/>
                  <a:gd name="T20" fmla="*/ 60325 w 38"/>
                  <a:gd name="T21" fmla="*/ 19050 h 19"/>
                  <a:gd name="T22" fmla="*/ 50800 w 38"/>
                  <a:gd name="T23" fmla="*/ 0 h 19"/>
                  <a:gd name="T24" fmla="*/ 50800 w 3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32" y="0"/>
                    </a:moveTo>
                    <a:lnTo>
                      <a:pt x="32" y="0"/>
                    </a:lnTo>
                    <a:lnTo>
                      <a:pt x="32" y="6"/>
                    </a:lnTo>
                    <a:lnTo>
                      <a:pt x="19" y="6"/>
                    </a:lnTo>
                    <a:lnTo>
                      <a:pt x="6" y="6"/>
                    </a:lnTo>
                    <a:lnTo>
                      <a:pt x="0" y="6"/>
                    </a:lnTo>
                    <a:lnTo>
                      <a:pt x="0" y="19"/>
                    </a:lnTo>
                    <a:lnTo>
                      <a:pt x="32" y="19"/>
                    </a:lnTo>
                    <a:lnTo>
                      <a:pt x="38" y="12"/>
                    </a:lnTo>
                    <a:lnTo>
                      <a:pt x="32"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5" name="Freeform 281"/>
              <p:cNvSpPr>
                <a:spLocks/>
              </p:cNvSpPr>
              <p:nvPr/>
            </p:nvSpPr>
            <p:spPr bwMode="auto">
              <a:xfrm>
                <a:off x="3629025" y="34512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6" name="Freeform 282"/>
              <p:cNvSpPr>
                <a:spLocks/>
              </p:cNvSpPr>
              <p:nvPr/>
            </p:nvSpPr>
            <p:spPr bwMode="auto">
              <a:xfrm>
                <a:off x="3629025" y="35115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1588"/>
                  <a:gd name="T32" fmla="*/ 1588 w 1588"/>
                  <a:gd name="T33" fmla="*/ 1588 h 1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7" name="Freeform 283"/>
              <p:cNvSpPr>
                <a:spLocks/>
              </p:cNvSpPr>
              <p:nvPr/>
            </p:nvSpPr>
            <p:spPr bwMode="auto">
              <a:xfrm>
                <a:off x="3629025" y="3511550"/>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8" name="Rectangle 284"/>
              <p:cNvSpPr>
                <a:spLocks noChangeArrowheads="1"/>
              </p:cNvSpPr>
              <p:nvPr/>
            </p:nvSpPr>
            <p:spPr bwMode="auto">
              <a:xfrm>
                <a:off x="3629025" y="3521075"/>
                <a:ext cx="1588"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29" name="Freeform 285"/>
              <p:cNvSpPr>
                <a:spLocks/>
              </p:cNvSpPr>
              <p:nvPr/>
            </p:nvSpPr>
            <p:spPr bwMode="auto">
              <a:xfrm>
                <a:off x="3608388" y="3532188"/>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0" name="Freeform 286"/>
              <p:cNvSpPr>
                <a:spLocks/>
              </p:cNvSpPr>
              <p:nvPr/>
            </p:nvSpPr>
            <p:spPr bwMode="auto">
              <a:xfrm>
                <a:off x="3629025" y="3532188"/>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1" name="Freeform 287"/>
              <p:cNvSpPr>
                <a:spLocks/>
              </p:cNvSpPr>
              <p:nvPr/>
            </p:nvSpPr>
            <p:spPr bwMode="auto">
              <a:xfrm>
                <a:off x="3648075" y="3551238"/>
                <a:ext cx="1588"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8"/>
                  <a:gd name="T28" fmla="*/ 0 h 1588"/>
                  <a:gd name="T29" fmla="*/ 1588 w 1588"/>
                  <a:gd name="T30" fmla="*/ 1588 h 1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2" name="Rectangle 290"/>
              <p:cNvSpPr>
                <a:spLocks noChangeArrowheads="1"/>
              </p:cNvSpPr>
              <p:nvPr/>
            </p:nvSpPr>
            <p:spPr bwMode="auto">
              <a:xfrm>
                <a:off x="3648075" y="3833813"/>
                <a:ext cx="1588"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3" name="Freeform 291"/>
              <p:cNvSpPr>
                <a:spLocks/>
              </p:cNvSpPr>
              <p:nvPr/>
            </p:nvSpPr>
            <p:spPr bwMode="auto">
              <a:xfrm>
                <a:off x="3659188" y="3833813"/>
                <a:ext cx="1587" cy="11112"/>
              </a:xfrm>
              <a:custGeom>
                <a:avLst/>
                <a:gdLst>
                  <a:gd name="T0" fmla="*/ 0 w 1588"/>
                  <a:gd name="T1" fmla="*/ 11112 h 7"/>
                  <a:gd name="T2" fmla="*/ 0 w 1588"/>
                  <a:gd name="T3" fmla="*/ 11112 h 7"/>
                  <a:gd name="T4" fmla="*/ 0 w 1588"/>
                  <a:gd name="T5" fmla="*/ 0 h 7"/>
                  <a:gd name="T6" fmla="*/ 0 w 1588"/>
                  <a:gd name="T7" fmla="*/ 11112 h 7"/>
                  <a:gd name="T8" fmla="*/ 0 w 1588"/>
                  <a:gd name="T9" fmla="*/ 11112 h 7"/>
                  <a:gd name="T10" fmla="*/ 0 60000 65536"/>
                  <a:gd name="T11" fmla="*/ 0 60000 65536"/>
                  <a:gd name="T12" fmla="*/ 0 60000 65536"/>
                  <a:gd name="T13" fmla="*/ 0 60000 65536"/>
                  <a:gd name="T14" fmla="*/ 0 60000 65536"/>
                  <a:gd name="T15" fmla="*/ 0 w 1588"/>
                  <a:gd name="T16" fmla="*/ 0 h 7"/>
                  <a:gd name="T17" fmla="*/ 1588 w 1588"/>
                  <a:gd name="T18" fmla="*/ 7 h 7"/>
                </a:gdLst>
                <a:ahLst/>
                <a:cxnLst>
                  <a:cxn ang="T10">
                    <a:pos x="T0" y="T1"/>
                  </a:cxn>
                  <a:cxn ang="T11">
                    <a:pos x="T2" y="T3"/>
                  </a:cxn>
                  <a:cxn ang="T12">
                    <a:pos x="T4" y="T5"/>
                  </a:cxn>
                  <a:cxn ang="T13">
                    <a:pos x="T6" y="T7"/>
                  </a:cxn>
                  <a:cxn ang="T14">
                    <a:pos x="T8" y="T9"/>
                  </a:cxn>
                </a:cxnLst>
                <a:rect l="T15" t="T16" r="T17" b="T18"/>
                <a:pathLst>
                  <a:path w="1588" h="7">
                    <a:moveTo>
                      <a:pt x="0" y="7"/>
                    </a:moveTo>
                    <a:lnTo>
                      <a:pt x="0" y="7"/>
                    </a:lnTo>
                    <a:lnTo>
                      <a:pt x="0" y="0"/>
                    </a:lnTo>
                    <a:lnTo>
                      <a:pt x="0" y="7"/>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4" name="Rectangle 292"/>
              <p:cNvSpPr>
                <a:spLocks noChangeArrowheads="1"/>
              </p:cNvSpPr>
              <p:nvPr/>
            </p:nvSpPr>
            <p:spPr bwMode="auto">
              <a:xfrm>
                <a:off x="3538538" y="3844925"/>
                <a:ext cx="1587"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5" name="Rectangle 293"/>
              <p:cNvSpPr>
                <a:spLocks noChangeArrowheads="1"/>
              </p:cNvSpPr>
              <p:nvPr/>
            </p:nvSpPr>
            <p:spPr bwMode="auto">
              <a:xfrm>
                <a:off x="3659188" y="3844925"/>
                <a:ext cx="1587"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6" name="Freeform 294"/>
              <p:cNvSpPr>
                <a:spLocks/>
              </p:cNvSpPr>
              <p:nvPr/>
            </p:nvSpPr>
            <p:spPr bwMode="auto">
              <a:xfrm>
                <a:off x="3648075" y="38449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7" name="Freeform 295"/>
              <p:cNvSpPr>
                <a:spLocks/>
              </p:cNvSpPr>
              <p:nvPr/>
            </p:nvSpPr>
            <p:spPr bwMode="auto">
              <a:xfrm>
                <a:off x="3648075" y="38449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8" name="Rectangle 296"/>
              <p:cNvSpPr>
                <a:spLocks noChangeArrowheads="1"/>
              </p:cNvSpPr>
              <p:nvPr/>
            </p:nvSpPr>
            <p:spPr bwMode="auto">
              <a:xfrm>
                <a:off x="3659188" y="3914775"/>
                <a:ext cx="1587"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39" name="Freeform 297"/>
              <p:cNvSpPr>
                <a:spLocks/>
              </p:cNvSpPr>
              <p:nvPr/>
            </p:nvSpPr>
            <p:spPr bwMode="auto">
              <a:xfrm>
                <a:off x="3638550" y="3914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0" name="Rectangle 298"/>
              <p:cNvSpPr>
                <a:spLocks noChangeArrowheads="1"/>
              </p:cNvSpPr>
              <p:nvPr/>
            </p:nvSpPr>
            <p:spPr bwMode="auto">
              <a:xfrm>
                <a:off x="3668713" y="3914775"/>
                <a:ext cx="1587"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1" name="Freeform 299"/>
              <p:cNvSpPr>
                <a:spLocks/>
              </p:cNvSpPr>
              <p:nvPr/>
            </p:nvSpPr>
            <p:spPr bwMode="auto">
              <a:xfrm>
                <a:off x="3679825" y="3914775"/>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2" name="Rectangle 300"/>
              <p:cNvSpPr>
                <a:spLocks noChangeArrowheads="1"/>
              </p:cNvSpPr>
              <p:nvPr/>
            </p:nvSpPr>
            <p:spPr bwMode="auto">
              <a:xfrm>
                <a:off x="3709988" y="3914775"/>
                <a:ext cx="1587"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3" name="Freeform 301"/>
              <p:cNvSpPr>
                <a:spLocks/>
              </p:cNvSpPr>
              <p:nvPr/>
            </p:nvSpPr>
            <p:spPr bwMode="auto">
              <a:xfrm>
                <a:off x="3587750" y="3914775"/>
                <a:ext cx="1588" cy="30163"/>
              </a:xfrm>
              <a:custGeom>
                <a:avLst/>
                <a:gdLst>
                  <a:gd name="T0" fmla="*/ 0 w 1588"/>
                  <a:gd name="T1" fmla="*/ 30163 h 19"/>
                  <a:gd name="T2" fmla="*/ 0 w 1588"/>
                  <a:gd name="T3" fmla="*/ 30163 h 19"/>
                  <a:gd name="T4" fmla="*/ 0 w 1588"/>
                  <a:gd name="T5" fmla="*/ 0 h 19"/>
                  <a:gd name="T6" fmla="*/ 0 w 1588"/>
                  <a:gd name="T7" fmla="*/ 0 h 19"/>
                  <a:gd name="T8" fmla="*/ 0 w 1588"/>
                  <a:gd name="T9" fmla="*/ 30163 h 19"/>
                  <a:gd name="T10" fmla="*/ 0 w 1588"/>
                  <a:gd name="T11" fmla="*/ 30163 h 19"/>
                  <a:gd name="T12" fmla="*/ 0 60000 65536"/>
                  <a:gd name="T13" fmla="*/ 0 60000 65536"/>
                  <a:gd name="T14" fmla="*/ 0 60000 65536"/>
                  <a:gd name="T15" fmla="*/ 0 60000 65536"/>
                  <a:gd name="T16" fmla="*/ 0 60000 65536"/>
                  <a:gd name="T17" fmla="*/ 0 60000 65536"/>
                  <a:gd name="T18" fmla="*/ 0 w 1588"/>
                  <a:gd name="T19" fmla="*/ 0 h 19"/>
                  <a:gd name="T20" fmla="*/ 1588 w 158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88" h="19">
                    <a:moveTo>
                      <a:pt x="0" y="19"/>
                    </a:moveTo>
                    <a:lnTo>
                      <a:pt x="0" y="19"/>
                    </a:lnTo>
                    <a:lnTo>
                      <a:pt x="0" y="0"/>
                    </a:lnTo>
                    <a:lnTo>
                      <a:pt x="0" y="19"/>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4" name="Freeform 302"/>
              <p:cNvSpPr>
                <a:spLocks/>
              </p:cNvSpPr>
              <p:nvPr/>
            </p:nvSpPr>
            <p:spPr bwMode="auto">
              <a:xfrm>
                <a:off x="3698875" y="3914775"/>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9525 h 6"/>
                  <a:gd name="T10" fmla="*/ 0 w 1588"/>
                  <a:gd name="T11" fmla="*/ 9525 h 6"/>
                  <a:gd name="T12" fmla="*/ 0 w 1588"/>
                  <a:gd name="T13" fmla="*/ 0 h 6"/>
                  <a:gd name="T14" fmla="*/ 0 w 158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6"/>
                  <a:gd name="T26" fmla="*/ 1588 w 158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5" name="Freeform 303"/>
              <p:cNvSpPr>
                <a:spLocks/>
              </p:cNvSpPr>
              <p:nvPr/>
            </p:nvSpPr>
            <p:spPr bwMode="auto">
              <a:xfrm>
                <a:off x="3587750" y="3924300"/>
                <a:ext cx="1588" cy="20638"/>
              </a:xfrm>
              <a:custGeom>
                <a:avLst/>
                <a:gdLst>
                  <a:gd name="T0" fmla="*/ 0 w 1588"/>
                  <a:gd name="T1" fmla="*/ 20638 h 13"/>
                  <a:gd name="T2" fmla="*/ 0 w 1588"/>
                  <a:gd name="T3" fmla="*/ 20638 h 13"/>
                  <a:gd name="T4" fmla="*/ 0 w 1588"/>
                  <a:gd name="T5" fmla="*/ 0 h 13"/>
                  <a:gd name="T6" fmla="*/ 0 w 1588"/>
                  <a:gd name="T7" fmla="*/ 0 h 13"/>
                  <a:gd name="T8" fmla="*/ 0 w 1588"/>
                  <a:gd name="T9" fmla="*/ 11113 h 13"/>
                  <a:gd name="T10" fmla="*/ 0 w 1588"/>
                  <a:gd name="T11" fmla="*/ 20638 h 13"/>
                  <a:gd name="T12" fmla="*/ 0 w 1588"/>
                  <a:gd name="T13" fmla="*/ 20638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7"/>
                    </a:lnTo>
                    <a:lnTo>
                      <a:pt x="0"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6" name="Rectangle 304"/>
              <p:cNvSpPr>
                <a:spLocks noChangeArrowheads="1"/>
              </p:cNvSpPr>
              <p:nvPr/>
            </p:nvSpPr>
            <p:spPr bwMode="auto">
              <a:xfrm>
                <a:off x="3659188" y="3924300"/>
                <a:ext cx="1587"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7" name="Freeform 305"/>
              <p:cNvSpPr>
                <a:spLocks/>
              </p:cNvSpPr>
              <p:nvPr/>
            </p:nvSpPr>
            <p:spPr bwMode="auto">
              <a:xfrm>
                <a:off x="3578225" y="3924300"/>
                <a:ext cx="1588" cy="30163"/>
              </a:xfrm>
              <a:custGeom>
                <a:avLst/>
                <a:gdLst>
                  <a:gd name="T0" fmla="*/ 0 w 1588"/>
                  <a:gd name="T1" fmla="*/ 30163 h 19"/>
                  <a:gd name="T2" fmla="*/ 0 w 1588"/>
                  <a:gd name="T3" fmla="*/ 30163 h 19"/>
                  <a:gd name="T4" fmla="*/ 0 w 1588"/>
                  <a:gd name="T5" fmla="*/ 0 h 19"/>
                  <a:gd name="T6" fmla="*/ 0 w 1588"/>
                  <a:gd name="T7" fmla="*/ 0 h 19"/>
                  <a:gd name="T8" fmla="*/ 0 w 1588"/>
                  <a:gd name="T9" fmla="*/ 20638 h 19"/>
                  <a:gd name="T10" fmla="*/ 0 w 1588"/>
                  <a:gd name="T11" fmla="*/ 30163 h 19"/>
                  <a:gd name="T12" fmla="*/ 0 w 1588"/>
                  <a:gd name="T13" fmla="*/ 30163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0"/>
                    </a:lnTo>
                    <a:lnTo>
                      <a:pt x="0" y="13"/>
                    </a:lnTo>
                    <a:lnTo>
                      <a:pt x="0" y="19"/>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8" name="Freeform 306"/>
              <p:cNvSpPr>
                <a:spLocks/>
              </p:cNvSpPr>
              <p:nvPr/>
            </p:nvSpPr>
            <p:spPr bwMode="auto">
              <a:xfrm>
                <a:off x="3568700" y="3924300"/>
                <a:ext cx="9525" cy="30163"/>
              </a:xfrm>
              <a:custGeom>
                <a:avLst/>
                <a:gdLst>
                  <a:gd name="T0" fmla="*/ 0 w 6"/>
                  <a:gd name="T1" fmla="*/ 0 h 19"/>
                  <a:gd name="T2" fmla="*/ 0 w 6"/>
                  <a:gd name="T3" fmla="*/ 0 h 19"/>
                  <a:gd name="T4" fmla="*/ 0 w 6"/>
                  <a:gd name="T5" fmla="*/ 20638 h 19"/>
                  <a:gd name="T6" fmla="*/ 9525 w 6"/>
                  <a:gd name="T7" fmla="*/ 30163 h 19"/>
                  <a:gd name="T8" fmla="*/ 9525 w 6"/>
                  <a:gd name="T9" fmla="*/ 30163 h 19"/>
                  <a:gd name="T10" fmla="*/ 0 w 6"/>
                  <a:gd name="T11" fmla="*/ 0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0"/>
                    </a:moveTo>
                    <a:lnTo>
                      <a:pt x="0" y="0"/>
                    </a:lnTo>
                    <a:lnTo>
                      <a:pt x="0" y="13"/>
                    </a:lnTo>
                    <a:lnTo>
                      <a:pt x="6" y="19"/>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49" name="Rectangle 307"/>
              <p:cNvSpPr>
                <a:spLocks noChangeArrowheads="1"/>
              </p:cNvSpPr>
              <p:nvPr/>
            </p:nvSpPr>
            <p:spPr bwMode="auto">
              <a:xfrm>
                <a:off x="3648075" y="3935413"/>
                <a:ext cx="1588"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0" name="Rectangle 308"/>
              <p:cNvSpPr>
                <a:spLocks noChangeArrowheads="1"/>
              </p:cNvSpPr>
              <p:nvPr/>
            </p:nvSpPr>
            <p:spPr bwMode="auto">
              <a:xfrm>
                <a:off x="3648075" y="3935413"/>
                <a:ext cx="1588"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1" name="Freeform 309"/>
              <p:cNvSpPr>
                <a:spLocks/>
              </p:cNvSpPr>
              <p:nvPr/>
            </p:nvSpPr>
            <p:spPr bwMode="auto">
              <a:xfrm>
                <a:off x="3557588" y="3944938"/>
                <a:ext cx="1587" cy="9525"/>
              </a:xfrm>
              <a:custGeom>
                <a:avLst/>
                <a:gdLst>
                  <a:gd name="T0" fmla="*/ 0 w 1588"/>
                  <a:gd name="T1" fmla="*/ 0 h 6"/>
                  <a:gd name="T2" fmla="*/ 0 w 1588"/>
                  <a:gd name="T3" fmla="*/ 0 h 6"/>
                  <a:gd name="T4" fmla="*/ 0 w 1588"/>
                  <a:gd name="T5" fmla="*/ 0 h 6"/>
                  <a:gd name="T6" fmla="*/ 0 w 1588"/>
                  <a:gd name="T7" fmla="*/ 0 h 6"/>
                  <a:gd name="T8" fmla="*/ 0 w 1588"/>
                  <a:gd name="T9" fmla="*/ 9525 h 6"/>
                  <a:gd name="T10" fmla="*/ 0 w 1588"/>
                  <a:gd name="T11" fmla="*/ 9525 h 6"/>
                  <a:gd name="T12" fmla="*/ 0 w 1588"/>
                  <a:gd name="T13" fmla="*/ 0 h 6"/>
                  <a:gd name="T14" fmla="*/ 0 w 158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6"/>
                  <a:gd name="T26" fmla="*/ 1588 w 158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2" name="Freeform 310"/>
              <p:cNvSpPr>
                <a:spLocks/>
              </p:cNvSpPr>
              <p:nvPr/>
            </p:nvSpPr>
            <p:spPr bwMode="auto">
              <a:xfrm>
                <a:off x="3557588" y="3954463"/>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3" name="Freeform 311"/>
              <p:cNvSpPr>
                <a:spLocks/>
              </p:cNvSpPr>
              <p:nvPr/>
            </p:nvSpPr>
            <p:spPr bwMode="auto">
              <a:xfrm>
                <a:off x="3557588" y="3954463"/>
                <a:ext cx="11112" cy="11112"/>
              </a:xfrm>
              <a:custGeom>
                <a:avLst/>
                <a:gdLst>
                  <a:gd name="T0" fmla="*/ 11112 w 7"/>
                  <a:gd name="T1" fmla="*/ 0 h 7"/>
                  <a:gd name="T2" fmla="*/ 11112 w 7"/>
                  <a:gd name="T3" fmla="*/ 0 h 7"/>
                  <a:gd name="T4" fmla="*/ 0 w 7"/>
                  <a:gd name="T5" fmla="*/ 0 h 7"/>
                  <a:gd name="T6" fmla="*/ 0 w 7"/>
                  <a:gd name="T7" fmla="*/ 11112 h 7"/>
                  <a:gd name="T8" fmla="*/ 0 w 7"/>
                  <a:gd name="T9" fmla="*/ 11112 h 7"/>
                  <a:gd name="T10" fmla="*/ 11112 w 7"/>
                  <a:gd name="T11" fmla="*/ 11112 h 7"/>
                  <a:gd name="T12" fmla="*/ 11112 w 7"/>
                  <a:gd name="T13" fmla="*/ 0 h 7"/>
                  <a:gd name="T14" fmla="*/ 11112 w 7"/>
                  <a:gd name="T15" fmla="*/ 0 h 7"/>
                  <a:gd name="T16" fmla="*/ 11112 w 7"/>
                  <a:gd name="T17" fmla="*/ 0 h 7"/>
                  <a:gd name="T18" fmla="*/ 11112 w 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7" y="0"/>
                    </a:moveTo>
                    <a:lnTo>
                      <a:pt x="7" y="0"/>
                    </a:lnTo>
                    <a:lnTo>
                      <a:pt x="0" y="0"/>
                    </a:lnTo>
                    <a:lnTo>
                      <a:pt x="0" y="7"/>
                    </a:lnTo>
                    <a:lnTo>
                      <a:pt x="7" y="7"/>
                    </a:lnTo>
                    <a:lnTo>
                      <a:pt x="7"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4" name="Freeform 312"/>
              <p:cNvSpPr>
                <a:spLocks/>
              </p:cNvSpPr>
              <p:nvPr/>
            </p:nvSpPr>
            <p:spPr bwMode="auto">
              <a:xfrm>
                <a:off x="3587750" y="3954463"/>
                <a:ext cx="1588" cy="20637"/>
              </a:xfrm>
              <a:custGeom>
                <a:avLst/>
                <a:gdLst>
                  <a:gd name="T0" fmla="*/ 0 w 1588"/>
                  <a:gd name="T1" fmla="*/ 20637 h 13"/>
                  <a:gd name="T2" fmla="*/ 0 w 1588"/>
                  <a:gd name="T3" fmla="*/ 20637 h 13"/>
                  <a:gd name="T4" fmla="*/ 0 w 1588"/>
                  <a:gd name="T5" fmla="*/ 11112 h 13"/>
                  <a:gd name="T6" fmla="*/ 0 w 1588"/>
                  <a:gd name="T7" fmla="*/ 0 h 13"/>
                  <a:gd name="T8" fmla="*/ 0 w 1588"/>
                  <a:gd name="T9" fmla="*/ 0 h 13"/>
                  <a:gd name="T10" fmla="*/ 0 w 1588"/>
                  <a:gd name="T11" fmla="*/ 20637 h 13"/>
                  <a:gd name="T12" fmla="*/ 0 w 1588"/>
                  <a:gd name="T13" fmla="*/ 20637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7"/>
                    </a:lnTo>
                    <a:lnTo>
                      <a:pt x="0" y="0"/>
                    </a:lnTo>
                    <a:lnTo>
                      <a:pt x="0"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5" name="Freeform 313"/>
              <p:cNvSpPr>
                <a:spLocks/>
              </p:cNvSpPr>
              <p:nvPr/>
            </p:nvSpPr>
            <p:spPr bwMode="auto">
              <a:xfrm>
                <a:off x="3587750" y="3954463"/>
                <a:ext cx="1588" cy="30162"/>
              </a:xfrm>
              <a:custGeom>
                <a:avLst/>
                <a:gdLst>
                  <a:gd name="T0" fmla="*/ 0 w 1588"/>
                  <a:gd name="T1" fmla="*/ 30162 h 19"/>
                  <a:gd name="T2" fmla="*/ 0 w 1588"/>
                  <a:gd name="T3" fmla="*/ 30162 h 19"/>
                  <a:gd name="T4" fmla="*/ 0 w 1588"/>
                  <a:gd name="T5" fmla="*/ 11112 h 19"/>
                  <a:gd name="T6" fmla="*/ 0 w 1588"/>
                  <a:gd name="T7" fmla="*/ 0 h 19"/>
                  <a:gd name="T8" fmla="*/ 0 w 1588"/>
                  <a:gd name="T9" fmla="*/ 0 h 19"/>
                  <a:gd name="T10" fmla="*/ 0 w 1588"/>
                  <a:gd name="T11" fmla="*/ 30162 h 19"/>
                  <a:gd name="T12" fmla="*/ 0 w 1588"/>
                  <a:gd name="T13" fmla="*/ 30162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7"/>
                    </a:lnTo>
                    <a:lnTo>
                      <a:pt x="0" y="0"/>
                    </a:lnTo>
                    <a:lnTo>
                      <a:pt x="0" y="19"/>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6" name="Freeform 314"/>
              <p:cNvSpPr>
                <a:spLocks/>
              </p:cNvSpPr>
              <p:nvPr/>
            </p:nvSpPr>
            <p:spPr bwMode="auto">
              <a:xfrm>
                <a:off x="3578225" y="3965575"/>
                <a:ext cx="1588" cy="19050"/>
              </a:xfrm>
              <a:custGeom>
                <a:avLst/>
                <a:gdLst>
                  <a:gd name="T0" fmla="*/ 0 w 1588"/>
                  <a:gd name="T1" fmla="*/ 0 h 12"/>
                  <a:gd name="T2" fmla="*/ 0 w 1588"/>
                  <a:gd name="T3" fmla="*/ 0 h 12"/>
                  <a:gd name="T4" fmla="*/ 0 w 1588"/>
                  <a:gd name="T5" fmla="*/ 9525 h 12"/>
                  <a:gd name="T6" fmla="*/ 0 w 1588"/>
                  <a:gd name="T7" fmla="*/ 19050 h 12"/>
                  <a:gd name="T8" fmla="*/ 0 w 1588"/>
                  <a:gd name="T9" fmla="*/ 19050 h 12"/>
                  <a:gd name="T10" fmla="*/ 0 w 1588"/>
                  <a:gd name="T11" fmla="*/ 9525 h 12"/>
                  <a:gd name="T12" fmla="*/ 0 w 1588"/>
                  <a:gd name="T13" fmla="*/ 0 h 12"/>
                  <a:gd name="T14" fmla="*/ 0 w 1588"/>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12"/>
                  <a:gd name="T26" fmla="*/ 1588 w 158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12">
                    <a:moveTo>
                      <a:pt x="0" y="0"/>
                    </a:moveTo>
                    <a:lnTo>
                      <a:pt x="0" y="0"/>
                    </a:lnTo>
                    <a:lnTo>
                      <a:pt x="0" y="6"/>
                    </a:lnTo>
                    <a:lnTo>
                      <a:pt x="0" y="12"/>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7" name="Freeform 315"/>
              <p:cNvSpPr>
                <a:spLocks/>
              </p:cNvSpPr>
              <p:nvPr/>
            </p:nvSpPr>
            <p:spPr bwMode="auto">
              <a:xfrm>
                <a:off x="3568700" y="3965575"/>
                <a:ext cx="9525" cy="19050"/>
              </a:xfrm>
              <a:custGeom>
                <a:avLst/>
                <a:gdLst>
                  <a:gd name="T0" fmla="*/ 9525 w 6"/>
                  <a:gd name="T1" fmla="*/ 19050 h 12"/>
                  <a:gd name="T2" fmla="*/ 9525 w 6"/>
                  <a:gd name="T3" fmla="*/ 19050 h 12"/>
                  <a:gd name="T4" fmla="*/ 0 w 6"/>
                  <a:gd name="T5" fmla="*/ 0 h 12"/>
                  <a:gd name="T6" fmla="*/ 0 w 6"/>
                  <a:gd name="T7" fmla="*/ 0 h 12"/>
                  <a:gd name="T8" fmla="*/ 9525 w 6"/>
                  <a:gd name="T9" fmla="*/ 19050 h 12"/>
                  <a:gd name="T10" fmla="*/ 9525 w 6"/>
                  <a:gd name="T11" fmla="*/ 1905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6" y="12"/>
                    </a:moveTo>
                    <a:lnTo>
                      <a:pt x="6" y="12"/>
                    </a:lnTo>
                    <a:lnTo>
                      <a:pt x="0" y="0"/>
                    </a:lnTo>
                    <a:lnTo>
                      <a:pt x="6" y="12"/>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8" name="Freeform 316"/>
              <p:cNvSpPr>
                <a:spLocks/>
              </p:cNvSpPr>
              <p:nvPr/>
            </p:nvSpPr>
            <p:spPr bwMode="auto">
              <a:xfrm>
                <a:off x="3648075" y="39655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59" name="Freeform 317"/>
              <p:cNvSpPr>
                <a:spLocks/>
              </p:cNvSpPr>
              <p:nvPr/>
            </p:nvSpPr>
            <p:spPr bwMode="auto">
              <a:xfrm>
                <a:off x="3568700" y="3965575"/>
                <a:ext cx="1588" cy="30163"/>
              </a:xfrm>
              <a:custGeom>
                <a:avLst/>
                <a:gdLst>
                  <a:gd name="T0" fmla="*/ 0 w 1588"/>
                  <a:gd name="T1" fmla="*/ 30163 h 19"/>
                  <a:gd name="T2" fmla="*/ 0 w 1588"/>
                  <a:gd name="T3" fmla="*/ 30163 h 19"/>
                  <a:gd name="T4" fmla="*/ 0 w 1588"/>
                  <a:gd name="T5" fmla="*/ 19050 h 19"/>
                  <a:gd name="T6" fmla="*/ 0 w 1588"/>
                  <a:gd name="T7" fmla="*/ 0 h 19"/>
                  <a:gd name="T8" fmla="*/ 0 w 1588"/>
                  <a:gd name="T9" fmla="*/ 0 h 19"/>
                  <a:gd name="T10" fmla="*/ 0 w 1588"/>
                  <a:gd name="T11" fmla="*/ 30163 h 19"/>
                  <a:gd name="T12" fmla="*/ 0 w 1588"/>
                  <a:gd name="T13" fmla="*/ 30163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12"/>
                    </a:lnTo>
                    <a:lnTo>
                      <a:pt x="0" y="0"/>
                    </a:lnTo>
                    <a:lnTo>
                      <a:pt x="0" y="19"/>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0" name="Freeform 318"/>
              <p:cNvSpPr>
                <a:spLocks/>
              </p:cNvSpPr>
              <p:nvPr/>
            </p:nvSpPr>
            <p:spPr bwMode="auto">
              <a:xfrm>
                <a:off x="3557588" y="3975100"/>
                <a:ext cx="1587" cy="20638"/>
              </a:xfrm>
              <a:custGeom>
                <a:avLst/>
                <a:gdLst>
                  <a:gd name="T0" fmla="*/ 0 w 1588"/>
                  <a:gd name="T1" fmla="*/ 20638 h 13"/>
                  <a:gd name="T2" fmla="*/ 0 w 1588"/>
                  <a:gd name="T3" fmla="*/ 20638 h 13"/>
                  <a:gd name="T4" fmla="*/ 0 w 1588"/>
                  <a:gd name="T5" fmla="*/ 0 h 13"/>
                  <a:gd name="T6" fmla="*/ 0 w 1588"/>
                  <a:gd name="T7" fmla="*/ 0 h 13"/>
                  <a:gd name="T8" fmla="*/ 0 w 1588"/>
                  <a:gd name="T9" fmla="*/ 9525 h 13"/>
                  <a:gd name="T10" fmla="*/ 0 w 1588"/>
                  <a:gd name="T11" fmla="*/ 20638 h 13"/>
                  <a:gd name="T12" fmla="*/ 0 w 1588"/>
                  <a:gd name="T13" fmla="*/ 20638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6"/>
                    </a:lnTo>
                    <a:lnTo>
                      <a:pt x="0"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1" name="Freeform 319"/>
              <p:cNvSpPr>
                <a:spLocks/>
              </p:cNvSpPr>
              <p:nvPr/>
            </p:nvSpPr>
            <p:spPr bwMode="auto">
              <a:xfrm>
                <a:off x="3659188" y="3984625"/>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2" name="Freeform 320"/>
              <p:cNvSpPr>
                <a:spLocks/>
              </p:cNvSpPr>
              <p:nvPr/>
            </p:nvSpPr>
            <p:spPr bwMode="auto">
              <a:xfrm>
                <a:off x="3729038" y="3984625"/>
                <a:ext cx="1587" cy="20638"/>
              </a:xfrm>
              <a:custGeom>
                <a:avLst/>
                <a:gdLst>
                  <a:gd name="T0" fmla="*/ 0 w 1588"/>
                  <a:gd name="T1" fmla="*/ 20638 h 13"/>
                  <a:gd name="T2" fmla="*/ 0 w 1588"/>
                  <a:gd name="T3" fmla="*/ 20638 h 13"/>
                  <a:gd name="T4" fmla="*/ 0 w 1588"/>
                  <a:gd name="T5" fmla="*/ 0 h 13"/>
                  <a:gd name="T6" fmla="*/ 0 w 1588"/>
                  <a:gd name="T7" fmla="*/ 0 h 13"/>
                  <a:gd name="T8" fmla="*/ 0 w 1588"/>
                  <a:gd name="T9" fmla="*/ 20638 h 13"/>
                  <a:gd name="T10" fmla="*/ 0 w 1588"/>
                  <a:gd name="T11" fmla="*/ 20638 h 13"/>
                  <a:gd name="T12" fmla="*/ 0 60000 65536"/>
                  <a:gd name="T13" fmla="*/ 0 60000 65536"/>
                  <a:gd name="T14" fmla="*/ 0 60000 65536"/>
                  <a:gd name="T15" fmla="*/ 0 60000 65536"/>
                  <a:gd name="T16" fmla="*/ 0 60000 65536"/>
                  <a:gd name="T17" fmla="*/ 0 60000 65536"/>
                  <a:gd name="T18" fmla="*/ 0 w 1588"/>
                  <a:gd name="T19" fmla="*/ 0 h 13"/>
                  <a:gd name="T20" fmla="*/ 1588 w 158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88" h="13">
                    <a:moveTo>
                      <a:pt x="0" y="13"/>
                    </a:moveTo>
                    <a:lnTo>
                      <a:pt x="0" y="13"/>
                    </a:lnTo>
                    <a:lnTo>
                      <a:pt x="0" y="0"/>
                    </a:lnTo>
                    <a:lnTo>
                      <a:pt x="0"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3" name="Freeform 322"/>
              <p:cNvSpPr>
                <a:spLocks/>
              </p:cNvSpPr>
              <p:nvPr/>
            </p:nvSpPr>
            <p:spPr bwMode="auto">
              <a:xfrm>
                <a:off x="3659188" y="3995738"/>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4" name="Rectangle 323"/>
              <p:cNvSpPr>
                <a:spLocks noChangeArrowheads="1"/>
              </p:cNvSpPr>
              <p:nvPr/>
            </p:nvSpPr>
            <p:spPr bwMode="auto">
              <a:xfrm>
                <a:off x="3648075" y="3995738"/>
                <a:ext cx="1588"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5" name="Freeform 324"/>
              <p:cNvSpPr>
                <a:spLocks/>
              </p:cNvSpPr>
              <p:nvPr/>
            </p:nvSpPr>
            <p:spPr bwMode="auto">
              <a:xfrm>
                <a:off x="3538538" y="3995738"/>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6" name="Freeform 325"/>
              <p:cNvSpPr>
                <a:spLocks/>
              </p:cNvSpPr>
              <p:nvPr/>
            </p:nvSpPr>
            <p:spPr bwMode="auto">
              <a:xfrm>
                <a:off x="3587750" y="3995738"/>
                <a:ext cx="1588" cy="20637"/>
              </a:xfrm>
              <a:custGeom>
                <a:avLst/>
                <a:gdLst>
                  <a:gd name="T0" fmla="*/ 0 w 1588"/>
                  <a:gd name="T1" fmla="*/ 20637 h 13"/>
                  <a:gd name="T2" fmla="*/ 0 w 1588"/>
                  <a:gd name="T3" fmla="*/ 20637 h 13"/>
                  <a:gd name="T4" fmla="*/ 0 w 1588"/>
                  <a:gd name="T5" fmla="*/ 0 h 13"/>
                  <a:gd name="T6" fmla="*/ 0 w 1588"/>
                  <a:gd name="T7" fmla="*/ 0 h 13"/>
                  <a:gd name="T8" fmla="*/ 0 w 1588"/>
                  <a:gd name="T9" fmla="*/ 9525 h 13"/>
                  <a:gd name="T10" fmla="*/ 0 w 1588"/>
                  <a:gd name="T11" fmla="*/ 20637 h 13"/>
                  <a:gd name="T12" fmla="*/ 0 w 1588"/>
                  <a:gd name="T13" fmla="*/ 20637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6"/>
                    </a:lnTo>
                    <a:lnTo>
                      <a:pt x="0"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7" name="Rectangle 326"/>
              <p:cNvSpPr>
                <a:spLocks noChangeArrowheads="1"/>
              </p:cNvSpPr>
              <p:nvPr/>
            </p:nvSpPr>
            <p:spPr bwMode="auto">
              <a:xfrm>
                <a:off x="3538538" y="3995738"/>
                <a:ext cx="1587"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8" name="Freeform 327"/>
              <p:cNvSpPr>
                <a:spLocks/>
              </p:cNvSpPr>
              <p:nvPr/>
            </p:nvSpPr>
            <p:spPr bwMode="auto">
              <a:xfrm>
                <a:off x="3587750" y="4005263"/>
                <a:ext cx="11113" cy="11112"/>
              </a:xfrm>
              <a:custGeom>
                <a:avLst/>
                <a:gdLst>
                  <a:gd name="T0" fmla="*/ 0 w 7"/>
                  <a:gd name="T1" fmla="*/ 11112 h 7"/>
                  <a:gd name="T2" fmla="*/ 0 w 7"/>
                  <a:gd name="T3" fmla="*/ 11112 h 7"/>
                  <a:gd name="T4" fmla="*/ 11113 w 7"/>
                  <a:gd name="T5" fmla="*/ 0 h 7"/>
                  <a:gd name="T6" fmla="*/ 0 w 7"/>
                  <a:gd name="T7" fmla="*/ 0 h 7"/>
                  <a:gd name="T8" fmla="*/ 0 w 7"/>
                  <a:gd name="T9" fmla="*/ 0 h 7"/>
                  <a:gd name="T10" fmla="*/ 0 w 7"/>
                  <a:gd name="T11" fmla="*/ 11112 h 7"/>
                  <a:gd name="T12" fmla="*/ 0 w 7"/>
                  <a:gd name="T13" fmla="*/ 11112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7"/>
                    </a:lnTo>
                    <a:lnTo>
                      <a:pt x="7" y="0"/>
                    </a:lnTo>
                    <a:lnTo>
                      <a:pt x="0" y="0"/>
                    </a:lnTo>
                    <a:lnTo>
                      <a:pt x="0" y="7"/>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69" name="Rectangle 328"/>
              <p:cNvSpPr>
                <a:spLocks noChangeArrowheads="1"/>
              </p:cNvSpPr>
              <p:nvPr/>
            </p:nvSpPr>
            <p:spPr bwMode="auto">
              <a:xfrm>
                <a:off x="3527425" y="4005263"/>
                <a:ext cx="1588"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0" name="Freeform 329"/>
              <p:cNvSpPr>
                <a:spLocks/>
              </p:cNvSpPr>
              <p:nvPr/>
            </p:nvSpPr>
            <p:spPr bwMode="auto">
              <a:xfrm>
                <a:off x="3578225" y="4005263"/>
                <a:ext cx="1588" cy="11112"/>
              </a:xfrm>
              <a:custGeom>
                <a:avLst/>
                <a:gdLst>
                  <a:gd name="T0" fmla="*/ 0 w 1588"/>
                  <a:gd name="T1" fmla="*/ 0 h 7"/>
                  <a:gd name="T2" fmla="*/ 0 w 1588"/>
                  <a:gd name="T3" fmla="*/ 0 h 7"/>
                  <a:gd name="T4" fmla="*/ 0 w 1588"/>
                  <a:gd name="T5" fmla="*/ 0 h 7"/>
                  <a:gd name="T6" fmla="*/ 0 w 1588"/>
                  <a:gd name="T7" fmla="*/ 11112 h 7"/>
                  <a:gd name="T8" fmla="*/ 0 w 1588"/>
                  <a:gd name="T9" fmla="*/ 11112 h 7"/>
                  <a:gd name="T10" fmla="*/ 0 w 1588"/>
                  <a:gd name="T11" fmla="*/ 0 h 7"/>
                  <a:gd name="T12" fmla="*/ 0 w 1588"/>
                  <a:gd name="T13" fmla="*/ 0 h 7"/>
                  <a:gd name="T14" fmla="*/ 0 60000 65536"/>
                  <a:gd name="T15" fmla="*/ 0 60000 65536"/>
                  <a:gd name="T16" fmla="*/ 0 60000 65536"/>
                  <a:gd name="T17" fmla="*/ 0 60000 65536"/>
                  <a:gd name="T18" fmla="*/ 0 60000 65536"/>
                  <a:gd name="T19" fmla="*/ 0 60000 65536"/>
                  <a:gd name="T20" fmla="*/ 0 60000 65536"/>
                  <a:gd name="T21" fmla="*/ 0 w 1588"/>
                  <a:gd name="T22" fmla="*/ 0 h 7"/>
                  <a:gd name="T23" fmla="*/ 1588 w 158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7">
                    <a:moveTo>
                      <a:pt x="0" y="0"/>
                    </a:moveTo>
                    <a:lnTo>
                      <a:pt x="0" y="0"/>
                    </a:lnTo>
                    <a:lnTo>
                      <a:pt x="0" y="7"/>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1" name="Freeform 330"/>
              <p:cNvSpPr>
                <a:spLocks/>
              </p:cNvSpPr>
              <p:nvPr/>
            </p:nvSpPr>
            <p:spPr bwMode="auto">
              <a:xfrm>
                <a:off x="3568700" y="4005263"/>
                <a:ext cx="9525" cy="20637"/>
              </a:xfrm>
              <a:custGeom>
                <a:avLst/>
                <a:gdLst>
                  <a:gd name="T0" fmla="*/ 9525 w 6"/>
                  <a:gd name="T1" fmla="*/ 0 h 13"/>
                  <a:gd name="T2" fmla="*/ 9525 w 6"/>
                  <a:gd name="T3" fmla="*/ 0 h 13"/>
                  <a:gd name="T4" fmla="*/ 0 w 6"/>
                  <a:gd name="T5" fmla="*/ 0 h 13"/>
                  <a:gd name="T6" fmla="*/ 9525 w 6"/>
                  <a:gd name="T7" fmla="*/ 20637 h 13"/>
                  <a:gd name="T8" fmla="*/ 9525 w 6"/>
                  <a:gd name="T9" fmla="*/ 20637 h 13"/>
                  <a:gd name="T10" fmla="*/ 9525 w 6"/>
                  <a:gd name="T11" fmla="*/ 0 h 13"/>
                  <a:gd name="T12" fmla="*/ 9525 w 6"/>
                  <a:gd name="T13" fmla="*/ 0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6" y="0"/>
                    </a:moveTo>
                    <a:lnTo>
                      <a:pt x="6" y="0"/>
                    </a:lnTo>
                    <a:lnTo>
                      <a:pt x="0" y="0"/>
                    </a:lnTo>
                    <a:lnTo>
                      <a:pt x="6" y="13"/>
                    </a:lnTo>
                    <a:lnTo>
                      <a:pt x="6"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2" name="Freeform 331"/>
              <p:cNvSpPr>
                <a:spLocks/>
              </p:cNvSpPr>
              <p:nvPr/>
            </p:nvSpPr>
            <p:spPr bwMode="auto">
              <a:xfrm>
                <a:off x="3648075" y="4005263"/>
                <a:ext cx="11113" cy="11112"/>
              </a:xfrm>
              <a:custGeom>
                <a:avLst/>
                <a:gdLst>
                  <a:gd name="T0" fmla="*/ 0 w 7"/>
                  <a:gd name="T1" fmla="*/ 0 h 7"/>
                  <a:gd name="T2" fmla="*/ 0 w 7"/>
                  <a:gd name="T3" fmla="*/ 0 h 7"/>
                  <a:gd name="T4" fmla="*/ 0 w 7"/>
                  <a:gd name="T5" fmla="*/ 11112 h 7"/>
                  <a:gd name="T6" fmla="*/ 0 w 7"/>
                  <a:gd name="T7" fmla="*/ 11112 h 7"/>
                  <a:gd name="T8" fmla="*/ 0 w 7"/>
                  <a:gd name="T9" fmla="*/ 0 h 7"/>
                  <a:gd name="T10" fmla="*/ 0 w 7"/>
                  <a:gd name="T11" fmla="*/ 0 h 7"/>
                  <a:gd name="T12" fmla="*/ 11113 w 7"/>
                  <a:gd name="T13" fmla="*/ 0 h 7"/>
                  <a:gd name="T14" fmla="*/ 11113 w 7"/>
                  <a:gd name="T15" fmla="*/ 0 h 7"/>
                  <a:gd name="T16" fmla="*/ 0 w 7"/>
                  <a:gd name="T17" fmla="*/ 0 h 7"/>
                  <a:gd name="T18" fmla="*/ 0 w 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0" y="0"/>
                    </a:moveTo>
                    <a:lnTo>
                      <a:pt x="0" y="0"/>
                    </a:lnTo>
                    <a:lnTo>
                      <a:pt x="0" y="7"/>
                    </a:lnTo>
                    <a:lnTo>
                      <a:pt x="0" y="0"/>
                    </a:lnTo>
                    <a:lnTo>
                      <a:pt x="7" y="0"/>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3" name="Rectangle 332"/>
              <p:cNvSpPr>
                <a:spLocks noChangeArrowheads="1"/>
              </p:cNvSpPr>
              <p:nvPr/>
            </p:nvSpPr>
            <p:spPr bwMode="auto">
              <a:xfrm>
                <a:off x="3648075" y="4005263"/>
                <a:ext cx="1588"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4" name="Rectangle 333"/>
              <p:cNvSpPr>
                <a:spLocks noChangeArrowheads="1"/>
              </p:cNvSpPr>
              <p:nvPr/>
            </p:nvSpPr>
            <p:spPr bwMode="auto">
              <a:xfrm>
                <a:off x="3779838" y="4005263"/>
                <a:ext cx="1587"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5" name="Freeform 334"/>
              <p:cNvSpPr>
                <a:spLocks/>
              </p:cNvSpPr>
              <p:nvPr/>
            </p:nvSpPr>
            <p:spPr bwMode="auto">
              <a:xfrm>
                <a:off x="3729038" y="4016375"/>
                <a:ext cx="1587"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w 1588"/>
                  <a:gd name="T13" fmla="*/ 9525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6" name="Rectangle 335"/>
              <p:cNvSpPr>
                <a:spLocks noChangeArrowheads="1"/>
              </p:cNvSpPr>
              <p:nvPr/>
            </p:nvSpPr>
            <p:spPr bwMode="auto">
              <a:xfrm>
                <a:off x="3648075" y="4016375"/>
                <a:ext cx="1588"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7" name="Freeform 336"/>
              <p:cNvSpPr>
                <a:spLocks/>
              </p:cNvSpPr>
              <p:nvPr/>
            </p:nvSpPr>
            <p:spPr bwMode="auto">
              <a:xfrm>
                <a:off x="3729038" y="4016375"/>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8" name="Freeform 337"/>
              <p:cNvSpPr>
                <a:spLocks/>
              </p:cNvSpPr>
              <p:nvPr/>
            </p:nvSpPr>
            <p:spPr bwMode="auto">
              <a:xfrm>
                <a:off x="3648075" y="40163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1588"/>
                  <a:gd name="T32" fmla="*/ 1588 w 1588"/>
                  <a:gd name="T33" fmla="*/ 1588 h 1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79" name="Freeform 338"/>
              <p:cNvSpPr>
                <a:spLocks/>
              </p:cNvSpPr>
              <p:nvPr/>
            </p:nvSpPr>
            <p:spPr bwMode="auto">
              <a:xfrm>
                <a:off x="3648075" y="4016375"/>
                <a:ext cx="1588" cy="9525"/>
              </a:xfrm>
              <a:custGeom>
                <a:avLst/>
                <a:gdLst>
                  <a:gd name="T0" fmla="*/ 0 w 1588"/>
                  <a:gd name="T1" fmla="*/ 0 h 6"/>
                  <a:gd name="T2" fmla="*/ 0 w 1588"/>
                  <a:gd name="T3" fmla="*/ 0 h 6"/>
                  <a:gd name="T4" fmla="*/ 0 w 1588"/>
                  <a:gd name="T5" fmla="*/ 9525 h 6"/>
                  <a:gd name="T6" fmla="*/ 0 w 1588"/>
                  <a:gd name="T7" fmla="*/ 0 h 6"/>
                  <a:gd name="T8" fmla="*/ 0 w 1588"/>
                  <a:gd name="T9" fmla="*/ 0 h 6"/>
                  <a:gd name="T10" fmla="*/ 0 60000 65536"/>
                  <a:gd name="T11" fmla="*/ 0 60000 65536"/>
                  <a:gd name="T12" fmla="*/ 0 60000 65536"/>
                  <a:gd name="T13" fmla="*/ 0 60000 65536"/>
                  <a:gd name="T14" fmla="*/ 0 60000 65536"/>
                  <a:gd name="T15" fmla="*/ 0 w 1588"/>
                  <a:gd name="T16" fmla="*/ 0 h 6"/>
                  <a:gd name="T17" fmla="*/ 1588 w 1588"/>
                  <a:gd name="T18" fmla="*/ 6 h 6"/>
                </a:gdLst>
                <a:ahLst/>
                <a:cxnLst>
                  <a:cxn ang="T10">
                    <a:pos x="T0" y="T1"/>
                  </a:cxn>
                  <a:cxn ang="T11">
                    <a:pos x="T2" y="T3"/>
                  </a:cxn>
                  <a:cxn ang="T12">
                    <a:pos x="T4" y="T5"/>
                  </a:cxn>
                  <a:cxn ang="T13">
                    <a:pos x="T6" y="T7"/>
                  </a:cxn>
                  <a:cxn ang="T14">
                    <a:pos x="T8" y="T9"/>
                  </a:cxn>
                </a:cxnLst>
                <a:rect l="T15" t="T16" r="T17" b="T18"/>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0" name="Rectangle 339"/>
              <p:cNvSpPr>
                <a:spLocks noChangeArrowheads="1"/>
              </p:cNvSpPr>
              <p:nvPr/>
            </p:nvSpPr>
            <p:spPr bwMode="auto">
              <a:xfrm>
                <a:off x="3587750" y="4025900"/>
                <a:ext cx="1588"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1" name="Freeform 340"/>
              <p:cNvSpPr>
                <a:spLocks/>
              </p:cNvSpPr>
              <p:nvPr/>
            </p:nvSpPr>
            <p:spPr bwMode="auto">
              <a:xfrm>
                <a:off x="3587750" y="4025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2" name="Freeform 341"/>
              <p:cNvSpPr>
                <a:spLocks/>
              </p:cNvSpPr>
              <p:nvPr/>
            </p:nvSpPr>
            <p:spPr bwMode="auto">
              <a:xfrm>
                <a:off x="3587750" y="4025900"/>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3" name="Rectangle 342"/>
              <p:cNvSpPr>
                <a:spLocks noChangeArrowheads="1"/>
              </p:cNvSpPr>
              <p:nvPr/>
            </p:nvSpPr>
            <p:spPr bwMode="auto">
              <a:xfrm>
                <a:off x="3578225" y="4025900"/>
                <a:ext cx="1588"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4" name="Freeform 343"/>
              <p:cNvSpPr>
                <a:spLocks/>
              </p:cNvSpPr>
              <p:nvPr/>
            </p:nvSpPr>
            <p:spPr bwMode="auto">
              <a:xfrm>
                <a:off x="3578225" y="4025900"/>
                <a:ext cx="1588" cy="20638"/>
              </a:xfrm>
              <a:custGeom>
                <a:avLst/>
                <a:gdLst>
                  <a:gd name="T0" fmla="*/ 0 w 1588"/>
                  <a:gd name="T1" fmla="*/ 20638 h 13"/>
                  <a:gd name="T2" fmla="*/ 0 w 1588"/>
                  <a:gd name="T3" fmla="*/ 20638 h 13"/>
                  <a:gd name="T4" fmla="*/ 0 w 1588"/>
                  <a:gd name="T5" fmla="*/ 0 h 13"/>
                  <a:gd name="T6" fmla="*/ 0 w 1588"/>
                  <a:gd name="T7" fmla="*/ 0 h 13"/>
                  <a:gd name="T8" fmla="*/ 0 w 1588"/>
                  <a:gd name="T9" fmla="*/ 20638 h 13"/>
                  <a:gd name="T10" fmla="*/ 0 w 1588"/>
                  <a:gd name="T11" fmla="*/ 20638 h 13"/>
                  <a:gd name="T12" fmla="*/ 0 60000 65536"/>
                  <a:gd name="T13" fmla="*/ 0 60000 65536"/>
                  <a:gd name="T14" fmla="*/ 0 60000 65536"/>
                  <a:gd name="T15" fmla="*/ 0 60000 65536"/>
                  <a:gd name="T16" fmla="*/ 0 60000 65536"/>
                  <a:gd name="T17" fmla="*/ 0 60000 65536"/>
                  <a:gd name="T18" fmla="*/ 0 w 1588"/>
                  <a:gd name="T19" fmla="*/ 0 h 13"/>
                  <a:gd name="T20" fmla="*/ 1588 w 158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88" h="13">
                    <a:moveTo>
                      <a:pt x="0" y="13"/>
                    </a:moveTo>
                    <a:lnTo>
                      <a:pt x="0" y="13"/>
                    </a:lnTo>
                    <a:lnTo>
                      <a:pt x="0" y="0"/>
                    </a:lnTo>
                    <a:lnTo>
                      <a:pt x="0"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5" name="Freeform 344"/>
              <p:cNvSpPr>
                <a:spLocks/>
              </p:cNvSpPr>
              <p:nvPr/>
            </p:nvSpPr>
            <p:spPr bwMode="auto">
              <a:xfrm>
                <a:off x="3648075" y="4025900"/>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w 1588"/>
                  <a:gd name="T13" fmla="*/ 9525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6" name="Freeform 345"/>
              <p:cNvSpPr>
                <a:spLocks/>
              </p:cNvSpPr>
              <p:nvPr/>
            </p:nvSpPr>
            <p:spPr bwMode="auto">
              <a:xfrm>
                <a:off x="3568700" y="4025900"/>
                <a:ext cx="9525" cy="20638"/>
              </a:xfrm>
              <a:custGeom>
                <a:avLst/>
                <a:gdLst>
                  <a:gd name="T0" fmla="*/ 0 w 6"/>
                  <a:gd name="T1" fmla="*/ 0 h 13"/>
                  <a:gd name="T2" fmla="*/ 0 w 6"/>
                  <a:gd name="T3" fmla="*/ 0 h 13"/>
                  <a:gd name="T4" fmla="*/ 0 w 6"/>
                  <a:gd name="T5" fmla="*/ 9525 h 13"/>
                  <a:gd name="T6" fmla="*/ 9525 w 6"/>
                  <a:gd name="T7" fmla="*/ 20638 h 13"/>
                  <a:gd name="T8" fmla="*/ 9525 w 6"/>
                  <a:gd name="T9" fmla="*/ 20638 h 13"/>
                  <a:gd name="T10" fmla="*/ 9525 w 6"/>
                  <a:gd name="T11" fmla="*/ 9525 h 13"/>
                  <a:gd name="T12" fmla="*/ 0 w 6"/>
                  <a:gd name="T13" fmla="*/ 0 h 13"/>
                  <a:gd name="T14" fmla="*/ 0 w 6"/>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3"/>
                  <a:gd name="T26" fmla="*/ 6 w 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3">
                    <a:moveTo>
                      <a:pt x="0" y="0"/>
                    </a:moveTo>
                    <a:lnTo>
                      <a:pt x="0" y="0"/>
                    </a:lnTo>
                    <a:lnTo>
                      <a:pt x="0" y="6"/>
                    </a:lnTo>
                    <a:lnTo>
                      <a:pt x="6" y="13"/>
                    </a:lnTo>
                    <a:lnTo>
                      <a:pt x="6"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7" name="Freeform 346"/>
              <p:cNvSpPr>
                <a:spLocks/>
              </p:cNvSpPr>
              <p:nvPr/>
            </p:nvSpPr>
            <p:spPr bwMode="auto">
              <a:xfrm>
                <a:off x="3587750" y="4025900"/>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8" name="Freeform 347"/>
              <p:cNvSpPr>
                <a:spLocks/>
              </p:cNvSpPr>
              <p:nvPr/>
            </p:nvSpPr>
            <p:spPr bwMode="auto">
              <a:xfrm>
                <a:off x="3527425" y="4035425"/>
                <a:ext cx="11113" cy="11113"/>
              </a:xfrm>
              <a:custGeom>
                <a:avLst/>
                <a:gdLst>
                  <a:gd name="T0" fmla="*/ 11113 w 7"/>
                  <a:gd name="T1" fmla="*/ 11113 h 7"/>
                  <a:gd name="T2" fmla="*/ 11113 w 7"/>
                  <a:gd name="T3" fmla="*/ 11113 h 7"/>
                  <a:gd name="T4" fmla="*/ 11113 w 7"/>
                  <a:gd name="T5" fmla="*/ 0 h 7"/>
                  <a:gd name="T6" fmla="*/ 11113 w 7"/>
                  <a:gd name="T7" fmla="*/ 0 h 7"/>
                  <a:gd name="T8" fmla="*/ 0 w 7"/>
                  <a:gd name="T9" fmla="*/ 0 h 7"/>
                  <a:gd name="T10" fmla="*/ 0 w 7"/>
                  <a:gd name="T11" fmla="*/ 0 h 7"/>
                  <a:gd name="T12" fmla="*/ 0 w 7"/>
                  <a:gd name="T13" fmla="*/ 11113 h 7"/>
                  <a:gd name="T14" fmla="*/ 0 w 7"/>
                  <a:gd name="T15" fmla="*/ 11113 h 7"/>
                  <a:gd name="T16" fmla="*/ 11113 w 7"/>
                  <a:gd name="T17" fmla="*/ 11113 h 7"/>
                  <a:gd name="T18" fmla="*/ 11113 w 7"/>
                  <a:gd name="T19" fmla="*/ 11113 h 7"/>
                  <a:gd name="T20" fmla="*/ 11113 w 7"/>
                  <a:gd name="T21" fmla="*/ 11113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7"/>
                  <a:gd name="T35" fmla="*/ 7 w 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7">
                    <a:moveTo>
                      <a:pt x="7" y="7"/>
                    </a:moveTo>
                    <a:lnTo>
                      <a:pt x="7" y="7"/>
                    </a:lnTo>
                    <a:lnTo>
                      <a:pt x="7" y="0"/>
                    </a:lnTo>
                    <a:lnTo>
                      <a:pt x="0" y="0"/>
                    </a:lnTo>
                    <a:lnTo>
                      <a:pt x="0" y="7"/>
                    </a:lnTo>
                    <a:lnTo>
                      <a:pt x="7" y="7"/>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89" name="Rectangle 348"/>
              <p:cNvSpPr>
                <a:spLocks noChangeArrowheads="1"/>
              </p:cNvSpPr>
              <p:nvPr/>
            </p:nvSpPr>
            <p:spPr bwMode="auto">
              <a:xfrm>
                <a:off x="3648075" y="4035425"/>
                <a:ext cx="1588"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0" name="Freeform 349"/>
              <p:cNvSpPr>
                <a:spLocks/>
              </p:cNvSpPr>
              <p:nvPr/>
            </p:nvSpPr>
            <p:spPr bwMode="auto">
              <a:xfrm>
                <a:off x="3648075" y="4035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1" name="Freeform 350"/>
              <p:cNvSpPr>
                <a:spLocks/>
              </p:cNvSpPr>
              <p:nvPr/>
            </p:nvSpPr>
            <p:spPr bwMode="auto">
              <a:xfrm>
                <a:off x="3729038" y="4035425"/>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2" name="Freeform 351"/>
              <p:cNvSpPr>
                <a:spLocks/>
              </p:cNvSpPr>
              <p:nvPr/>
            </p:nvSpPr>
            <p:spPr bwMode="auto">
              <a:xfrm>
                <a:off x="3587750" y="4046538"/>
                <a:ext cx="11113" cy="19050"/>
              </a:xfrm>
              <a:custGeom>
                <a:avLst/>
                <a:gdLst>
                  <a:gd name="T0" fmla="*/ 0 w 7"/>
                  <a:gd name="T1" fmla="*/ 0 h 12"/>
                  <a:gd name="T2" fmla="*/ 0 w 7"/>
                  <a:gd name="T3" fmla="*/ 0 h 12"/>
                  <a:gd name="T4" fmla="*/ 0 w 7"/>
                  <a:gd name="T5" fmla="*/ 9525 h 12"/>
                  <a:gd name="T6" fmla="*/ 11113 w 7"/>
                  <a:gd name="T7" fmla="*/ 19050 h 12"/>
                  <a:gd name="T8" fmla="*/ 11113 w 7"/>
                  <a:gd name="T9" fmla="*/ 19050 h 12"/>
                  <a:gd name="T10" fmla="*/ 0 w 7"/>
                  <a:gd name="T11" fmla="*/ 0 h 12"/>
                  <a:gd name="T12" fmla="*/ 0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0"/>
                    </a:moveTo>
                    <a:lnTo>
                      <a:pt x="0" y="0"/>
                    </a:lnTo>
                    <a:lnTo>
                      <a:pt x="0" y="6"/>
                    </a:lnTo>
                    <a:lnTo>
                      <a:pt x="7" y="12"/>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3" name="Freeform 352"/>
              <p:cNvSpPr>
                <a:spLocks/>
              </p:cNvSpPr>
              <p:nvPr/>
            </p:nvSpPr>
            <p:spPr bwMode="auto">
              <a:xfrm>
                <a:off x="3729038" y="4046538"/>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4" name="Freeform 353"/>
              <p:cNvSpPr>
                <a:spLocks/>
              </p:cNvSpPr>
              <p:nvPr/>
            </p:nvSpPr>
            <p:spPr bwMode="auto">
              <a:xfrm>
                <a:off x="3729038" y="4046538"/>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5" name="Freeform 354"/>
              <p:cNvSpPr>
                <a:spLocks/>
              </p:cNvSpPr>
              <p:nvPr/>
            </p:nvSpPr>
            <p:spPr bwMode="auto">
              <a:xfrm>
                <a:off x="3578225" y="4056063"/>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w 1588"/>
                  <a:gd name="T13" fmla="*/ 9525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6" name="Freeform 355"/>
              <p:cNvSpPr>
                <a:spLocks/>
              </p:cNvSpPr>
              <p:nvPr/>
            </p:nvSpPr>
            <p:spPr bwMode="auto">
              <a:xfrm>
                <a:off x="3587750" y="4056063"/>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7" name="Freeform 356"/>
              <p:cNvSpPr>
                <a:spLocks/>
              </p:cNvSpPr>
              <p:nvPr/>
            </p:nvSpPr>
            <p:spPr bwMode="auto">
              <a:xfrm>
                <a:off x="3568700" y="4056063"/>
                <a:ext cx="9525" cy="9525"/>
              </a:xfrm>
              <a:custGeom>
                <a:avLst/>
                <a:gdLst>
                  <a:gd name="T0" fmla="*/ 0 w 6"/>
                  <a:gd name="T1" fmla="*/ 0 h 6"/>
                  <a:gd name="T2" fmla="*/ 0 w 6"/>
                  <a:gd name="T3" fmla="*/ 0 h 6"/>
                  <a:gd name="T4" fmla="*/ 0 w 6"/>
                  <a:gd name="T5" fmla="*/ 9525 h 6"/>
                  <a:gd name="T6" fmla="*/ 9525 w 6"/>
                  <a:gd name="T7" fmla="*/ 9525 h 6"/>
                  <a:gd name="T8" fmla="*/ 9525 w 6"/>
                  <a:gd name="T9" fmla="*/ 9525 h 6"/>
                  <a:gd name="T10" fmla="*/ 9525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0"/>
                    </a:moveTo>
                    <a:lnTo>
                      <a:pt x="0" y="0"/>
                    </a:lnTo>
                    <a:lnTo>
                      <a:pt x="0" y="6"/>
                    </a:lnTo>
                    <a:lnTo>
                      <a:pt x="6" y="6"/>
                    </a:lnTo>
                    <a:lnTo>
                      <a:pt x="6" y="0"/>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8" name="Freeform 357"/>
              <p:cNvSpPr>
                <a:spLocks/>
              </p:cNvSpPr>
              <p:nvPr/>
            </p:nvSpPr>
            <p:spPr bwMode="auto">
              <a:xfrm>
                <a:off x="3568700" y="4056063"/>
                <a:ext cx="1588" cy="20637"/>
              </a:xfrm>
              <a:custGeom>
                <a:avLst/>
                <a:gdLst>
                  <a:gd name="T0" fmla="*/ 0 w 1588"/>
                  <a:gd name="T1" fmla="*/ 20637 h 13"/>
                  <a:gd name="T2" fmla="*/ 0 w 1588"/>
                  <a:gd name="T3" fmla="*/ 20637 h 13"/>
                  <a:gd name="T4" fmla="*/ 0 w 1588"/>
                  <a:gd name="T5" fmla="*/ 9525 h 13"/>
                  <a:gd name="T6" fmla="*/ 0 w 1588"/>
                  <a:gd name="T7" fmla="*/ 0 h 13"/>
                  <a:gd name="T8" fmla="*/ 0 w 1588"/>
                  <a:gd name="T9" fmla="*/ 0 h 13"/>
                  <a:gd name="T10" fmla="*/ 0 w 1588"/>
                  <a:gd name="T11" fmla="*/ 9525 h 13"/>
                  <a:gd name="T12" fmla="*/ 0 w 1588"/>
                  <a:gd name="T13" fmla="*/ 20637 h 13"/>
                  <a:gd name="T14" fmla="*/ 0 w 1588"/>
                  <a:gd name="T15" fmla="*/ 20637 h 13"/>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13"/>
                  <a:gd name="T26" fmla="*/ 1588 w 1588"/>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13">
                    <a:moveTo>
                      <a:pt x="0" y="13"/>
                    </a:moveTo>
                    <a:lnTo>
                      <a:pt x="0" y="13"/>
                    </a:lnTo>
                    <a:lnTo>
                      <a:pt x="0" y="6"/>
                    </a:lnTo>
                    <a:lnTo>
                      <a:pt x="0" y="0"/>
                    </a:lnTo>
                    <a:lnTo>
                      <a:pt x="0" y="6"/>
                    </a:lnTo>
                    <a:lnTo>
                      <a:pt x="0"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99" name="Freeform 358"/>
              <p:cNvSpPr>
                <a:spLocks/>
              </p:cNvSpPr>
              <p:nvPr/>
            </p:nvSpPr>
            <p:spPr bwMode="auto">
              <a:xfrm>
                <a:off x="3557588" y="4056063"/>
                <a:ext cx="1587" cy="20637"/>
              </a:xfrm>
              <a:custGeom>
                <a:avLst/>
                <a:gdLst>
                  <a:gd name="T0" fmla="*/ 0 w 1588"/>
                  <a:gd name="T1" fmla="*/ 20637 h 13"/>
                  <a:gd name="T2" fmla="*/ 0 w 1588"/>
                  <a:gd name="T3" fmla="*/ 20637 h 13"/>
                  <a:gd name="T4" fmla="*/ 0 w 1588"/>
                  <a:gd name="T5" fmla="*/ 9525 h 13"/>
                  <a:gd name="T6" fmla="*/ 0 w 1588"/>
                  <a:gd name="T7" fmla="*/ 0 h 13"/>
                  <a:gd name="T8" fmla="*/ 0 w 1588"/>
                  <a:gd name="T9" fmla="*/ 0 h 13"/>
                  <a:gd name="T10" fmla="*/ 0 w 1588"/>
                  <a:gd name="T11" fmla="*/ 20637 h 13"/>
                  <a:gd name="T12" fmla="*/ 0 w 1588"/>
                  <a:gd name="T13" fmla="*/ 20637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6"/>
                    </a:lnTo>
                    <a:lnTo>
                      <a:pt x="0" y="0"/>
                    </a:lnTo>
                    <a:lnTo>
                      <a:pt x="0" y="13"/>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0" name="Rectangle 359"/>
              <p:cNvSpPr>
                <a:spLocks noChangeArrowheads="1"/>
              </p:cNvSpPr>
              <p:nvPr/>
            </p:nvSpPr>
            <p:spPr bwMode="auto">
              <a:xfrm>
                <a:off x="3729038" y="4065588"/>
                <a:ext cx="1587" cy="1587"/>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1" name="Freeform 360"/>
              <p:cNvSpPr>
                <a:spLocks/>
              </p:cNvSpPr>
              <p:nvPr/>
            </p:nvSpPr>
            <p:spPr bwMode="auto">
              <a:xfrm>
                <a:off x="3729038" y="4065588"/>
                <a:ext cx="1587" cy="11112"/>
              </a:xfrm>
              <a:custGeom>
                <a:avLst/>
                <a:gdLst>
                  <a:gd name="T0" fmla="*/ 0 w 1588"/>
                  <a:gd name="T1" fmla="*/ 0 h 7"/>
                  <a:gd name="T2" fmla="*/ 0 w 1588"/>
                  <a:gd name="T3" fmla="*/ 0 h 7"/>
                  <a:gd name="T4" fmla="*/ 0 w 1588"/>
                  <a:gd name="T5" fmla="*/ 11112 h 7"/>
                  <a:gd name="T6" fmla="*/ 0 w 1588"/>
                  <a:gd name="T7" fmla="*/ 11112 h 7"/>
                  <a:gd name="T8" fmla="*/ 0 w 1588"/>
                  <a:gd name="T9" fmla="*/ 0 h 7"/>
                  <a:gd name="T10" fmla="*/ 0 w 1588"/>
                  <a:gd name="T11" fmla="*/ 0 h 7"/>
                  <a:gd name="T12" fmla="*/ 0 60000 65536"/>
                  <a:gd name="T13" fmla="*/ 0 60000 65536"/>
                  <a:gd name="T14" fmla="*/ 0 60000 65536"/>
                  <a:gd name="T15" fmla="*/ 0 60000 65536"/>
                  <a:gd name="T16" fmla="*/ 0 60000 65536"/>
                  <a:gd name="T17" fmla="*/ 0 60000 65536"/>
                  <a:gd name="T18" fmla="*/ 0 w 1588"/>
                  <a:gd name="T19" fmla="*/ 0 h 7"/>
                  <a:gd name="T20" fmla="*/ 1588 w 158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88" h="7">
                    <a:moveTo>
                      <a:pt x="0" y="0"/>
                    </a:moveTo>
                    <a:lnTo>
                      <a:pt x="0" y="0"/>
                    </a:lnTo>
                    <a:lnTo>
                      <a:pt x="0" y="7"/>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2" name="Freeform 361"/>
              <p:cNvSpPr>
                <a:spLocks/>
              </p:cNvSpPr>
              <p:nvPr/>
            </p:nvSpPr>
            <p:spPr bwMode="auto">
              <a:xfrm>
                <a:off x="3729038" y="4076700"/>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3" name="Freeform 362"/>
              <p:cNvSpPr>
                <a:spLocks/>
              </p:cNvSpPr>
              <p:nvPr/>
            </p:nvSpPr>
            <p:spPr bwMode="auto">
              <a:xfrm>
                <a:off x="3578225" y="4076700"/>
                <a:ext cx="1588" cy="19050"/>
              </a:xfrm>
              <a:custGeom>
                <a:avLst/>
                <a:gdLst>
                  <a:gd name="T0" fmla="*/ 0 w 1588"/>
                  <a:gd name="T1" fmla="*/ 0 h 12"/>
                  <a:gd name="T2" fmla="*/ 0 w 1588"/>
                  <a:gd name="T3" fmla="*/ 0 h 12"/>
                  <a:gd name="T4" fmla="*/ 0 w 1588"/>
                  <a:gd name="T5" fmla="*/ 19050 h 12"/>
                  <a:gd name="T6" fmla="*/ 0 w 1588"/>
                  <a:gd name="T7" fmla="*/ 19050 h 12"/>
                  <a:gd name="T8" fmla="*/ 0 w 1588"/>
                  <a:gd name="T9" fmla="*/ 9525 h 12"/>
                  <a:gd name="T10" fmla="*/ 0 w 1588"/>
                  <a:gd name="T11" fmla="*/ 0 h 12"/>
                  <a:gd name="T12" fmla="*/ 0 w 1588"/>
                  <a:gd name="T13" fmla="*/ 0 h 12"/>
                  <a:gd name="T14" fmla="*/ 0 60000 65536"/>
                  <a:gd name="T15" fmla="*/ 0 60000 65536"/>
                  <a:gd name="T16" fmla="*/ 0 60000 65536"/>
                  <a:gd name="T17" fmla="*/ 0 60000 65536"/>
                  <a:gd name="T18" fmla="*/ 0 60000 65536"/>
                  <a:gd name="T19" fmla="*/ 0 60000 65536"/>
                  <a:gd name="T20" fmla="*/ 0 60000 65536"/>
                  <a:gd name="T21" fmla="*/ 0 w 1588"/>
                  <a:gd name="T22" fmla="*/ 0 h 12"/>
                  <a:gd name="T23" fmla="*/ 1588 w 158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2">
                    <a:moveTo>
                      <a:pt x="0" y="0"/>
                    </a:moveTo>
                    <a:lnTo>
                      <a:pt x="0" y="0"/>
                    </a:lnTo>
                    <a:lnTo>
                      <a:pt x="0" y="12"/>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4" name="Rectangle 363"/>
              <p:cNvSpPr>
                <a:spLocks noChangeArrowheads="1"/>
              </p:cNvSpPr>
              <p:nvPr/>
            </p:nvSpPr>
            <p:spPr bwMode="auto">
              <a:xfrm>
                <a:off x="3568700" y="4076700"/>
                <a:ext cx="1588"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5" name="Freeform 364"/>
              <p:cNvSpPr>
                <a:spLocks/>
              </p:cNvSpPr>
              <p:nvPr/>
            </p:nvSpPr>
            <p:spPr bwMode="auto">
              <a:xfrm>
                <a:off x="3578225" y="4076700"/>
                <a:ext cx="1588" cy="19050"/>
              </a:xfrm>
              <a:custGeom>
                <a:avLst/>
                <a:gdLst>
                  <a:gd name="T0" fmla="*/ 0 w 1588"/>
                  <a:gd name="T1" fmla="*/ 0 h 12"/>
                  <a:gd name="T2" fmla="*/ 0 w 1588"/>
                  <a:gd name="T3" fmla="*/ 0 h 12"/>
                  <a:gd name="T4" fmla="*/ 0 w 1588"/>
                  <a:gd name="T5" fmla="*/ 19050 h 12"/>
                  <a:gd name="T6" fmla="*/ 0 w 1588"/>
                  <a:gd name="T7" fmla="*/ 19050 h 12"/>
                  <a:gd name="T8" fmla="*/ 0 w 1588"/>
                  <a:gd name="T9" fmla="*/ 19050 h 12"/>
                  <a:gd name="T10" fmla="*/ 0 w 1588"/>
                  <a:gd name="T11" fmla="*/ 0 h 12"/>
                  <a:gd name="T12" fmla="*/ 0 w 1588"/>
                  <a:gd name="T13" fmla="*/ 0 h 12"/>
                  <a:gd name="T14" fmla="*/ 0 60000 65536"/>
                  <a:gd name="T15" fmla="*/ 0 60000 65536"/>
                  <a:gd name="T16" fmla="*/ 0 60000 65536"/>
                  <a:gd name="T17" fmla="*/ 0 60000 65536"/>
                  <a:gd name="T18" fmla="*/ 0 60000 65536"/>
                  <a:gd name="T19" fmla="*/ 0 60000 65536"/>
                  <a:gd name="T20" fmla="*/ 0 60000 65536"/>
                  <a:gd name="T21" fmla="*/ 0 w 1588"/>
                  <a:gd name="T22" fmla="*/ 0 h 12"/>
                  <a:gd name="T23" fmla="*/ 1588 w 158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2">
                    <a:moveTo>
                      <a:pt x="0" y="0"/>
                    </a:moveTo>
                    <a:lnTo>
                      <a:pt x="0" y="0"/>
                    </a:lnTo>
                    <a:lnTo>
                      <a:pt x="0" y="12"/>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6" name="Freeform 365"/>
              <p:cNvSpPr>
                <a:spLocks/>
              </p:cNvSpPr>
              <p:nvPr/>
            </p:nvSpPr>
            <p:spPr bwMode="auto">
              <a:xfrm>
                <a:off x="3527425" y="4076700"/>
                <a:ext cx="11113" cy="9525"/>
              </a:xfrm>
              <a:custGeom>
                <a:avLst/>
                <a:gdLst>
                  <a:gd name="T0" fmla="*/ 11113 w 7"/>
                  <a:gd name="T1" fmla="*/ 9525 h 6"/>
                  <a:gd name="T2" fmla="*/ 11113 w 7"/>
                  <a:gd name="T3" fmla="*/ 9525 h 6"/>
                  <a:gd name="T4" fmla="*/ 0 w 7"/>
                  <a:gd name="T5" fmla="*/ 9525 h 6"/>
                  <a:gd name="T6" fmla="*/ 0 w 7"/>
                  <a:gd name="T7" fmla="*/ 9525 h 6"/>
                  <a:gd name="T8" fmla="*/ 0 w 7"/>
                  <a:gd name="T9" fmla="*/ 9525 h 6"/>
                  <a:gd name="T10" fmla="*/ 0 w 7"/>
                  <a:gd name="T11" fmla="*/ 9525 h 6"/>
                  <a:gd name="T12" fmla="*/ 0 w 7"/>
                  <a:gd name="T13" fmla="*/ 9525 h 6"/>
                  <a:gd name="T14" fmla="*/ 11113 w 7"/>
                  <a:gd name="T15" fmla="*/ 9525 h 6"/>
                  <a:gd name="T16" fmla="*/ 11113 w 7"/>
                  <a:gd name="T17" fmla="*/ 9525 h 6"/>
                  <a:gd name="T18" fmla="*/ 11113 w 7"/>
                  <a:gd name="T19" fmla="*/ 0 h 6"/>
                  <a:gd name="T20" fmla="*/ 11113 w 7"/>
                  <a:gd name="T21" fmla="*/ 0 h 6"/>
                  <a:gd name="T22" fmla="*/ 11113 w 7"/>
                  <a:gd name="T23" fmla="*/ 9525 h 6"/>
                  <a:gd name="T24" fmla="*/ 11113 w 7"/>
                  <a:gd name="T25" fmla="*/ 9525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7" y="6"/>
                    </a:moveTo>
                    <a:lnTo>
                      <a:pt x="7" y="6"/>
                    </a:lnTo>
                    <a:lnTo>
                      <a:pt x="0" y="6"/>
                    </a:lnTo>
                    <a:lnTo>
                      <a:pt x="7" y="6"/>
                    </a:lnTo>
                    <a:lnTo>
                      <a:pt x="7" y="0"/>
                    </a:lnTo>
                    <a:lnTo>
                      <a:pt x="7"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7" name="Freeform 366"/>
              <p:cNvSpPr>
                <a:spLocks/>
              </p:cNvSpPr>
              <p:nvPr/>
            </p:nvSpPr>
            <p:spPr bwMode="auto">
              <a:xfrm>
                <a:off x="3587750" y="4076700"/>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8" name="Freeform 367"/>
              <p:cNvSpPr>
                <a:spLocks/>
              </p:cNvSpPr>
              <p:nvPr/>
            </p:nvSpPr>
            <p:spPr bwMode="auto">
              <a:xfrm>
                <a:off x="3587750" y="4076700"/>
                <a:ext cx="11113" cy="9525"/>
              </a:xfrm>
              <a:custGeom>
                <a:avLst/>
                <a:gdLst>
                  <a:gd name="T0" fmla="*/ 0 w 7"/>
                  <a:gd name="T1" fmla="*/ 0 h 6"/>
                  <a:gd name="T2" fmla="*/ 0 w 7"/>
                  <a:gd name="T3" fmla="*/ 0 h 6"/>
                  <a:gd name="T4" fmla="*/ 11113 w 7"/>
                  <a:gd name="T5" fmla="*/ 9525 h 6"/>
                  <a:gd name="T6" fmla="*/ 11113 w 7"/>
                  <a:gd name="T7" fmla="*/ 9525 h 6"/>
                  <a:gd name="T8" fmla="*/ 11113 w 7"/>
                  <a:gd name="T9" fmla="*/ 9525 h 6"/>
                  <a:gd name="T10" fmla="*/ 0 w 7"/>
                  <a:gd name="T11" fmla="*/ 0 h 6"/>
                  <a:gd name="T12" fmla="*/ 0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0"/>
                    </a:moveTo>
                    <a:lnTo>
                      <a:pt x="0" y="0"/>
                    </a:lnTo>
                    <a:lnTo>
                      <a:pt x="7"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09" name="Freeform 368"/>
              <p:cNvSpPr>
                <a:spLocks/>
              </p:cNvSpPr>
              <p:nvPr/>
            </p:nvSpPr>
            <p:spPr bwMode="auto">
              <a:xfrm>
                <a:off x="3557588" y="4086225"/>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9525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10" name="Freeform 369"/>
              <p:cNvSpPr>
                <a:spLocks/>
              </p:cNvSpPr>
              <p:nvPr/>
            </p:nvSpPr>
            <p:spPr bwMode="auto">
              <a:xfrm>
                <a:off x="3568700" y="4086225"/>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9525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11" name="Freeform 370"/>
              <p:cNvSpPr>
                <a:spLocks/>
              </p:cNvSpPr>
              <p:nvPr/>
            </p:nvSpPr>
            <p:spPr bwMode="auto">
              <a:xfrm>
                <a:off x="3729038" y="4086225"/>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9525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12" name="Oval 371"/>
              <p:cNvSpPr>
                <a:spLocks noChangeArrowheads="1"/>
              </p:cNvSpPr>
              <p:nvPr/>
            </p:nvSpPr>
            <p:spPr bwMode="auto">
              <a:xfrm>
                <a:off x="3538538" y="4086225"/>
                <a:ext cx="1587" cy="9525"/>
              </a:xfrm>
              <a:prstGeom prst="ellipse">
                <a:avLst/>
              </a:pr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13" name="Freeform 372"/>
              <p:cNvSpPr>
                <a:spLocks/>
              </p:cNvSpPr>
              <p:nvPr/>
            </p:nvSpPr>
            <p:spPr bwMode="auto">
              <a:xfrm>
                <a:off x="3729038" y="4095750"/>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14" name="Rectangle 373"/>
              <p:cNvSpPr>
                <a:spLocks noChangeArrowheads="1"/>
              </p:cNvSpPr>
              <p:nvPr/>
            </p:nvSpPr>
            <p:spPr bwMode="auto">
              <a:xfrm>
                <a:off x="3598863" y="4095750"/>
                <a:ext cx="1587" cy="1588"/>
              </a:xfrm>
              <a:prstGeom prst="rect">
                <a:avLst/>
              </a:prstGeom>
              <a:grpFill/>
              <a:ln w="9525">
                <a:noFill/>
                <a:miter lim="800000"/>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15" name="Freeform 380"/>
              <p:cNvSpPr>
                <a:spLocks/>
              </p:cNvSpPr>
              <p:nvPr/>
            </p:nvSpPr>
            <p:spPr bwMode="auto">
              <a:xfrm>
                <a:off x="4264025" y="3824288"/>
                <a:ext cx="261938" cy="331787"/>
              </a:xfrm>
              <a:custGeom>
                <a:avLst/>
                <a:gdLst>
                  <a:gd name="T0" fmla="*/ 141288 w 165"/>
                  <a:gd name="T1" fmla="*/ 9525 h 209"/>
                  <a:gd name="T2" fmla="*/ 141288 w 165"/>
                  <a:gd name="T3" fmla="*/ 9525 h 209"/>
                  <a:gd name="T4" fmla="*/ 100013 w 165"/>
                  <a:gd name="T5" fmla="*/ 0 h 209"/>
                  <a:gd name="T6" fmla="*/ 100013 w 165"/>
                  <a:gd name="T7" fmla="*/ 0 h 209"/>
                  <a:gd name="T8" fmla="*/ 90488 w 165"/>
                  <a:gd name="T9" fmla="*/ 9525 h 209"/>
                  <a:gd name="T10" fmla="*/ 80963 w 165"/>
                  <a:gd name="T11" fmla="*/ 20637 h 209"/>
                  <a:gd name="T12" fmla="*/ 80963 w 165"/>
                  <a:gd name="T13" fmla="*/ 20637 h 209"/>
                  <a:gd name="T14" fmla="*/ 50800 w 165"/>
                  <a:gd name="T15" fmla="*/ 60325 h 209"/>
                  <a:gd name="T16" fmla="*/ 39688 w 165"/>
                  <a:gd name="T17" fmla="*/ 111125 h 209"/>
                  <a:gd name="T18" fmla="*/ 39688 w 165"/>
                  <a:gd name="T19" fmla="*/ 111125 h 209"/>
                  <a:gd name="T20" fmla="*/ 39688 w 165"/>
                  <a:gd name="T21" fmla="*/ 160337 h 209"/>
                  <a:gd name="T22" fmla="*/ 30163 w 165"/>
                  <a:gd name="T23" fmla="*/ 211137 h 209"/>
                  <a:gd name="T24" fmla="*/ 30163 w 165"/>
                  <a:gd name="T25" fmla="*/ 211137 h 209"/>
                  <a:gd name="T26" fmla="*/ 9525 w 165"/>
                  <a:gd name="T27" fmla="*/ 252412 h 209"/>
                  <a:gd name="T28" fmla="*/ 0 w 165"/>
                  <a:gd name="T29" fmla="*/ 282575 h 209"/>
                  <a:gd name="T30" fmla="*/ 9525 w 165"/>
                  <a:gd name="T31" fmla="*/ 312737 h 209"/>
                  <a:gd name="T32" fmla="*/ 9525 w 165"/>
                  <a:gd name="T33" fmla="*/ 312737 h 209"/>
                  <a:gd name="T34" fmla="*/ 39688 w 165"/>
                  <a:gd name="T35" fmla="*/ 331787 h 209"/>
                  <a:gd name="T36" fmla="*/ 39688 w 165"/>
                  <a:gd name="T37" fmla="*/ 331787 h 209"/>
                  <a:gd name="T38" fmla="*/ 60325 w 165"/>
                  <a:gd name="T39" fmla="*/ 331787 h 209"/>
                  <a:gd name="T40" fmla="*/ 80963 w 165"/>
                  <a:gd name="T41" fmla="*/ 322262 h 209"/>
                  <a:gd name="T42" fmla="*/ 80963 w 165"/>
                  <a:gd name="T43" fmla="*/ 322262 h 209"/>
                  <a:gd name="T44" fmla="*/ 160338 w 165"/>
                  <a:gd name="T45" fmla="*/ 322262 h 209"/>
                  <a:gd name="T46" fmla="*/ 241300 w 165"/>
                  <a:gd name="T47" fmla="*/ 322262 h 209"/>
                  <a:gd name="T48" fmla="*/ 241300 w 165"/>
                  <a:gd name="T49" fmla="*/ 322262 h 209"/>
                  <a:gd name="T50" fmla="*/ 261938 w 165"/>
                  <a:gd name="T51" fmla="*/ 312737 h 209"/>
                  <a:gd name="T52" fmla="*/ 261938 w 165"/>
                  <a:gd name="T53" fmla="*/ 312737 h 209"/>
                  <a:gd name="T54" fmla="*/ 261938 w 165"/>
                  <a:gd name="T55" fmla="*/ 282575 h 209"/>
                  <a:gd name="T56" fmla="*/ 261938 w 165"/>
                  <a:gd name="T57" fmla="*/ 282575 h 209"/>
                  <a:gd name="T58" fmla="*/ 252413 w 165"/>
                  <a:gd name="T59" fmla="*/ 252412 h 209"/>
                  <a:gd name="T60" fmla="*/ 241300 w 165"/>
                  <a:gd name="T61" fmla="*/ 222250 h 209"/>
                  <a:gd name="T62" fmla="*/ 241300 w 165"/>
                  <a:gd name="T63" fmla="*/ 222250 h 209"/>
                  <a:gd name="T64" fmla="*/ 231775 w 165"/>
                  <a:gd name="T65" fmla="*/ 201612 h 209"/>
                  <a:gd name="T66" fmla="*/ 222250 w 165"/>
                  <a:gd name="T67" fmla="*/ 171450 h 209"/>
                  <a:gd name="T68" fmla="*/ 222250 w 165"/>
                  <a:gd name="T69" fmla="*/ 120650 h 209"/>
                  <a:gd name="T70" fmla="*/ 222250 w 165"/>
                  <a:gd name="T71" fmla="*/ 120650 h 209"/>
                  <a:gd name="T72" fmla="*/ 211138 w 165"/>
                  <a:gd name="T73" fmla="*/ 60325 h 209"/>
                  <a:gd name="T74" fmla="*/ 211138 w 165"/>
                  <a:gd name="T75" fmla="*/ 60325 h 209"/>
                  <a:gd name="T76" fmla="*/ 211138 w 165"/>
                  <a:gd name="T77" fmla="*/ 39687 h 209"/>
                  <a:gd name="T78" fmla="*/ 201613 w 165"/>
                  <a:gd name="T79" fmla="*/ 20637 h 209"/>
                  <a:gd name="T80" fmla="*/ 201613 w 165"/>
                  <a:gd name="T81" fmla="*/ 20637 h 209"/>
                  <a:gd name="T82" fmla="*/ 171450 w 165"/>
                  <a:gd name="T83" fmla="*/ 9525 h 209"/>
                  <a:gd name="T84" fmla="*/ 171450 w 165"/>
                  <a:gd name="T85" fmla="*/ 9525 h 209"/>
                  <a:gd name="T86" fmla="*/ 150813 w 165"/>
                  <a:gd name="T87" fmla="*/ 0 h 209"/>
                  <a:gd name="T88" fmla="*/ 141288 w 165"/>
                  <a:gd name="T89" fmla="*/ 0 h 209"/>
                  <a:gd name="T90" fmla="*/ 141288 w 165"/>
                  <a:gd name="T91" fmla="*/ 9525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
                  <a:gd name="T139" fmla="*/ 0 h 209"/>
                  <a:gd name="T140" fmla="*/ 165 w 165"/>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 h="209">
                    <a:moveTo>
                      <a:pt x="89" y="6"/>
                    </a:moveTo>
                    <a:lnTo>
                      <a:pt x="89" y="6"/>
                    </a:lnTo>
                    <a:lnTo>
                      <a:pt x="63" y="0"/>
                    </a:lnTo>
                    <a:lnTo>
                      <a:pt x="57" y="6"/>
                    </a:lnTo>
                    <a:lnTo>
                      <a:pt x="51" y="13"/>
                    </a:lnTo>
                    <a:lnTo>
                      <a:pt x="32" y="38"/>
                    </a:lnTo>
                    <a:lnTo>
                      <a:pt x="25" y="70"/>
                    </a:lnTo>
                    <a:lnTo>
                      <a:pt x="25" y="101"/>
                    </a:lnTo>
                    <a:lnTo>
                      <a:pt x="19" y="133"/>
                    </a:lnTo>
                    <a:lnTo>
                      <a:pt x="6" y="159"/>
                    </a:lnTo>
                    <a:lnTo>
                      <a:pt x="0" y="178"/>
                    </a:lnTo>
                    <a:lnTo>
                      <a:pt x="6" y="197"/>
                    </a:lnTo>
                    <a:lnTo>
                      <a:pt x="25" y="209"/>
                    </a:lnTo>
                    <a:lnTo>
                      <a:pt x="38" y="209"/>
                    </a:lnTo>
                    <a:lnTo>
                      <a:pt x="51" y="203"/>
                    </a:lnTo>
                    <a:lnTo>
                      <a:pt x="101" y="203"/>
                    </a:lnTo>
                    <a:lnTo>
                      <a:pt x="152" y="203"/>
                    </a:lnTo>
                    <a:lnTo>
                      <a:pt x="165" y="197"/>
                    </a:lnTo>
                    <a:lnTo>
                      <a:pt x="165" y="178"/>
                    </a:lnTo>
                    <a:lnTo>
                      <a:pt x="159" y="159"/>
                    </a:lnTo>
                    <a:lnTo>
                      <a:pt x="152" y="140"/>
                    </a:lnTo>
                    <a:lnTo>
                      <a:pt x="146" y="127"/>
                    </a:lnTo>
                    <a:lnTo>
                      <a:pt x="140" y="108"/>
                    </a:lnTo>
                    <a:lnTo>
                      <a:pt x="140" y="76"/>
                    </a:lnTo>
                    <a:lnTo>
                      <a:pt x="133" y="38"/>
                    </a:lnTo>
                    <a:lnTo>
                      <a:pt x="133" y="25"/>
                    </a:lnTo>
                    <a:lnTo>
                      <a:pt x="127" y="13"/>
                    </a:lnTo>
                    <a:lnTo>
                      <a:pt x="108" y="6"/>
                    </a:lnTo>
                    <a:lnTo>
                      <a:pt x="95" y="0"/>
                    </a:lnTo>
                    <a:lnTo>
                      <a:pt x="89" y="0"/>
                    </a:lnTo>
                    <a:lnTo>
                      <a:pt x="89" y="6"/>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sp>
            <p:nvSpPr>
              <p:cNvPr id="116" name="Freeform 381"/>
              <p:cNvSpPr>
                <a:spLocks/>
              </p:cNvSpPr>
              <p:nvPr/>
            </p:nvSpPr>
            <p:spPr bwMode="auto">
              <a:xfrm>
                <a:off x="3295650" y="3733800"/>
                <a:ext cx="1392238" cy="2287588"/>
              </a:xfrm>
              <a:custGeom>
                <a:avLst/>
                <a:gdLst>
                  <a:gd name="T0" fmla="*/ 161925 w 877"/>
                  <a:gd name="T1" fmla="*/ 211138 h 1441"/>
                  <a:gd name="T2" fmla="*/ 242888 w 877"/>
                  <a:gd name="T3" fmla="*/ 90488 h 1441"/>
                  <a:gd name="T4" fmla="*/ 333375 w 877"/>
                  <a:gd name="T5" fmla="*/ 201613 h 1441"/>
                  <a:gd name="T6" fmla="*/ 342900 w 877"/>
                  <a:gd name="T7" fmla="*/ 271463 h 1441"/>
                  <a:gd name="T8" fmla="*/ 463550 w 877"/>
                  <a:gd name="T9" fmla="*/ 422275 h 1441"/>
                  <a:gd name="T10" fmla="*/ 685800 w 877"/>
                  <a:gd name="T11" fmla="*/ 292100 h 1441"/>
                  <a:gd name="T12" fmla="*/ 685800 w 877"/>
                  <a:gd name="T13" fmla="*/ 141288 h 1441"/>
                  <a:gd name="T14" fmla="*/ 736600 w 877"/>
                  <a:gd name="T15" fmla="*/ 19050 h 1441"/>
                  <a:gd name="T16" fmla="*/ 847725 w 877"/>
                  <a:gd name="T17" fmla="*/ 19050 h 1441"/>
                  <a:gd name="T18" fmla="*/ 887413 w 877"/>
                  <a:gd name="T19" fmla="*/ 171450 h 1441"/>
                  <a:gd name="T20" fmla="*/ 836613 w 877"/>
                  <a:gd name="T21" fmla="*/ 301625 h 1441"/>
                  <a:gd name="T22" fmla="*/ 1049338 w 877"/>
                  <a:gd name="T23" fmla="*/ 331788 h 1441"/>
                  <a:gd name="T24" fmla="*/ 1028700 w 877"/>
                  <a:gd name="T25" fmla="*/ 282575 h 1441"/>
                  <a:gd name="T26" fmla="*/ 1049338 w 877"/>
                  <a:gd name="T27" fmla="*/ 120650 h 1441"/>
                  <a:gd name="T28" fmla="*/ 1179513 w 877"/>
                  <a:gd name="T29" fmla="*/ 211138 h 1441"/>
                  <a:gd name="T30" fmla="*/ 1169988 w 877"/>
                  <a:gd name="T31" fmla="*/ 312738 h 1441"/>
                  <a:gd name="T32" fmla="*/ 1160463 w 877"/>
                  <a:gd name="T33" fmla="*/ 342900 h 1441"/>
                  <a:gd name="T34" fmla="*/ 1320800 w 877"/>
                  <a:gd name="T35" fmla="*/ 433388 h 1441"/>
                  <a:gd name="T36" fmla="*/ 1290638 w 877"/>
                  <a:gd name="T37" fmla="*/ 584200 h 1441"/>
                  <a:gd name="T38" fmla="*/ 1281113 w 877"/>
                  <a:gd name="T39" fmla="*/ 1411288 h 1441"/>
                  <a:gd name="T40" fmla="*/ 1270000 w 877"/>
                  <a:gd name="T41" fmla="*/ 1522413 h 1441"/>
                  <a:gd name="T42" fmla="*/ 1350963 w 877"/>
                  <a:gd name="T43" fmla="*/ 1944688 h 1441"/>
                  <a:gd name="T44" fmla="*/ 1239838 w 877"/>
                  <a:gd name="T45" fmla="*/ 1955801 h 1441"/>
                  <a:gd name="T46" fmla="*/ 1160463 w 877"/>
                  <a:gd name="T47" fmla="*/ 1874838 h 1441"/>
                  <a:gd name="T48" fmla="*/ 1160463 w 877"/>
                  <a:gd name="T49" fmla="*/ 1511300 h 1441"/>
                  <a:gd name="T50" fmla="*/ 1058863 w 877"/>
                  <a:gd name="T51" fmla="*/ 1077913 h 1441"/>
                  <a:gd name="T52" fmla="*/ 1068388 w 877"/>
                  <a:gd name="T53" fmla="*/ 1450975 h 1441"/>
                  <a:gd name="T54" fmla="*/ 1139825 w 877"/>
                  <a:gd name="T55" fmla="*/ 1814513 h 1441"/>
                  <a:gd name="T56" fmla="*/ 1089025 w 877"/>
                  <a:gd name="T57" fmla="*/ 1865313 h 1441"/>
                  <a:gd name="T58" fmla="*/ 989013 w 877"/>
                  <a:gd name="T59" fmla="*/ 1874838 h 1441"/>
                  <a:gd name="T60" fmla="*/ 977900 w 877"/>
                  <a:gd name="T61" fmla="*/ 1592263 h 1441"/>
                  <a:gd name="T62" fmla="*/ 908050 w 877"/>
                  <a:gd name="T63" fmla="*/ 1784351 h 1441"/>
                  <a:gd name="T64" fmla="*/ 817563 w 877"/>
                  <a:gd name="T65" fmla="*/ 2046288 h 1441"/>
                  <a:gd name="T66" fmla="*/ 787400 w 877"/>
                  <a:gd name="T67" fmla="*/ 1965326 h 1441"/>
                  <a:gd name="T68" fmla="*/ 787400 w 877"/>
                  <a:gd name="T69" fmla="*/ 1712913 h 1441"/>
                  <a:gd name="T70" fmla="*/ 766763 w 877"/>
                  <a:gd name="T71" fmla="*/ 1279525 h 1441"/>
                  <a:gd name="T72" fmla="*/ 715963 w 877"/>
                  <a:gd name="T73" fmla="*/ 1481138 h 1441"/>
                  <a:gd name="T74" fmla="*/ 695325 w 877"/>
                  <a:gd name="T75" fmla="*/ 2016126 h 1441"/>
                  <a:gd name="T76" fmla="*/ 685800 w 877"/>
                  <a:gd name="T77" fmla="*/ 2097088 h 1441"/>
                  <a:gd name="T78" fmla="*/ 646113 w 877"/>
                  <a:gd name="T79" fmla="*/ 2206626 h 1441"/>
                  <a:gd name="T80" fmla="*/ 514350 w 877"/>
                  <a:gd name="T81" fmla="*/ 2278063 h 1441"/>
                  <a:gd name="T82" fmla="*/ 554038 w 877"/>
                  <a:gd name="T83" fmla="*/ 1925638 h 1441"/>
                  <a:gd name="T84" fmla="*/ 554038 w 877"/>
                  <a:gd name="T85" fmla="*/ 1370013 h 1441"/>
                  <a:gd name="T86" fmla="*/ 544513 w 877"/>
                  <a:gd name="T87" fmla="*/ 1089025 h 1441"/>
                  <a:gd name="T88" fmla="*/ 463550 w 877"/>
                  <a:gd name="T89" fmla="*/ 1179513 h 1441"/>
                  <a:gd name="T90" fmla="*/ 523875 w 877"/>
                  <a:gd name="T91" fmla="*/ 1733551 h 1441"/>
                  <a:gd name="T92" fmla="*/ 514350 w 877"/>
                  <a:gd name="T93" fmla="*/ 2025651 h 1441"/>
                  <a:gd name="T94" fmla="*/ 423863 w 877"/>
                  <a:gd name="T95" fmla="*/ 2076451 h 1441"/>
                  <a:gd name="T96" fmla="*/ 403225 w 877"/>
                  <a:gd name="T97" fmla="*/ 1884363 h 1441"/>
                  <a:gd name="T98" fmla="*/ 292100 w 877"/>
                  <a:gd name="T99" fmla="*/ 1309688 h 1441"/>
                  <a:gd name="T100" fmla="*/ 292100 w 877"/>
                  <a:gd name="T101" fmla="*/ 1582738 h 1441"/>
                  <a:gd name="T102" fmla="*/ 303213 w 877"/>
                  <a:gd name="T103" fmla="*/ 1895476 h 1441"/>
                  <a:gd name="T104" fmla="*/ 212725 w 877"/>
                  <a:gd name="T105" fmla="*/ 1974851 h 1441"/>
                  <a:gd name="T106" fmla="*/ 171450 w 877"/>
                  <a:gd name="T107" fmla="*/ 1874838 h 1441"/>
                  <a:gd name="T108" fmla="*/ 141288 w 877"/>
                  <a:gd name="T109" fmla="*/ 1622425 h 1441"/>
                  <a:gd name="T110" fmla="*/ 11113 w 877"/>
                  <a:gd name="T111" fmla="*/ 1098550 h 1441"/>
                  <a:gd name="T112" fmla="*/ 50800 w 877"/>
                  <a:gd name="T113" fmla="*/ 533400 h 14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7"/>
                  <a:gd name="T172" fmla="*/ 0 h 1441"/>
                  <a:gd name="T173" fmla="*/ 877 w 877"/>
                  <a:gd name="T174" fmla="*/ 1441 h 14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7" h="1441">
                    <a:moveTo>
                      <a:pt x="57" y="279"/>
                    </a:moveTo>
                    <a:lnTo>
                      <a:pt x="127" y="247"/>
                    </a:lnTo>
                    <a:lnTo>
                      <a:pt x="134" y="222"/>
                    </a:lnTo>
                    <a:lnTo>
                      <a:pt x="121" y="216"/>
                    </a:lnTo>
                    <a:lnTo>
                      <a:pt x="108" y="184"/>
                    </a:lnTo>
                    <a:lnTo>
                      <a:pt x="102" y="133"/>
                    </a:lnTo>
                    <a:lnTo>
                      <a:pt x="102" y="101"/>
                    </a:lnTo>
                    <a:lnTo>
                      <a:pt x="108" y="89"/>
                    </a:lnTo>
                    <a:lnTo>
                      <a:pt x="121" y="70"/>
                    </a:lnTo>
                    <a:lnTo>
                      <a:pt x="134" y="63"/>
                    </a:lnTo>
                    <a:lnTo>
                      <a:pt x="153" y="57"/>
                    </a:lnTo>
                    <a:lnTo>
                      <a:pt x="172" y="70"/>
                    </a:lnTo>
                    <a:lnTo>
                      <a:pt x="197" y="89"/>
                    </a:lnTo>
                    <a:lnTo>
                      <a:pt x="203" y="101"/>
                    </a:lnTo>
                    <a:lnTo>
                      <a:pt x="210" y="127"/>
                    </a:lnTo>
                    <a:lnTo>
                      <a:pt x="216" y="127"/>
                    </a:lnTo>
                    <a:lnTo>
                      <a:pt x="216" y="133"/>
                    </a:lnTo>
                    <a:lnTo>
                      <a:pt x="216" y="146"/>
                    </a:lnTo>
                    <a:lnTo>
                      <a:pt x="216" y="165"/>
                    </a:lnTo>
                    <a:lnTo>
                      <a:pt x="216" y="171"/>
                    </a:lnTo>
                    <a:lnTo>
                      <a:pt x="210" y="165"/>
                    </a:lnTo>
                    <a:lnTo>
                      <a:pt x="210" y="197"/>
                    </a:lnTo>
                    <a:lnTo>
                      <a:pt x="216" y="216"/>
                    </a:lnTo>
                    <a:lnTo>
                      <a:pt x="222" y="228"/>
                    </a:lnTo>
                    <a:lnTo>
                      <a:pt x="248" y="247"/>
                    </a:lnTo>
                    <a:lnTo>
                      <a:pt x="292" y="266"/>
                    </a:lnTo>
                    <a:lnTo>
                      <a:pt x="343" y="235"/>
                    </a:lnTo>
                    <a:lnTo>
                      <a:pt x="381" y="216"/>
                    </a:lnTo>
                    <a:lnTo>
                      <a:pt x="419" y="209"/>
                    </a:lnTo>
                    <a:lnTo>
                      <a:pt x="426" y="190"/>
                    </a:lnTo>
                    <a:lnTo>
                      <a:pt x="432" y="184"/>
                    </a:lnTo>
                    <a:lnTo>
                      <a:pt x="432" y="133"/>
                    </a:lnTo>
                    <a:lnTo>
                      <a:pt x="426" y="114"/>
                    </a:lnTo>
                    <a:lnTo>
                      <a:pt x="419" y="95"/>
                    </a:lnTo>
                    <a:lnTo>
                      <a:pt x="426" y="89"/>
                    </a:lnTo>
                    <a:lnTo>
                      <a:pt x="432" y="89"/>
                    </a:lnTo>
                    <a:lnTo>
                      <a:pt x="438" y="57"/>
                    </a:lnTo>
                    <a:lnTo>
                      <a:pt x="445" y="31"/>
                    </a:lnTo>
                    <a:lnTo>
                      <a:pt x="451" y="19"/>
                    </a:lnTo>
                    <a:lnTo>
                      <a:pt x="464" y="12"/>
                    </a:lnTo>
                    <a:lnTo>
                      <a:pt x="470" y="12"/>
                    </a:lnTo>
                    <a:lnTo>
                      <a:pt x="489" y="6"/>
                    </a:lnTo>
                    <a:lnTo>
                      <a:pt x="508" y="0"/>
                    </a:lnTo>
                    <a:lnTo>
                      <a:pt x="521" y="6"/>
                    </a:lnTo>
                    <a:lnTo>
                      <a:pt x="534" y="12"/>
                    </a:lnTo>
                    <a:lnTo>
                      <a:pt x="546" y="25"/>
                    </a:lnTo>
                    <a:lnTo>
                      <a:pt x="559" y="44"/>
                    </a:lnTo>
                    <a:lnTo>
                      <a:pt x="559" y="57"/>
                    </a:lnTo>
                    <a:lnTo>
                      <a:pt x="559" y="70"/>
                    </a:lnTo>
                    <a:lnTo>
                      <a:pt x="559" y="108"/>
                    </a:lnTo>
                    <a:lnTo>
                      <a:pt x="559" y="127"/>
                    </a:lnTo>
                    <a:lnTo>
                      <a:pt x="553" y="146"/>
                    </a:lnTo>
                    <a:lnTo>
                      <a:pt x="546" y="152"/>
                    </a:lnTo>
                    <a:lnTo>
                      <a:pt x="527" y="190"/>
                    </a:lnTo>
                    <a:lnTo>
                      <a:pt x="521" y="222"/>
                    </a:lnTo>
                    <a:lnTo>
                      <a:pt x="527" y="241"/>
                    </a:lnTo>
                    <a:lnTo>
                      <a:pt x="584" y="260"/>
                    </a:lnTo>
                    <a:lnTo>
                      <a:pt x="635" y="254"/>
                    </a:lnTo>
                    <a:lnTo>
                      <a:pt x="661" y="222"/>
                    </a:lnTo>
                    <a:lnTo>
                      <a:pt x="661" y="209"/>
                    </a:lnTo>
                    <a:lnTo>
                      <a:pt x="654" y="203"/>
                    </a:lnTo>
                    <a:lnTo>
                      <a:pt x="642" y="209"/>
                    </a:lnTo>
                    <a:lnTo>
                      <a:pt x="648" y="190"/>
                    </a:lnTo>
                    <a:lnTo>
                      <a:pt x="648" y="178"/>
                    </a:lnTo>
                    <a:lnTo>
                      <a:pt x="642" y="165"/>
                    </a:lnTo>
                    <a:lnTo>
                      <a:pt x="642" y="152"/>
                    </a:lnTo>
                    <a:lnTo>
                      <a:pt x="642" y="133"/>
                    </a:lnTo>
                    <a:lnTo>
                      <a:pt x="642" y="108"/>
                    </a:lnTo>
                    <a:lnTo>
                      <a:pt x="661" y="76"/>
                    </a:lnTo>
                    <a:lnTo>
                      <a:pt x="667" y="63"/>
                    </a:lnTo>
                    <a:lnTo>
                      <a:pt x="686" y="63"/>
                    </a:lnTo>
                    <a:lnTo>
                      <a:pt x="699" y="63"/>
                    </a:lnTo>
                    <a:lnTo>
                      <a:pt x="724" y="70"/>
                    </a:lnTo>
                    <a:lnTo>
                      <a:pt x="743" y="101"/>
                    </a:lnTo>
                    <a:lnTo>
                      <a:pt x="743" y="133"/>
                    </a:lnTo>
                    <a:lnTo>
                      <a:pt x="743" y="146"/>
                    </a:lnTo>
                    <a:lnTo>
                      <a:pt x="743" y="158"/>
                    </a:lnTo>
                    <a:lnTo>
                      <a:pt x="737" y="171"/>
                    </a:lnTo>
                    <a:lnTo>
                      <a:pt x="737" y="197"/>
                    </a:lnTo>
                    <a:lnTo>
                      <a:pt x="731" y="197"/>
                    </a:lnTo>
                    <a:lnTo>
                      <a:pt x="724" y="197"/>
                    </a:lnTo>
                    <a:lnTo>
                      <a:pt x="724" y="209"/>
                    </a:lnTo>
                    <a:lnTo>
                      <a:pt x="731" y="216"/>
                    </a:lnTo>
                    <a:lnTo>
                      <a:pt x="756" y="235"/>
                    </a:lnTo>
                    <a:lnTo>
                      <a:pt x="800" y="235"/>
                    </a:lnTo>
                    <a:lnTo>
                      <a:pt x="819" y="247"/>
                    </a:lnTo>
                    <a:lnTo>
                      <a:pt x="832" y="260"/>
                    </a:lnTo>
                    <a:lnTo>
                      <a:pt x="832" y="273"/>
                    </a:lnTo>
                    <a:lnTo>
                      <a:pt x="832" y="279"/>
                    </a:lnTo>
                    <a:lnTo>
                      <a:pt x="832" y="292"/>
                    </a:lnTo>
                    <a:lnTo>
                      <a:pt x="819" y="324"/>
                    </a:lnTo>
                    <a:lnTo>
                      <a:pt x="813" y="368"/>
                    </a:lnTo>
                    <a:lnTo>
                      <a:pt x="800" y="406"/>
                    </a:lnTo>
                    <a:lnTo>
                      <a:pt x="788" y="444"/>
                    </a:lnTo>
                    <a:lnTo>
                      <a:pt x="826" y="597"/>
                    </a:lnTo>
                    <a:lnTo>
                      <a:pt x="794" y="609"/>
                    </a:lnTo>
                    <a:lnTo>
                      <a:pt x="807" y="889"/>
                    </a:lnTo>
                    <a:lnTo>
                      <a:pt x="807" y="895"/>
                    </a:lnTo>
                    <a:lnTo>
                      <a:pt x="807" y="901"/>
                    </a:lnTo>
                    <a:lnTo>
                      <a:pt x="807" y="914"/>
                    </a:lnTo>
                    <a:lnTo>
                      <a:pt x="800" y="940"/>
                    </a:lnTo>
                    <a:lnTo>
                      <a:pt x="800" y="959"/>
                    </a:lnTo>
                    <a:lnTo>
                      <a:pt x="800" y="1009"/>
                    </a:lnTo>
                    <a:lnTo>
                      <a:pt x="794" y="1048"/>
                    </a:lnTo>
                    <a:lnTo>
                      <a:pt x="800" y="1111"/>
                    </a:lnTo>
                    <a:lnTo>
                      <a:pt x="807" y="1187"/>
                    </a:lnTo>
                    <a:lnTo>
                      <a:pt x="826" y="1206"/>
                    </a:lnTo>
                    <a:lnTo>
                      <a:pt x="851" y="1225"/>
                    </a:lnTo>
                    <a:lnTo>
                      <a:pt x="870" y="1238"/>
                    </a:lnTo>
                    <a:lnTo>
                      <a:pt x="877" y="1251"/>
                    </a:lnTo>
                    <a:lnTo>
                      <a:pt x="794" y="1238"/>
                    </a:lnTo>
                    <a:lnTo>
                      <a:pt x="788" y="1238"/>
                    </a:lnTo>
                    <a:lnTo>
                      <a:pt x="781" y="1232"/>
                    </a:lnTo>
                    <a:lnTo>
                      <a:pt x="775" y="1219"/>
                    </a:lnTo>
                    <a:lnTo>
                      <a:pt x="762" y="1200"/>
                    </a:lnTo>
                    <a:lnTo>
                      <a:pt x="743" y="1187"/>
                    </a:lnTo>
                    <a:lnTo>
                      <a:pt x="737" y="1213"/>
                    </a:lnTo>
                    <a:lnTo>
                      <a:pt x="731" y="1213"/>
                    </a:lnTo>
                    <a:lnTo>
                      <a:pt x="731" y="1181"/>
                    </a:lnTo>
                    <a:lnTo>
                      <a:pt x="724" y="1175"/>
                    </a:lnTo>
                    <a:lnTo>
                      <a:pt x="724" y="1117"/>
                    </a:lnTo>
                    <a:lnTo>
                      <a:pt x="731" y="1073"/>
                    </a:lnTo>
                    <a:lnTo>
                      <a:pt x="731" y="990"/>
                    </a:lnTo>
                    <a:lnTo>
                      <a:pt x="731" y="971"/>
                    </a:lnTo>
                    <a:lnTo>
                      <a:pt x="731" y="952"/>
                    </a:lnTo>
                    <a:lnTo>
                      <a:pt x="718" y="921"/>
                    </a:lnTo>
                    <a:lnTo>
                      <a:pt x="718" y="876"/>
                    </a:lnTo>
                    <a:lnTo>
                      <a:pt x="711" y="800"/>
                    </a:lnTo>
                    <a:lnTo>
                      <a:pt x="692" y="724"/>
                    </a:lnTo>
                    <a:lnTo>
                      <a:pt x="673" y="673"/>
                    </a:lnTo>
                    <a:lnTo>
                      <a:pt x="667" y="679"/>
                    </a:lnTo>
                    <a:lnTo>
                      <a:pt x="667" y="705"/>
                    </a:lnTo>
                    <a:lnTo>
                      <a:pt x="667" y="774"/>
                    </a:lnTo>
                    <a:lnTo>
                      <a:pt x="667" y="844"/>
                    </a:lnTo>
                    <a:lnTo>
                      <a:pt x="667" y="870"/>
                    </a:lnTo>
                    <a:lnTo>
                      <a:pt x="673" y="889"/>
                    </a:lnTo>
                    <a:lnTo>
                      <a:pt x="673" y="914"/>
                    </a:lnTo>
                    <a:lnTo>
                      <a:pt x="680" y="952"/>
                    </a:lnTo>
                    <a:lnTo>
                      <a:pt x="686" y="990"/>
                    </a:lnTo>
                    <a:lnTo>
                      <a:pt x="699" y="1028"/>
                    </a:lnTo>
                    <a:lnTo>
                      <a:pt x="705" y="1060"/>
                    </a:lnTo>
                    <a:lnTo>
                      <a:pt x="718" y="1098"/>
                    </a:lnTo>
                    <a:lnTo>
                      <a:pt x="718" y="1143"/>
                    </a:lnTo>
                    <a:lnTo>
                      <a:pt x="711" y="1143"/>
                    </a:lnTo>
                    <a:lnTo>
                      <a:pt x="705" y="1168"/>
                    </a:lnTo>
                    <a:lnTo>
                      <a:pt x="699" y="1175"/>
                    </a:lnTo>
                    <a:lnTo>
                      <a:pt x="692" y="1149"/>
                    </a:lnTo>
                    <a:lnTo>
                      <a:pt x="686" y="1175"/>
                    </a:lnTo>
                    <a:lnTo>
                      <a:pt x="680" y="1181"/>
                    </a:lnTo>
                    <a:lnTo>
                      <a:pt x="673" y="1194"/>
                    </a:lnTo>
                    <a:lnTo>
                      <a:pt x="661" y="1200"/>
                    </a:lnTo>
                    <a:lnTo>
                      <a:pt x="610" y="1213"/>
                    </a:lnTo>
                    <a:lnTo>
                      <a:pt x="604" y="1200"/>
                    </a:lnTo>
                    <a:lnTo>
                      <a:pt x="623" y="1181"/>
                    </a:lnTo>
                    <a:lnTo>
                      <a:pt x="629" y="1162"/>
                    </a:lnTo>
                    <a:lnTo>
                      <a:pt x="642" y="1149"/>
                    </a:lnTo>
                    <a:lnTo>
                      <a:pt x="648" y="1124"/>
                    </a:lnTo>
                    <a:lnTo>
                      <a:pt x="635" y="1086"/>
                    </a:lnTo>
                    <a:lnTo>
                      <a:pt x="629" y="1048"/>
                    </a:lnTo>
                    <a:lnTo>
                      <a:pt x="616" y="1003"/>
                    </a:lnTo>
                    <a:lnTo>
                      <a:pt x="610" y="952"/>
                    </a:lnTo>
                    <a:lnTo>
                      <a:pt x="604" y="908"/>
                    </a:lnTo>
                    <a:lnTo>
                      <a:pt x="597" y="844"/>
                    </a:lnTo>
                    <a:lnTo>
                      <a:pt x="578" y="959"/>
                    </a:lnTo>
                    <a:lnTo>
                      <a:pt x="572" y="1022"/>
                    </a:lnTo>
                    <a:lnTo>
                      <a:pt x="572" y="1124"/>
                    </a:lnTo>
                    <a:lnTo>
                      <a:pt x="546" y="1200"/>
                    </a:lnTo>
                    <a:lnTo>
                      <a:pt x="559" y="1244"/>
                    </a:lnTo>
                    <a:lnTo>
                      <a:pt x="578" y="1263"/>
                    </a:lnTo>
                    <a:lnTo>
                      <a:pt x="578" y="1308"/>
                    </a:lnTo>
                    <a:lnTo>
                      <a:pt x="540" y="1314"/>
                    </a:lnTo>
                    <a:lnTo>
                      <a:pt x="515" y="1289"/>
                    </a:lnTo>
                    <a:lnTo>
                      <a:pt x="508" y="1282"/>
                    </a:lnTo>
                    <a:lnTo>
                      <a:pt x="502" y="1276"/>
                    </a:lnTo>
                    <a:lnTo>
                      <a:pt x="502" y="1257"/>
                    </a:lnTo>
                    <a:lnTo>
                      <a:pt x="496" y="1238"/>
                    </a:lnTo>
                    <a:lnTo>
                      <a:pt x="477" y="1225"/>
                    </a:lnTo>
                    <a:lnTo>
                      <a:pt x="477" y="1206"/>
                    </a:lnTo>
                    <a:lnTo>
                      <a:pt x="483" y="1181"/>
                    </a:lnTo>
                    <a:lnTo>
                      <a:pt x="483" y="1143"/>
                    </a:lnTo>
                    <a:lnTo>
                      <a:pt x="483" y="1117"/>
                    </a:lnTo>
                    <a:lnTo>
                      <a:pt x="496" y="1079"/>
                    </a:lnTo>
                    <a:lnTo>
                      <a:pt x="496" y="1022"/>
                    </a:lnTo>
                    <a:lnTo>
                      <a:pt x="496" y="952"/>
                    </a:lnTo>
                    <a:lnTo>
                      <a:pt x="489" y="895"/>
                    </a:lnTo>
                    <a:lnTo>
                      <a:pt x="489" y="844"/>
                    </a:lnTo>
                    <a:lnTo>
                      <a:pt x="483" y="819"/>
                    </a:lnTo>
                    <a:lnTo>
                      <a:pt x="483" y="806"/>
                    </a:lnTo>
                    <a:lnTo>
                      <a:pt x="477" y="819"/>
                    </a:lnTo>
                    <a:lnTo>
                      <a:pt x="457" y="889"/>
                    </a:lnTo>
                    <a:lnTo>
                      <a:pt x="451" y="927"/>
                    </a:lnTo>
                    <a:lnTo>
                      <a:pt x="451" y="933"/>
                    </a:lnTo>
                    <a:lnTo>
                      <a:pt x="451" y="1003"/>
                    </a:lnTo>
                    <a:lnTo>
                      <a:pt x="451" y="1086"/>
                    </a:lnTo>
                    <a:lnTo>
                      <a:pt x="451" y="1155"/>
                    </a:lnTo>
                    <a:lnTo>
                      <a:pt x="445" y="1238"/>
                    </a:lnTo>
                    <a:lnTo>
                      <a:pt x="438" y="1270"/>
                    </a:lnTo>
                    <a:lnTo>
                      <a:pt x="432" y="1282"/>
                    </a:lnTo>
                    <a:lnTo>
                      <a:pt x="426" y="1289"/>
                    </a:lnTo>
                    <a:lnTo>
                      <a:pt x="432" y="1295"/>
                    </a:lnTo>
                    <a:lnTo>
                      <a:pt x="432" y="1314"/>
                    </a:lnTo>
                    <a:lnTo>
                      <a:pt x="432" y="1321"/>
                    </a:lnTo>
                    <a:lnTo>
                      <a:pt x="432" y="1327"/>
                    </a:lnTo>
                    <a:lnTo>
                      <a:pt x="419" y="1352"/>
                    </a:lnTo>
                    <a:lnTo>
                      <a:pt x="407" y="1352"/>
                    </a:lnTo>
                    <a:lnTo>
                      <a:pt x="407" y="1378"/>
                    </a:lnTo>
                    <a:lnTo>
                      <a:pt x="407" y="1390"/>
                    </a:lnTo>
                    <a:lnTo>
                      <a:pt x="400" y="1403"/>
                    </a:lnTo>
                    <a:lnTo>
                      <a:pt x="394" y="1416"/>
                    </a:lnTo>
                    <a:lnTo>
                      <a:pt x="375" y="1435"/>
                    </a:lnTo>
                    <a:lnTo>
                      <a:pt x="369" y="1441"/>
                    </a:lnTo>
                    <a:lnTo>
                      <a:pt x="324" y="1435"/>
                    </a:lnTo>
                    <a:lnTo>
                      <a:pt x="324" y="1390"/>
                    </a:lnTo>
                    <a:lnTo>
                      <a:pt x="330" y="1378"/>
                    </a:lnTo>
                    <a:lnTo>
                      <a:pt x="349" y="1327"/>
                    </a:lnTo>
                    <a:lnTo>
                      <a:pt x="356" y="1308"/>
                    </a:lnTo>
                    <a:lnTo>
                      <a:pt x="349" y="1270"/>
                    </a:lnTo>
                    <a:lnTo>
                      <a:pt x="349" y="1213"/>
                    </a:lnTo>
                    <a:lnTo>
                      <a:pt x="343" y="1143"/>
                    </a:lnTo>
                    <a:lnTo>
                      <a:pt x="349" y="1079"/>
                    </a:lnTo>
                    <a:lnTo>
                      <a:pt x="349" y="1016"/>
                    </a:lnTo>
                    <a:lnTo>
                      <a:pt x="356" y="946"/>
                    </a:lnTo>
                    <a:lnTo>
                      <a:pt x="349" y="908"/>
                    </a:lnTo>
                    <a:lnTo>
                      <a:pt x="349" y="863"/>
                    </a:lnTo>
                    <a:lnTo>
                      <a:pt x="349" y="781"/>
                    </a:lnTo>
                    <a:lnTo>
                      <a:pt x="356" y="736"/>
                    </a:lnTo>
                    <a:lnTo>
                      <a:pt x="362" y="698"/>
                    </a:lnTo>
                    <a:lnTo>
                      <a:pt x="362" y="692"/>
                    </a:lnTo>
                    <a:lnTo>
                      <a:pt x="356" y="686"/>
                    </a:lnTo>
                    <a:lnTo>
                      <a:pt x="343" y="686"/>
                    </a:lnTo>
                    <a:lnTo>
                      <a:pt x="337" y="679"/>
                    </a:lnTo>
                    <a:lnTo>
                      <a:pt x="330" y="667"/>
                    </a:lnTo>
                    <a:lnTo>
                      <a:pt x="305" y="698"/>
                    </a:lnTo>
                    <a:lnTo>
                      <a:pt x="299" y="698"/>
                    </a:lnTo>
                    <a:lnTo>
                      <a:pt x="299" y="717"/>
                    </a:lnTo>
                    <a:lnTo>
                      <a:pt x="292" y="743"/>
                    </a:lnTo>
                    <a:lnTo>
                      <a:pt x="292" y="876"/>
                    </a:lnTo>
                    <a:lnTo>
                      <a:pt x="305" y="914"/>
                    </a:lnTo>
                    <a:lnTo>
                      <a:pt x="311" y="952"/>
                    </a:lnTo>
                    <a:lnTo>
                      <a:pt x="311" y="997"/>
                    </a:lnTo>
                    <a:lnTo>
                      <a:pt x="324" y="1048"/>
                    </a:lnTo>
                    <a:lnTo>
                      <a:pt x="330" y="1092"/>
                    </a:lnTo>
                    <a:lnTo>
                      <a:pt x="337" y="1149"/>
                    </a:lnTo>
                    <a:lnTo>
                      <a:pt x="330" y="1162"/>
                    </a:lnTo>
                    <a:lnTo>
                      <a:pt x="337" y="1181"/>
                    </a:lnTo>
                    <a:lnTo>
                      <a:pt x="324" y="1206"/>
                    </a:lnTo>
                    <a:lnTo>
                      <a:pt x="324" y="1276"/>
                    </a:lnTo>
                    <a:lnTo>
                      <a:pt x="324" y="1282"/>
                    </a:lnTo>
                    <a:lnTo>
                      <a:pt x="318" y="1295"/>
                    </a:lnTo>
                    <a:lnTo>
                      <a:pt x="305" y="1302"/>
                    </a:lnTo>
                    <a:lnTo>
                      <a:pt x="280" y="1308"/>
                    </a:lnTo>
                    <a:lnTo>
                      <a:pt x="267" y="1308"/>
                    </a:lnTo>
                    <a:lnTo>
                      <a:pt x="254" y="1302"/>
                    </a:lnTo>
                    <a:lnTo>
                      <a:pt x="248" y="1282"/>
                    </a:lnTo>
                    <a:lnTo>
                      <a:pt x="254" y="1257"/>
                    </a:lnTo>
                    <a:lnTo>
                      <a:pt x="261" y="1238"/>
                    </a:lnTo>
                    <a:lnTo>
                      <a:pt x="267" y="1213"/>
                    </a:lnTo>
                    <a:lnTo>
                      <a:pt x="254" y="1187"/>
                    </a:lnTo>
                    <a:lnTo>
                      <a:pt x="261" y="1168"/>
                    </a:lnTo>
                    <a:lnTo>
                      <a:pt x="242" y="1130"/>
                    </a:lnTo>
                    <a:lnTo>
                      <a:pt x="222" y="1041"/>
                    </a:lnTo>
                    <a:lnTo>
                      <a:pt x="203" y="940"/>
                    </a:lnTo>
                    <a:lnTo>
                      <a:pt x="191" y="876"/>
                    </a:lnTo>
                    <a:lnTo>
                      <a:pt x="184" y="825"/>
                    </a:lnTo>
                    <a:lnTo>
                      <a:pt x="172" y="838"/>
                    </a:lnTo>
                    <a:lnTo>
                      <a:pt x="172" y="882"/>
                    </a:lnTo>
                    <a:lnTo>
                      <a:pt x="172" y="908"/>
                    </a:lnTo>
                    <a:lnTo>
                      <a:pt x="178" y="933"/>
                    </a:lnTo>
                    <a:lnTo>
                      <a:pt x="178" y="959"/>
                    </a:lnTo>
                    <a:lnTo>
                      <a:pt x="184" y="997"/>
                    </a:lnTo>
                    <a:lnTo>
                      <a:pt x="184" y="1054"/>
                    </a:lnTo>
                    <a:lnTo>
                      <a:pt x="191" y="1098"/>
                    </a:lnTo>
                    <a:lnTo>
                      <a:pt x="197" y="1111"/>
                    </a:lnTo>
                    <a:lnTo>
                      <a:pt x="203" y="1136"/>
                    </a:lnTo>
                    <a:lnTo>
                      <a:pt x="191" y="1155"/>
                    </a:lnTo>
                    <a:lnTo>
                      <a:pt x="191" y="1194"/>
                    </a:lnTo>
                    <a:lnTo>
                      <a:pt x="172" y="1206"/>
                    </a:lnTo>
                    <a:lnTo>
                      <a:pt x="165" y="1200"/>
                    </a:lnTo>
                    <a:lnTo>
                      <a:pt x="146" y="1225"/>
                    </a:lnTo>
                    <a:lnTo>
                      <a:pt x="140" y="1238"/>
                    </a:lnTo>
                    <a:lnTo>
                      <a:pt x="134" y="1244"/>
                    </a:lnTo>
                    <a:lnTo>
                      <a:pt x="121" y="1251"/>
                    </a:lnTo>
                    <a:lnTo>
                      <a:pt x="102" y="1251"/>
                    </a:lnTo>
                    <a:lnTo>
                      <a:pt x="76" y="1238"/>
                    </a:lnTo>
                    <a:lnTo>
                      <a:pt x="70" y="1225"/>
                    </a:lnTo>
                    <a:lnTo>
                      <a:pt x="89" y="1206"/>
                    </a:lnTo>
                    <a:lnTo>
                      <a:pt x="108" y="1181"/>
                    </a:lnTo>
                    <a:lnTo>
                      <a:pt x="121" y="1162"/>
                    </a:lnTo>
                    <a:lnTo>
                      <a:pt x="121" y="1136"/>
                    </a:lnTo>
                    <a:lnTo>
                      <a:pt x="102" y="1124"/>
                    </a:lnTo>
                    <a:lnTo>
                      <a:pt x="102" y="1111"/>
                    </a:lnTo>
                    <a:lnTo>
                      <a:pt x="95" y="1060"/>
                    </a:lnTo>
                    <a:lnTo>
                      <a:pt x="89" y="1022"/>
                    </a:lnTo>
                    <a:lnTo>
                      <a:pt x="83" y="965"/>
                    </a:lnTo>
                    <a:lnTo>
                      <a:pt x="64" y="889"/>
                    </a:lnTo>
                    <a:lnTo>
                      <a:pt x="51" y="819"/>
                    </a:lnTo>
                    <a:lnTo>
                      <a:pt x="38" y="749"/>
                    </a:lnTo>
                    <a:lnTo>
                      <a:pt x="32" y="730"/>
                    </a:lnTo>
                    <a:lnTo>
                      <a:pt x="7" y="692"/>
                    </a:lnTo>
                    <a:lnTo>
                      <a:pt x="0" y="654"/>
                    </a:lnTo>
                    <a:lnTo>
                      <a:pt x="7" y="597"/>
                    </a:lnTo>
                    <a:lnTo>
                      <a:pt x="7" y="520"/>
                    </a:lnTo>
                    <a:lnTo>
                      <a:pt x="19" y="470"/>
                    </a:lnTo>
                    <a:lnTo>
                      <a:pt x="26" y="406"/>
                    </a:lnTo>
                    <a:lnTo>
                      <a:pt x="32" y="336"/>
                    </a:lnTo>
                    <a:lnTo>
                      <a:pt x="38" y="298"/>
                    </a:lnTo>
                    <a:lnTo>
                      <a:pt x="38" y="292"/>
                    </a:lnTo>
                    <a:lnTo>
                      <a:pt x="57" y="279"/>
                    </a:lnTo>
                    <a:close/>
                  </a:path>
                </a:pathLst>
              </a:custGeom>
              <a:grpFill/>
              <a:ln w="9525">
                <a:noFill/>
                <a:round/>
                <a:headEnd/>
                <a:tailEnd/>
              </a:ln>
            </p:spPr>
            <p:txBody>
              <a:bodyPr/>
              <a:lstStyle/>
              <a:p>
                <a:pPr>
                  <a:defRPr/>
                </a:pPr>
                <a:endParaRPr lang="da-DK">
                  <a:solidFill>
                    <a:srgbClr val="EE3524"/>
                  </a:solidFill>
                  <a:latin typeface="Arial" pitchFamily="-108" charset="0"/>
                  <a:cs typeface="ＭＳ Ｐゴシック" pitchFamily="-108" charset="-128"/>
                </a:endParaRPr>
              </a:p>
            </p:txBody>
          </p:sp>
        </p:grpSp>
        <p:sp>
          <p:nvSpPr>
            <p:cNvPr id="7" name="Freeform 382"/>
            <p:cNvSpPr>
              <a:spLocks/>
            </p:cNvSpPr>
            <p:nvPr/>
          </p:nvSpPr>
          <p:spPr bwMode="auto">
            <a:xfrm>
              <a:off x="507477" y="1004877"/>
              <a:ext cx="758360" cy="2064112"/>
            </a:xfrm>
            <a:custGeom>
              <a:avLst/>
              <a:gdLst>
                <a:gd name="T0" fmla="*/ 2147483647 w 133"/>
                <a:gd name="T1" fmla="*/ 0 h 362"/>
                <a:gd name="T2" fmla="*/ 2147483647 w 133"/>
                <a:gd name="T3" fmla="*/ 2147483647 h 362"/>
                <a:gd name="T4" fmla="*/ 2147483647 w 133"/>
                <a:gd name="T5" fmla="*/ 2147483647 h 362"/>
                <a:gd name="T6" fmla="*/ 2147483647 w 133"/>
                <a:gd name="T7" fmla="*/ 2147483647 h 362"/>
                <a:gd name="T8" fmla="*/ 2147483647 w 133"/>
                <a:gd name="T9" fmla="*/ 2147483647 h 362"/>
                <a:gd name="T10" fmla="*/ 2147483647 w 133"/>
                <a:gd name="T11" fmla="*/ 2147483647 h 362"/>
                <a:gd name="T12" fmla="*/ 2147483647 w 133"/>
                <a:gd name="T13" fmla="*/ 2147483647 h 362"/>
                <a:gd name="T14" fmla="*/ 2147483647 w 133"/>
                <a:gd name="T15" fmla="*/ 2147483647 h 362"/>
                <a:gd name="T16" fmla="*/ 2147483647 w 133"/>
                <a:gd name="T17" fmla="*/ 2147483647 h 362"/>
                <a:gd name="T18" fmla="*/ 2147483647 w 133"/>
                <a:gd name="T19" fmla="*/ 2147483647 h 362"/>
                <a:gd name="T20" fmla="*/ 0 w 133"/>
                <a:gd name="T21" fmla="*/ 2147483647 h 362"/>
                <a:gd name="T22" fmla="*/ 2147483647 w 133"/>
                <a:gd name="T23" fmla="*/ 2147483647 h 362"/>
                <a:gd name="T24" fmla="*/ 2147483647 w 133"/>
                <a:gd name="T25" fmla="*/ 2147483647 h 362"/>
                <a:gd name="T26" fmla="*/ 2147483647 w 133"/>
                <a:gd name="T27" fmla="*/ 2147483647 h 362"/>
                <a:gd name="T28" fmla="*/ 2147483647 w 133"/>
                <a:gd name="T29" fmla="*/ 2147483647 h 362"/>
                <a:gd name="T30" fmla="*/ 2147483647 w 133"/>
                <a:gd name="T31" fmla="*/ 2147483647 h 362"/>
                <a:gd name="T32" fmla="*/ 2147483647 w 133"/>
                <a:gd name="T33" fmla="*/ 2147483647 h 362"/>
                <a:gd name="T34" fmla="*/ 2147483647 w 133"/>
                <a:gd name="T35" fmla="*/ 2147483647 h 362"/>
                <a:gd name="T36" fmla="*/ 2147483647 w 133"/>
                <a:gd name="T37" fmla="*/ 2147483647 h 362"/>
                <a:gd name="T38" fmla="*/ 2147483647 w 133"/>
                <a:gd name="T39" fmla="*/ 2147483647 h 362"/>
                <a:gd name="T40" fmla="*/ 2147483647 w 133"/>
                <a:gd name="T41" fmla="*/ 2147483647 h 362"/>
                <a:gd name="T42" fmla="*/ 2147483647 w 133"/>
                <a:gd name="T43" fmla="*/ 2147483647 h 362"/>
                <a:gd name="T44" fmla="*/ 2147483647 w 133"/>
                <a:gd name="T45" fmla="*/ 2147483647 h 362"/>
                <a:gd name="T46" fmla="*/ 2147483647 w 133"/>
                <a:gd name="T47" fmla="*/ 2147483647 h 362"/>
                <a:gd name="T48" fmla="*/ 2147483647 w 133"/>
                <a:gd name="T49" fmla="*/ 2147483647 h 362"/>
                <a:gd name="T50" fmla="*/ 2147483647 w 133"/>
                <a:gd name="T51" fmla="*/ 2147483647 h 362"/>
                <a:gd name="T52" fmla="*/ 2147483647 w 133"/>
                <a:gd name="T53" fmla="*/ 2147483647 h 362"/>
                <a:gd name="T54" fmla="*/ 2147483647 w 133"/>
                <a:gd name="T55" fmla="*/ 2147483647 h 362"/>
                <a:gd name="T56" fmla="*/ 2147483647 w 133"/>
                <a:gd name="T57" fmla="*/ 2147483647 h 362"/>
                <a:gd name="T58" fmla="*/ 2147483647 w 133"/>
                <a:gd name="T59" fmla="*/ 2147483647 h 362"/>
                <a:gd name="T60" fmla="*/ 2147483647 w 133"/>
                <a:gd name="T61" fmla="*/ 2147483647 h 362"/>
                <a:gd name="T62" fmla="*/ 2147483647 w 133"/>
                <a:gd name="T63" fmla="*/ 2147483647 h 362"/>
                <a:gd name="T64" fmla="*/ 2147483647 w 133"/>
                <a:gd name="T65" fmla="*/ 2147483647 h 362"/>
                <a:gd name="T66" fmla="*/ 2147483647 w 133"/>
                <a:gd name="T67" fmla="*/ 2147483647 h 362"/>
                <a:gd name="T68" fmla="*/ 2147483647 w 133"/>
                <a:gd name="T69" fmla="*/ 2147483647 h 362"/>
                <a:gd name="T70" fmla="*/ 2147483647 w 133"/>
                <a:gd name="T71" fmla="*/ 2147483647 h 362"/>
                <a:gd name="T72" fmla="*/ 2147483647 w 133"/>
                <a:gd name="T73" fmla="*/ 0 h 362"/>
                <a:gd name="T74" fmla="*/ 2147483647 w 133"/>
                <a:gd name="T75" fmla="*/ 0 h 3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
                <a:gd name="T115" fmla="*/ 0 h 362"/>
                <a:gd name="T116" fmla="*/ 133 w 133"/>
                <a:gd name="T117" fmla="*/ 362 h 3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 h="362">
                  <a:moveTo>
                    <a:pt x="127" y="0"/>
                  </a:moveTo>
                  <a:lnTo>
                    <a:pt x="133" y="12"/>
                  </a:lnTo>
                  <a:lnTo>
                    <a:pt x="102" y="165"/>
                  </a:lnTo>
                  <a:lnTo>
                    <a:pt x="83" y="279"/>
                  </a:lnTo>
                  <a:lnTo>
                    <a:pt x="83" y="330"/>
                  </a:lnTo>
                  <a:lnTo>
                    <a:pt x="89" y="355"/>
                  </a:lnTo>
                  <a:lnTo>
                    <a:pt x="57" y="362"/>
                  </a:lnTo>
                  <a:lnTo>
                    <a:pt x="25" y="362"/>
                  </a:lnTo>
                  <a:lnTo>
                    <a:pt x="0" y="355"/>
                  </a:lnTo>
                  <a:lnTo>
                    <a:pt x="6" y="304"/>
                  </a:lnTo>
                  <a:lnTo>
                    <a:pt x="13" y="298"/>
                  </a:lnTo>
                  <a:lnTo>
                    <a:pt x="38" y="317"/>
                  </a:lnTo>
                  <a:lnTo>
                    <a:pt x="76" y="292"/>
                  </a:lnTo>
                  <a:lnTo>
                    <a:pt x="76" y="228"/>
                  </a:lnTo>
                  <a:lnTo>
                    <a:pt x="83" y="165"/>
                  </a:lnTo>
                  <a:lnTo>
                    <a:pt x="76" y="108"/>
                  </a:lnTo>
                  <a:lnTo>
                    <a:pt x="76" y="63"/>
                  </a:lnTo>
                  <a:lnTo>
                    <a:pt x="83" y="44"/>
                  </a:lnTo>
                  <a:lnTo>
                    <a:pt x="57" y="44"/>
                  </a:lnTo>
                  <a:lnTo>
                    <a:pt x="45" y="57"/>
                  </a:lnTo>
                  <a:lnTo>
                    <a:pt x="57" y="69"/>
                  </a:lnTo>
                  <a:lnTo>
                    <a:pt x="45" y="146"/>
                  </a:lnTo>
                  <a:lnTo>
                    <a:pt x="25" y="216"/>
                  </a:lnTo>
                  <a:lnTo>
                    <a:pt x="32" y="165"/>
                  </a:lnTo>
                  <a:lnTo>
                    <a:pt x="32" y="101"/>
                  </a:lnTo>
                  <a:lnTo>
                    <a:pt x="38" y="63"/>
                  </a:lnTo>
                  <a:lnTo>
                    <a:pt x="38" y="31"/>
                  </a:lnTo>
                  <a:lnTo>
                    <a:pt x="45" y="25"/>
                  </a:lnTo>
                  <a:lnTo>
                    <a:pt x="64" y="38"/>
                  </a:lnTo>
                  <a:lnTo>
                    <a:pt x="76" y="38"/>
                  </a:lnTo>
                  <a:lnTo>
                    <a:pt x="102" y="19"/>
                  </a:lnTo>
                  <a:lnTo>
                    <a:pt x="121" y="6"/>
                  </a:lnTo>
                  <a:lnTo>
                    <a:pt x="127" y="0"/>
                  </a:lnTo>
                  <a:close/>
                </a:path>
              </a:pathLst>
            </a:custGeom>
            <a:grpFill/>
            <a:ln w="9525">
              <a:noFill/>
              <a:round/>
              <a:headEnd/>
              <a:tailEnd/>
            </a:ln>
          </p:spPr>
          <p:txBody>
            <a:bodyPr/>
            <a:lstStyle/>
            <a:p>
              <a:endParaRPr lang="da-DK">
                <a:solidFill>
                  <a:srgbClr val="EE3524"/>
                </a:solidFill>
              </a:endParaRPr>
            </a:p>
          </p:txBody>
        </p:sp>
        <p:sp>
          <p:nvSpPr>
            <p:cNvPr id="8" name="Freeform 383"/>
            <p:cNvSpPr>
              <a:spLocks/>
            </p:cNvSpPr>
            <p:nvPr/>
          </p:nvSpPr>
          <p:spPr bwMode="auto">
            <a:xfrm>
              <a:off x="2605801" y="1147428"/>
              <a:ext cx="473262" cy="1699186"/>
            </a:xfrm>
            <a:custGeom>
              <a:avLst/>
              <a:gdLst>
                <a:gd name="T0" fmla="*/ 2147483647 w 83"/>
                <a:gd name="T1" fmla="*/ 0 h 298"/>
                <a:gd name="T2" fmla="*/ 2147483647 w 83"/>
                <a:gd name="T3" fmla="*/ 2147483647 h 298"/>
                <a:gd name="T4" fmla="*/ 2147483647 w 83"/>
                <a:gd name="T5" fmla="*/ 2147483647 h 298"/>
                <a:gd name="T6" fmla="*/ 2147483647 w 83"/>
                <a:gd name="T7" fmla="*/ 2147483647 h 298"/>
                <a:gd name="T8" fmla="*/ 2147483647 w 83"/>
                <a:gd name="T9" fmla="*/ 2147483647 h 298"/>
                <a:gd name="T10" fmla="*/ 2147483647 w 83"/>
                <a:gd name="T11" fmla="*/ 2147483647 h 298"/>
                <a:gd name="T12" fmla="*/ 2147483647 w 83"/>
                <a:gd name="T13" fmla="*/ 2147483647 h 298"/>
                <a:gd name="T14" fmla="*/ 2147483647 w 83"/>
                <a:gd name="T15" fmla="*/ 2147483647 h 298"/>
                <a:gd name="T16" fmla="*/ 2147483647 w 83"/>
                <a:gd name="T17" fmla="*/ 2147483647 h 298"/>
                <a:gd name="T18" fmla="*/ 2147483647 w 83"/>
                <a:gd name="T19" fmla="*/ 2147483647 h 298"/>
                <a:gd name="T20" fmla="*/ 2147483647 w 83"/>
                <a:gd name="T21" fmla="*/ 2147483647 h 298"/>
                <a:gd name="T22" fmla="*/ 2147483647 w 83"/>
                <a:gd name="T23" fmla="*/ 2147483647 h 298"/>
                <a:gd name="T24" fmla="*/ 2147483647 w 83"/>
                <a:gd name="T25" fmla="*/ 2147483647 h 298"/>
                <a:gd name="T26" fmla="*/ 2147483647 w 83"/>
                <a:gd name="T27" fmla="*/ 2147483647 h 298"/>
                <a:gd name="T28" fmla="*/ 2147483647 w 83"/>
                <a:gd name="T29" fmla="*/ 2147483647 h 298"/>
                <a:gd name="T30" fmla="*/ 2147483647 w 83"/>
                <a:gd name="T31" fmla="*/ 2147483647 h 298"/>
                <a:gd name="T32" fmla="*/ 0 w 83"/>
                <a:gd name="T33" fmla="*/ 2147483647 h 298"/>
                <a:gd name="T34" fmla="*/ 2147483647 w 83"/>
                <a:gd name="T35" fmla="*/ 0 h 2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98"/>
                <a:gd name="T56" fmla="*/ 83 w 83"/>
                <a:gd name="T57" fmla="*/ 298 h 2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98">
                  <a:moveTo>
                    <a:pt x="13" y="0"/>
                  </a:moveTo>
                  <a:lnTo>
                    <a:pt x="32" y="6"/>
                  </a:lnTo>
                  <a:lnTo>
                    <a:pt x="45" y="25"/>
                  </a:lnTo>
                  <a:lnTo>
                    <a:pt x="39" y="44"/>
                  </a:lnTo>
                  <a:lnTo>
                    <a:pt x="64" y="95"/>
                  </a:lnTo>
                  <a:lnTo>
                    <a:pt x="64" y="114"/>
                  </a:lnTo>
                  <a:lnTo>
                    <a:pt x="70" y="146"/>
                  </a:lnTo>
                  <a:lnTo>
                    <a:pt x="83" y="241"/>
                  </a:lnTo>
                  <a:lnTo>
                    <a:pt x="83" y="267"/>
                  </a:lnTo>
                  <a:lnTo>
                    <a:pt x="58" y="298"/>
                  </a:lnTo>
                  <a:lnTo>
                    <a:pt x="20" y="273"/>
                  </a:lnTo>
                  <a:lnTo>
                    <a:pt x="7" y="133"/>
                  </a:lnTo>
                  <a:lnTo>
                    <a:pt x="7" y="70"/>
                  </a:lnTo>
                  <a:lnTo>
                    <a:pt x="20" y="38"/>
                  </a:lnTo>
                  <a:lnTo>
                    <a:pt x="0" y="19"/>
                  </a:lnTo>
                  <a:lnTo>
                    <a:pt x="13" y="0"/>
                  </a:lnTo>
                  <a:close/>
                </a:path>
              </a:pathLst>
            </a:custGeom>
            <a:grpFill/>
            <a:ln w="9525">
              <a:noFill/>
              <a:round/>
              <a:headEnd/>
              <a:tailEnd/>
            </a:ln>
          </p:spPr>
          <p:txBody>
            <a:bodyPr/>
            <a:lstStyle/>
            <a:p>
              <a:endParaRPr lang="da-DK">
                <a:solidFill>
                  <a:srgbClr val="EE3524"/>
                </a:solidFill>
              </a:endParaRPr>
            </a:p>
          </p:txBody>
        </p:sp>
        <p:sp>
          <p:nvSpPr>
            <p:cNvPr id="9" name="Freeform 384"/>
            <p:cNvSpPr>
              <a:spLocks/>
            </p:cNvSpPr>
            <p:nvPr/>
          </p:nvSpPr>
          <p:spPr bwMode="auto">
            <a:xfrm>
              <a:off x="3694875" y="1039089"/>
              <a:ext cx="473265" cy="650024"/>
            </a:xfrm>
            <a:custGeom>
              <a:avLst/>
              <a:gdLst>
                <a:gd name="T0" fmla="*/ 2147483647 w 83"/>
                <a:gd name="T1" fmla="*/ 2147483647 h 114"/>
                <a:gd name="T2" fmla="*/ 2147483647 w 83"/>
                <a:gd name="T3" fmla="*/ 2147483647 h 114"/>
                <a:gd name="T4" fmla="*/ 2147483647 w 83"/>
                <a:gd name="T5" fmla="*/ 2147483647 h 114"/>
                <a:gd name="T6" fmla="*/ 0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0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114"/>
                <a:gd name="T44" fmla="*/ 83 w 83"/>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114">
                  <a:moveTo>
                    <a:pt x="25" y="114"/>
                  </a:moveTo>
                  <a:lnTo>
                    <a:pt x="19" y="114"/>
                  </a:lnTo>
                  <a:lnTo>
                    <a:pt x="13" y="76"/>
                  </a:lnTo>
                  <a:lnTo>
                    <a:pt x="0" y="57"/>
                  </a:lnTo>
                  <a:lnTo>
                    <a:pt x="6" y="32"/>
                  </a:lnTo>
                  <a:lnTo>
                    <a:pt x="13" y="13"/>
                  </a:lnTo>
                  <a:lnTo>
                    <a:pt x="25" y="32"/>
                  </a:lnTo>
                  <a:lnTo>
                    <a:pt x="44" y="32"/>
                  </a:lnTo>
                  <a:lnTo>
                    <a:pt x="70" y="19"/>
                  </a:lnTo>
                  <a:lnTo>
                    <a:pt x="83" y="0"/>
                  </a:lnTo>
                  <a:lnTo>
                    <a:pt x="83" y="32"/>
                  </a:lnTo>
                  <a:lnTo>
                    <a:pt x="57" y="57"/>
                  </a:lnTo>
                  <a:lnTo>
                    <a:pt x="44" y="76"/>
                  </a:lnTo>
                  <a:lnTo>
                    <a:pt x="25" y="114"/>
                  </a:lnTo>
                  <a:close/>
                </a:path>
              </a:pathLst>
            </a:custGeom>
            <a:grpFill/>
            <a:ln w="9525">
              <a:noFill/>
              <a:round/>
              <a:headEnd/>
              <a:tailEnd/>
            </a:ln>
          </p:spPr>
          <p:txBody>
            <a:bodyPr/>
            <a:lstStyle/>
            <a:p>
              <a:endParaRPr lang="da-DK">
                <a:solidFill>
                  <a:srgbClr val="EE3524"/>
                </a:solidFill>
              </a:endParaRPr>
            </a:p>
          </p:txBody>
        </p:sp>
      </p:grpSp>
      <p:sp>
        <p:nvSpPr>
          <p:cNvPr id="3" name="Rectangle 2"/>
          <p:cNvSpPr/>
          <p:nvPr/>
        </p:nvSpPr>
        <p:spPr>
          <a:xfrm>
            <a:off x="762000" y="1752600"/>
            <a:ext cx="8763000" cy="1400383"/>
          </a:xfrm>
          <a:prstGeom prst="rect">
            <a:avLst/>
          </a:prstGeom>
        </p:spPr>
        <p:txBody>
          <a:bodyPr wrap="square">
            <a:spAutoFit/>
          </a:bodyPr>
          <a:lstStyle/>
          <a:p>
            <a:pPr lvl="0" algn="just"/>
            <a:r>
              <a:rPr lang="en-US" sz="1700" dirty="0">
                <a:solidFill>
                  <a:prstClr val="black"/>
                </a:solidFill>
                <a:latin typeface="Century Gothic" pitchFamily="34" charset="0"/>
              </a:rPr>
              <a:t>When the worst happens in the boardroom, you need the expertise and experience of the industry’s most robust and well respected Claims Advocacy team.  Beecher Carlson’s claims advocacy group has an emphasis on advocacy, not just claims management.  Our claims advocates work with you, advising you on how to best mitigate trouble, rather than only stepping in after litigation is filed.</a:t>
            </a:r>
          </a:p>
        </p:txBody>
      </p:sp>
      <p:pic>
        <p:nvPicPr>
          <p:cNvPr id="118" name="Picture 1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624" y="4876800"/>
            <a:ext cx="1052176" cy="242810"/>
          </a:xfrm>
          <a:prstGeom prst="rect">
            <a:avLst/>
          </a:prstGeom>
        </p:spPr>
      </p:pic>
    </p:spTree>
    <p:extLst>
      <p:ext uri="{BB962C8B-B14F-4D97-AF65-F5344CB8AC3E}">
        <p14:creationId xmlns:p14="http://schemas.microsoft.com/office/powerpoint/2010/main" val="1717477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le 2"/>
          <p:cNvSpPr>
            <a:spLocks noGrp="1"/>
          </p:cNvSpPr>
          <p:nvPr>
            <p:ph type="title"/>
          </p:nvPr>
        </p:nvSpPr>
        <p:spPr>
          <a:xfrm>
            <a:off x="457201" y="412750"/>
            <a:ext cx="9144000" cy="577850"/>
          </a:xfrm>
        </p:spPr>
        <p:txBody>
          <a:bodyPr>
            <a:normAutofit fontScale="90000"/>
          </a:bodyPr>
          <a:lstStyle/>
          <a:p>
            <a:r>
              <a:rPr lang="en-US" dirty="0" smtClean="0"/>
              <a:t>Claims Management Process</a:t>
            </a:r>
          </a:p>
        </p:txBody>
      </p:sp>
      <p:sp>
        <p:nvSpPr>
          <p:cNvPr id="50192" name="Rectangle 20"/>
          <p:cNvSpPr>
            <a:spLocks noChangeArrowheads="1"/>
          </p:cNvSpPr>
          <p:nvPr/>
        </p:nvSpPr>
        <p:spPr bwMode="auto">
          <a:xfrm>
            <a:off x="4936858" y="97805"/>
            <a:ext cx="184686" cy="26159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8" tIns="45710" rIns="91418" bIns="45710" anchor="ctr">
            <a:spAutoFit/>
          </a:bodyPr>
          <a:lstStyle/>
          <a:p>
            <a:pPr algn="ctr" defTabSz="914294" eaLnBrk="0" fontAlgn="base" hangingPunct="0">
              <a:spcBef>
                <a:spcPct val="0"/>
              </a:spcBef>
              <a:spcAft>
                <a:spcPct val="0"/>
              </a:spcAft>
            </a:pPr>
            <a:endParaRPr lang="en-US" sz="1100" b="1" dirty="0">
              <a:solidFill>
                <a:srgbClr val="FFFFFF"/>
              </a:solidFill>
              <a:latin typeface="Arial" charset="0"/>
              <a:ea typeface="MS PGothic" pitchFamily="34" charset="-128"/>
            </a:endParaRPr>
          </a:p>
        </p:txBody>
      </p:sp>
      <p:sp>
        <p:nvSpPr>
          <p:cNvPr id="50193" name="Rectangle 26"/>
          <p:cNvSpPr>
            <a:spLocks noChangeArrowheads="1"/>
          </p:cNvSpPr>
          <p:nvPr/>
        </p:nvSpPr>
        <p:spPr bwMode="auto">
          <a:xfrm>
            <a:off x="1" y="110589"/>
            <a:ext cx="219888" cy="769421"/>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8" tIns="45710" rIns="91418" bIns="45710" anchor="ctr">
            <a:spAutoFit/>
          </a:bodyPr>
          <a:lstStyle/>
          <a:p>
            <a:pPr defTabSz="914294" eaLnBrk="0" fontAlgn="base" hangingPunct="0">
              <a:spcBef>
                <a:spcPct val="0"/>
              </a:spcBef>
              <a:spcAft>
                <a:spcPct val="0"/>
              </a:spcAft>
            </a:pPr>
            <a:r>
              <a:rPr lang="en-US" sz="900" b="1" dirty="0">
                <a:solidFill>
                  <a:srgbClr val="FFFFFF"/>
                </a:solidFill>
                <a:latin typeface="Arial" charset="0"/>
                <a:ea typeface="MS PGothic" pitchFamily="34" charset="-128"/>
              </a:rPr>
              <a:t/>
            </a:r>
            <a:br>
              <a:rPr lang="en-US" sz="900" b="1" dirty="0">
                <a:solidFill>
                  <a:srgbClr val="FFFFFF"/>
                </a:solidFill>
                <a:latin typeface="Arial" charset="0"/>
                <a:ea typeface="MS PGothic" pitchFamily="34" charset="-128"/>
              </a:rPr>
            </a:br>
            <a:endParaRPr lang="en-US" sz="1200" b="1" dirty="0">
              <a:solidFill>
                <a:srgbClr val="FFFFFF"/>
              </a:solidFill>
              <a:latin typeface="Arial" charset="0"/>
              <a:ea typeface="MS PGothic" pitchFamily="34" charset="-128"/>
            </a:endParaRPr>
          </a:p>
          <a:p>
            <a:pPr defTabSz="914294" eaLnBrk="0" fontAlgn="base" hangingPunct="0">
              <a:spcBef>
                <a:spcPct val="0"/>
              </a:spcBef>
              <a:spcAft>
                <a:spcPct val="0"/>
              </a:spcAft>
            </a:pPr>
            <a:r>
              <a:rPr lang="en-US" sz="1200" b="1" dirty="0">
                <a:solidFill>
                  <a:srgbClr val="FFFFFF"/>
                </a:solidFill>
                <a:ea typeface="MS PGothic" pitchFamily="34" charset="-128"/>
                <a:cs typeface="Calibri" pitchFamily="34" charset="0"/>
              </a:rPr>
              <a:t> </a:t>
            </a:r>
            <a:endParaRPr lang="en-US" sz="900" b="1" dirty="0">
              <a:solidFill>
                <a:srgbClr val="FFFFFF"/>
              </a:solidFill>
              <a:latin typeface="Arial" charset="0"/>
              <a:ea typeface="MS PGothic" pitchFamily="34" charset="-128"/>
            </a:endParaRPr>
          </a:p>
          <a:p>
            <a:pPr defTabSz="914294" eaLnBrk="0" fontAlgn="base" hangingPunct="0">
              <a:spcBef>
                <a:spcPct val="0"/>
              </a:spcBef>
              <a:spcAft>
                <a:spcPct val="0"/>
              </a:spcAft>
            </a:pPr>
            <a:endParaRPr lang="en-US" sz="1100" b="1" dirty="0">
              <a:solidFill>
                <a:srgbClr val="FFFFFF"/>
              </a:solidFill>
              <a:latin typeface="Arial" charset="0"/>
              <a:ea typeface="MS PGothic" pitchFamily="34" charset="-128"/>
            </a:endParaRPr>
          </a:p>
        </p:txBody>
      </p:sp>
      <p:sp>
        <p:nvSpPr>
          <p:cNvPr id="50194" name="Rectangle 34"/>
          <p:cNvSpPr>
            <a:spLocks noChangeArrowheads="1"/>
          </p:cNvSpPr>
          <p:nvPr/>
        </p:nvSpPr>
        <p:spPr bwMode="auto">
          <a:xfrm>
            <a:off x="4936858" y="555005"/>
            <a:ext cx="184686" cy="26159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8" tIns="45710" rIns="91418" bIns="45710" anchor="ctr">
            <a:spAutoFit/>
          </a:bodyPr>
          <a:lstStyle/>
          <a:p>
            <a:pPr algn="ctr" defTabSz="914294" eaLnBrk="0" fontAlgn="base" hangingPunct="0">
              <a:spcBef>
                <a:spcPct val="0"/>
              </a:spcBef>
              <a:spcAft>
                <a:spcPct val="0"/>
              </a:spcAft>
            </a:pPr>
            <a:endParaRPr lang="en-US" sz="1100" b="1" dirty="0">
              <a:solidFill>
                <a:srgbClr val="FFFFFF"/>
              </a:solidFill>
              <a:latin typeface="Arial" charset="0"/>
              <a:ea typeface="MS PGothic" pitchFamily="34" charset="-128"/>
            </a:endParaRPr>
          </a:p>
        </p:txBody>
      </p:sp>
      <p:grpSp>
        <p:nvGrpSpPr>
          <p:cNvPr id="28" name="Gruppe 10"/>
          <p:cNvGrpSpPr>
            <a:grpSpLocks/>
          </p:cNvGrpSpPr>
          <p:nvPr/>
        </p:nvGrpSpPr>
        <p:grpSpPr bwMode="auto">
          <a:xfrm>
            <a:off x="701507" y="1613128"/>
            <a:ext cx="4225352" cy="2501671"/>
            <a:chOff x="4819650" y="4650278"/>
            <a:chExt cx="3905250" cy="1649336"/>
          </a:xfrm>
        </p:grpSpPr>
        <p:sp>
          <p:nvSpPr>
            <p:cNvPr id="29" name="Rektangel med enkelt afrundet hjørne 11"/>
            <p:cNvSpPr>
              <a:spLocks noChangeArrowheads="1"/>
            </p:cNvSpPr>
            <p:nvPr/>
          </p:nvSpPr>
          <p:spPr bwMode="auto">
            <a:xfrm rot="10800000" flipH="1">
              <a:off x="4819650" y="4744642"/>
              <a:ext cx="3902378" cy="1554972"/>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800">
                <a:solidFill>
                  <a:srgbClr val="FFFFFF"/>
                </a:solidFill>
                <a:latin typeface="Century Gothic" pitchFamily="34" charset="0"/>
                <a:cs typeface="ＭＳ Ｐゴシック" pitchFamily="-108" charset="-128"/>
              </a:endParaRPr>
            </a:p>
          </p:txBody>
        </p:sp>
        <p:sp>
          <p:nvSpPr>
            <p:cNvPr id="30" name="Rektangel 12"/>
            <p:cNvSpPr>
              <a:spLocks noChangeArrowheads="1"/>
            </p:cNvSpPr>
            <p:nvPr/>
          </p:nvSpPr>
          <p:spPr bwMode="auto">
            <a:xfrm>
              <a:off x="4819650" y="4650278"/>
              <a:ext cx="3905250" cy="351668"/>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a:r>
                <a:rPr lang="da-DK" sz="1400" b="1" dirty="0">
                  <a:solidFill>
                    <a:srgbClr val="FFFFFF"/>
                  </a:solidFill>
                  <a:latin typeface="Century Gothic" pitchFamily="34" charset="0"/>
                </a:rPr>
                <a:t>Blocking and Tackling</a:t>
              </a:r>
            </a:p>
          </p:txBody>
        </p:sp>
      </p:grpSp>
      <p:grpSp>
        <p:nvGrpSpPr>
          <p:cNvPr id="31" name="Gruppe 10"/>
          <p:cNvGrpSpPr>
            <a:grpSpLocks/>
          </p:cNvGrpSpPr>
          <p:nvPr/>
        </p:nvGrpSpPr>
        <p:grpSpPr bwMode="auto">
          <a:xfrm>
            <a:off x="5071048" y="1613126"/>
            <a:ext cx="4225352" cy="2501672"/>
            <a:chOff x="4819650" y="4650278"/>
            <a:chExt cx="3905250" cy="1649337"/>
          </a:xfrm>
        </p:grpSpPr>
        <p:sp>
          <p:nvSpPr>
            <p:cNvPr id="32" name="Rektangel med enkelt afrundet hjørne 11"/>
            <p:cNvSpPr>
              <a:spLocks noChangeArrowheads="1"/>
            </p:cNvSpPr>
            <p:nvPr/>
          </p:nvSpPr>
          <p:spPr bwMode="auto">
            <a:xfrm rot="10800000" flipH="1">
              <a:off x="4819650" y="4744642"/>
              <a:ext cx="3902378" cy="1554973"/>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800">
                <a:solidFill>
                  <a:srgbClr val="FFFFFF"/>
                </a:solidFill>
                <a:latin typeface="Century Gothic" pitchFamily="34" charset="0"/>
                <a:cs typeface="ＭＳ Ｐゴシック" pitchFamily="-108" charset="-128"/>
              </a:endParaRPr>
            </a:p>
          </p:txBody>
        </p:sp>
        <p:sp>
          <p:nvSpPr>
            <p:cNvPr id="33" name="Rektangel 12"/>
            <p:cNvSpPr>
              <a:spLocks noChangeArrowheads="1"/>
            </p:cNvSpPr>
            <p:nvPr/>
          </p:nvSpPr>
          <p:spPr bwMode="auto">
            <a:xfrm>
              <a:off x="4819650" y="4650278"/>
              <a:ext cx="3905250" cy="343145"/>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a:r>
                <a:rPr lang="da-DK" sz="1400" b="1" dirty="0">
                  <a:solidFill>
                    <a:srgbClr val="FFFFFF"/>
                  </a:solidFill>
                  <a:latin typeface="Century Gothic" pitchFamily="34" charset="0"/>
                </a:rPr>
                <a:t>Managing Expenses</a:t>
              </a:r>
            </a:p>
          </p:txBody>
        </p:sp>
      </p:grpSp>
      <p:grpSp>
        <p:nvGrpSpPr>
          <p:cNvPr id="34" name="Gruppe 10"/>
          <p:cNvGrpSpPr>
            <a:grpSpLocks/>
          </p:cNvGrpSpPr>
          <p:nvPr/>
        </p:nvGrpSpPr>
        <p:grpSpPr bwMode="auto">
          <a:xfrm>
            <a:off x="701507" y="4267198"/>
            <a:ext cx="4225352" cy="2590801"/>
            <a:chOff x="4819650" y="4650278"/>
            <a:chExt cx="3905250" cy="1708099"/>
          </a:xfrm>
        </p:grpSpPr>
        <p:sp>
          <p:nvSpPr>
            <p:cNvPr id="35" name="Rektangel med enkelt afrundet hjørne 11"/>
            <p:cNvSpPr>
              <a:spLocks noChangeArrowheads="1"/>
            </p:cNvSpPr>
            <p:nvPr/>
          </p:nvSpPr>
          <p:spPr bwMode="auto">
            <a:xfrm rot="10800000" flipH="1">
              <a:off x="4819650" y="4744642"/>
              <a:ext cx="3902378" cy="1613735"/>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800">
                <a:solidFill>
                  <a:srgbClr val="FFFFFF"/>
                </a:solidFill>
                <a:latin typeface="Century Gothic" pitchFamily="34" charset="0"/>
                <a:cs typeface="ＭＳ Ｐゴシック" pitchFamily="-108" charset="-128"/>
              </a:endParaRPr>
            </a:p>
          </p:txBody>
        </p:sp>
        <p:sp>
          <p:nvSpPr>
            <p:cNvPr id="36" name="Rektangel 12"/>
            <p:cNvSpPr>
              <a:spLocks noChangeArrowheads="1"/>
            </p:cNvSpPr>
            <p:nvPr/>
          </p:nvSpPr>
          <p:spPr bwMode="auto">
            <a:xfrm>
              <a:off x="4819650" y="4650278"/>
              <a:ext cx="3905250" cy="351668"/>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defTabSz="820583" eaLnBrk="0" fontAlgn="base" hangingPunct="0">
                <a:lnSpc>
                  <a:spcPct val="90000"/>
                </a:lnSpc>
                <a:spcAft>
                  <a:spcPts val="471"/>
                </a:spcAft>
                <a:defRPr/>
              </a:pPr>
              <a:r>
                <a:rPr lang="en-US" sz="1400" b="1" dirty="0">
                  <a:solidFill>
                    <a:srgbClr val="FFFFFF"/>
                  </a:solidFill>
                  <a:latin typeface="Century Gothic" pitchFamily="34" charset="0"/>
                  <a:ea typeface="Times New Roman"/>
                </a:rPr>
                <a:t>Negotiating with Insurers</a:t>
              </a:r>
            </a:p>
          </p:txBody>
        </p:sp>
      </p:grpSp>
      <p:grpSp>
        <p:nvGrpSpPr>
          <p:cNvPr id="37" name="Gruppe 10"/>
          <p:cNvGrpSpPr>
            <a:grpSpLocks/>
          </p:cNvGrpSpPr>
          <p:nvPr/>
        </p:nvGrpSpPr>
        <p:grpSpPr bwMode="auto">
          <a:xfrm>
            <a:off x="5071048" y="4280126"/>
            <a:ext cx="4225352" cy="2577874"/>
            <a:chOff x="4819650" y="4650278"/>
            <a:chExt cx="3905250" cy="1800052"/>
          </a:xfrm>
        </p:grpSpPr>
        <p:sp>
          <p:nvSpPr>
            <p:cNvPr id="38" name="Rektangel med enkelt afrundet hjørne 11"/>
            <p:cNvSpPr>
              <a:spLocks noChangeArrowheads="1"/>
            </p:cNvSpPr>
            <p:nvPr/>
          </p:nvSpPr>
          <p:spPr bwMode="auto">
            <a:xfrm rot="10800000" flipH="1">
              <a:off x="4819650" y="4744642"/>
              <a:ext cx="3902378" cy="1705688"/>
            </a:xfrm>
            <a:custGeom>
              <a:avLst/>
              <a:gdLst>
                <a:gd name="T0" fmla="*/ 1951076 w 3902152"/>
                <a:gd name="T1" fmla="*/ 0 h 1705104"/>
                <a:gd name="T2" fmla="*/ 0 w 3902152"/>
                <a:gd name="T3" fmla="*/ 852552 h 1705104"/>
                <a:gd name="T4" fmla="*/ 1951076 w 3902152"/>
                <a:gd name="T5" fmla="*/ 1705104 h 1705104"/>
                <a:gd name="T6" fmla="*/ 3902152 w 3902152"/>
                <a:gd name="T7" fmla="*/ 852552 h 1705104"/>
                <a:gd name="T8" fmla="*/ 3 60000 65536"/>
                <a:gd name="T9" fmla="*/ 2 60000 65536"/>
                <a:gd name="T10" fmla="*/ 1 60000 65536"/>
                <a:gd name="T11" fmla="*/ 0 60000 65536"/>
                <a:gd name="T12" fmla="*/ 0 w 3902152"/>
                <a:gd name="T13" fmla="*/ 0 h 1705104"/>
                <a:gd name="T14" fmla="*/ 3818916 w 3902152"/>
                <a:gd name="T15" fmla="*/ 1705104 h 1705104"/>
              </a:gdLst>
              <a:ahLst/>
              <a:cxnLst>
                <a:cxn ang="T8">
                  <a:pos x="T0" y="T1"/>
                </a:cxn>
                <a:cxn ang="T9">
                  <a:pos x="T2" y="T3"/>
                </a:cxn>
                <a:cxn ang="T10">
                  <a:pos x="T4" y="T5"/>
                </a:cxn>
                <a:cxn ang="T11">
                  <a:pos x="T6" y="T7"/>
                </a:cxn>
              </a:cxnLst>
              <a:rect l="T12" t="T13" r="T14" b="T15"/>
              <a:pathLst>
                <a:path w="3902152" h="1705104">
                  <a:moveTo>
                    <a:pt x="0" y="0"/>
                  </a:moveTo>
                  <a:lnTo>
                    <a:pt x="3617962" y="0"/>
                  </a:lnTo>
                  <a:lnTo>
                    <a:pt x="3617961" y="0"/>
                  </a:lnTo>
                  <a:cubicBezTo>
                    <a:pt x="3774915" y="0"/>
                    <a:pt x="3902152" y="127236"/>
                    <a:pt x="3902152" y="284190"/>
                  </a:cubicBezTo>
                  <a:lnTo>
                    <a:pt x="3902152" y="1705104"/>
                  </a:lnTo>
                  <a:lnTo>
                    <a:pt x="0" y="1705104"/>
                  </a:lnTo>
                  <a:close/>
                </a:path>
              </a:pathLst>
            </a:custGeom>
            <a:gradFill flip="none" rotWithShape="1">
              <a:gsLst>
                <a:gs pos="0">
                  <a:schemeClr val="bg1">
                    <a:lumMod val="75000"/>
                  </a:schemeClr>
                </a:gs>
                <a:gs pos="100000">
                  <a:schemeClr val="tx1">
                    <a:lumMod val="65000"/>
                    <a:lumOff val="35000"/>
                  </a:schemeClr>
                </a:gs>
                <a:gs pos="50000">
                  <a:schemeClr val="bg1">
                    <a:lumMod val="95000"/>
                  </a:schemeClr>
                </a:gs>
              </a:gsLst>
              <a:lin ang="16200000" scaled="0"/>
              <a:tileRect/>
            </a:gradFill>
            <a:ln w="3175">
              <a:solidFill>
                <a:schemeClr val="tx1">
                  <a:lumMod val="75000"/>
                  <a:lumOff val="25000"/>
                </a:schemeClr>
              </a:solidFill>
              <a:miter lim="800000"/>
              <a:headEnd/>
              <a:tailEnd/>
            </a:ln>
            <a:effectLst/>
          </p:spPr>
          <p:txBody>
            <a:bodyPr anchor="ctr"/>
            <a:lstStyle/>
            <a:p>
              <a:pPr algn="ctr">
                <a:defRPr/>
              </a:pPr>
              <a:endParaRPr lang="da-DK" sz="1800">
                <a:solidFill>
                  <a:srgbClr val="FFFFFF"/>
                </a:solidFill>
                <a:latin typeface="Century Gothic" pitchFamily="34" charset="0"/>
                <a:cs typeface="ＭＳ Ｐゴシック" pitchFamily="-108" charset="-128"/>
              </a:endParaRPr>
            </a:p>
          </p:txBody>
        </p:sp>
        <p:sp>
          <p:nvSpPr>
            <p:cNvPr id="39" name="Rektangel 12"/>
            <p:cNvSpPr>
              <a:spLocks noChangeArrowheads="1"/>
            </p:cNvSpPr>
            <p:nvPr/>
          </p:nvSpPr>
          <p:spPr bwMode="auto">
            <a:xfrm>
              <a:off x="4819650" y="4650278"/>
              <a:ext cx="3905250" cy="343145"/>
            </a:xfrm>
            <a:prstGeom prst="rect">
              <a:avLst/>
            </a:prstGeom>
            <a:gradFill rotWithShape="1">
              <a:gsLst>
                <a:gs pos="0">
                  <a:srgbClr val="5E9732"/>
                </a:gs>
                <a:gs pos="55000">
                  <a:srgbClr val="8CC63E"/>
                </a:gs>
                <a:gs pos="100000">
                  <a:srgbClr val="5E9732"/>
                </a:gs>
              </a:gsLst>
              <a:lin ang="5400000" scaled="1"/>
            </a:gradFill>
            <a:ln w="9525">
              <a:solidFill>
                <a:srgbClr val="002060"/>
              </a:solidFill>
              <a:miter lim="800000"/>
              <a:headEnd/>
              <a:tailEnd/>
            </a:ln>
          </p:spPr>
          <p:txBody>
            <a:bodyPr anchor="ctr"/>
            <a:lstStyle/>
            <a:p>
              <a:pPr algn="ctr" defTabSz="820583" eaLnBrk="0" fontAlgn="base" hangingPunct="0">
                <a:lnSpc>
                  <a:spcPct val="90000"/>
                </a:lnSpc>
                <a:spcAft>
                  <a:spcPts val="489"/>
                </a:spcAft>
                <a:defRPr/>
              </a:pPr>
              <a:r>
                <a:rPr lang="en-US" sz="1400" b="1" dirty="0">
                  <a:solidFill>
                    <a:srgbClr val="FFFFFF"/>
                  </a:solidFill>
                  <a:latin typeface="Century Gothic" pitchFamily="34" charset="0"/>
                  <a:ea typeface="Times New Roman"/>
                </a:rPr>
                <a:t>Risk Prevention, Mitigation and Education</a:t>
              </a:r>
            </a:p>
          </p:txBody>
        </p:sp>
      </p:grpSp>
      <p:sp>
        <p:nvSpPr>
          <p:cNvPr id="40" name="TextBox 20"/>
          <p:cNvSpPr txBox="1"/>
          <p:nvPr/>
        </p:nvSpPr>
        <p:spPr>
          <a:xfrm>
            <a:off x="714880" y="2169156"/>
            <a:ext cx="4085720" cy="1929511"/>
          </a:xfrm>
          <a:prstGeom prst="rect">
            <a:avLst/>
          </a:prstGeom>
          <a:noFill/>
        </p:spPr>
        <p:txBody>
          <a:bodyPr wrap="square" lIns="82048" tIns="41025" rIns="82048" bIns="41025">
            <a:spAutoFit/>
          </a:bodyPr>
          <a:lstStyle/>
          <a:p>
            <a:pPr marL="171450" indent="-171450" defTabSz="820583" eaLnBrk="0" fontAlgn="base" hangingPunct="0">
              <a:spcBef>
                <a:spcPct val="0"/>
              </a:spcBef>
              <a:spcAft>
                <a:spcPct val="0"/>
              </a:spcAft>
              <a:buFont typeface="Arial" pitchFamily="34" charset="0"/>
              <a:buChar char="•"/>
              <a:tabLst>
                <a:tab pos="410243" algn="l"/>
              </a:tabLst>
              <a:defRPr/>
            </a:pPr>
            <a:r>
              <a:rPr lang="en-US" sz="1000" dirty="0">
                <a:latin typeface="Century Gothic" pitchFamily="34" charset="0"/>
                <a:ea typeface="MS PGothic" pitchFamily="34" charset="-128"/>
                <a:cs typeface="Times New Roman"/>
              </a:rPr>
              <a:t>Initial reporting of claims</a:t>
            </a:r>
            <a:endParaRPr lang="en-US" sz="1000" dirty="0">
              <a:latin typeface="Century Gothic" pitchFamily="34" charset="0"/>
              <a:ea typeface="Times New Roman"/>
              <a:cs typeface="Times New Roman"/>
            </a:endParaRPr>
          </a:p>
          <a:p>
            <a:pPr marL="171450" indent="-171450" defTabSz="820583" eaLnBrk="0" fontAlgn="base" hangingPunct="0">
              <a:spcBef>
                <a:spcPct val="0"/>
              </a:spcBef>
              <a:spcAft>
                <a:spcPct val="0"/>
              </a:spcAft>
              <a:buFont typeface="Arial" pitchFamily="34" charset="0"/>
              <a:buChar char="•"/>
              <a:tabLst>
                <a:tab pos="410243" algn="l"/>
              </a:tabLst>
              <a:defRPr/>
            </a:pPr>
            <a:r>
              <a:rPr lang="en-US" sz="1000" dirty="0">
                <a:latin typeface="Century Gothic" pitchFamily="34" charset="0"/>
                <a:ea typeface="MS PGothic" pitchFamily="34" charset="-128"/>
                <a:cs typeface="Times New Roman"/>
              </a:rPr>
              <a:t>Analyzing reservation of rights</a:t>
            </a:r>
            <a:endParaRPr lang="en-US" sz="1000" dirty="0">
              <a:latin typeface="Century Gothic" pitchFamily="34" charset="0"/>
              <a:ea typeface="Times New Roman"/>
              <a:cs typeface="Times New Roman"/>
            </a:endParaRPr>
          </a:p>
          <a:p>
            <a:pPr marL="171450" indent="-171450" defTabSz="820583" eaLnBrk="0" fontAlgn="base" hangingPunct="0">
              <a:spcBef>
                <a:spcPct val="0"/>
              </a:spcBef>
              <a:spcAft>
                <a:spcPct val="0"/>
              </a:spcAft>
              <a:buFont typeface="Arial" pitchFamily="34" charset="0"/>
              <a:buChar char="•"/>
              <a:tabLst>
                <a:tab pos="410243" algn="l"/>
              </a:tabLst>
              <a:defRPr/>
            </a:pPr>
            <a:r>
              <a:rPr lang="en-US" sz="1000" dirty="0">
                <a:latin typeface="Century Gothic" pitchFamily="34" charset="0"/>
                <a:ea typeface="MS PGothic" pitchFamily="34" charset="-128"/>
                <a:cs typeface="Times New Roman"/>
              </a:rPr>
              <a:t>Analyzing correspondence that evidence their view of coverage</a:t>
            </a:r>
            <a:endParaRPr lang="en-US" sz="1000" dirty="0">
              <a:latin typeface="Century Gothic" pitchFamily="34" charset="0"/>
              <a:ea typeface="Times New Roman"/>
              <a:cs typeface="Times New Roman"/>
            </a:endParaRPr>
          </a:p>
          <a:p>
            <a:pPr marL="171450" indent="-171450" defTabSz="820583" eaLnBrk="0" fontAlgn="base" hangingPunct="0">
              <a:spcBef>
                <a:spcPct val="0"/>
              </a:spcBef>
              <a:spcAft>
                <a:spcPct val="0"/>
              </a:spcAft>
              <a:buFont typeface="Arial" pitchFamily="34" charset="0"/>
              <a:buChar char="•"/>
              <a:tabLst>
                <a:tab pos="410243" algn="l"/>
              </a:tabLst>
              <a:defRPr/>
            </a:pPr>
            <a:r>
              <a:rPr lang="en-US" sz="1000" dirty="0">
                <a:latin typeface="Century Gothic" pitchFamily="34" charset="0"/>
                <a:ea typeface="MS PGothic" pitchFamily="34" charset="-128"/>
                <a:cs typeface="Times New Roman"/>
              </a:rPr>
              <a:t>Consulting with you as to the most appropriate form of response</a:t>
            </a:r>
            <a:endParaRPr lang="en-US" sz="1000" dirty="0">
              <a:latin typeface="Century Gothic" pitchFamily="34" charset="0"/>
              <a:ea typeface="Times New Roman"/>
              <a:cs typeface="Times New Roman"/>
            </a:endParaRPr>
          </a:p>
          <a:p>
            <a:pPr marL="171450" indent="-171450" defTabSz="820583" eaLnBrk="0" fontAlgn="base" hangingPunct="0">
              <a:spcBef>
                <a:spcPct val="0"/>
              </a:spcBef>
              <a:spcAft>
                <a:spcPct val="0"/>
              </a:spcAft>
              <a:buFont typeface="Arial" pitchFamily="34" charset="0"/>
              <a:buChar char="•"/>
              <a:tabLst>
                <a:tab pos="410243" algn="l"/>
              </a:tabLst>
              <a:defRPr/>
            </a:pPr>
            <a:r>
              <a:rPr lang="en-US" sz="1000" dirty="0">
                <a:latin typeface="Century Gothic" pitchFamily="34" charset="0"/>
                <a:ea typeface="MS PGothic" pitchFamily="34" charset="-128"/>
                <a:cs typeface="Times New Roman"/>
              </a:rPr>
              <a:t>Drafting response letters for your review and approval</a:t>
            </a:r>
            <a:endParaRPr lang="en-US" sz="1000" dirty="0">
              <a:latin typeface="Century Gothic" pitchFamily="34" charset="0"/>
              <a:ea typeface="Times New Roman"/>
              <a:cs typeface="Times New Roman"/>
            </a:endParaRPr>
          </a:p>
          <a:p>
            <a:pPr marL="171450" indent="-171450" defTabSz="820583" eaLnBrk="0" fontAlgn="base" hangingPunct="0">
              <a:spcBef>
                <a:spcPct val="0"/>
              </a:spcBef>
              <a:spcAft>
                <a:spcPct val="0"/>
              </a:spcAft>
              <a:buFont typeface="Arial" pitchFamily="34" charset="0"/>
              <a:buChar char="•"/>
              <a:tabLst>
                <a:tab pos="410243" algn="l"/>
              </a:tabLst>
              <a:defRPr/>
            </a:pPr>
            <a:r>
              <a:rPr lang="en-US" sz="1000" dirty="0">
                <a:latin typeface="Century Gothic" pitchFamily="34" charset="0"/>
                <a:ea typeface="MS PGothic" pitchFamily="34" charset="-128"/>
                <a:cs typeface="Times New Roman"/>
              </a:rPr>
              <a:t>Gaining insurer approval of defense counsel &amp; other supporting experts you may choose to engage in the defense of claims</a:t>
            </a:r>
            <a:endParaRPr lang="en-US" sz="1000" dirty="0">
              <a:latin typeface="Century Gothic" pitchFamily="34" charset="0"/>
              <a:ea typeface="Times New Roman"/>
              <a:cs typeface="Times New Roman"/>
            </a:endParaRPr>
          </a:p>
          <a:p>
            <a:pPr marL="171450" indent="-171450" defTabSz="820583" eaLnBrk="0" fontAlgn="base" hangingPunct="0">
              <a:spcBef>
                <a:spcPct val="0"/>
              </a:spcBef>
              <a:spcAft>
                <a:spcPct val="0"/>
              </a:spcAft>
              <a:buFont typeface="Arial" pitchFamily="34" charset="0"/>
              <a:buChar char="•"/>
              <a:tabLst>
                <a:tab pos="410243" algn="l"/>
              </a:tabLst>
              <a:defRPr/>
            </a:pPr>
            <a:r>
              <a:rPr lang="en-US" sz="1000" dirty="0">
                <a:latin typeface="Century Gothic" pitchFamily="34" charset="0"/>
                <a:ea typeface="MS PGothic" pitchFamily="34" charset="-128"/>
                <a:cs typeface="Times New Roman"/>
              </a:rPr>
              <a:t>Monitoring the claim activity until it matures into a resolution phase</a:t>
            </a:r>
            <a:endParaRPr lang="en-US" sz="1000" dirty="0">
              <a:latin typeface="Century Gothic" pitchFamily="34" charset="0"/>
              <a:ea typeface="Times New Roman"/>
              <a:cs typeface="Times New Roman"/>
            </a:endParaRPr>
          </a:p>
        </p:txBody>
      </p:sp>
      <p:sp>
        <p:nvSpPr>
          <p:cNvPr id="41" name="TextBox 21"/>
          <p:cNvSpPr txBox="1"/>
          <p:nvPr/>
        </p:nvSpPr>
        <p:spPr>
          <a:xfrm>
            <a:off x="5105400" y="2169156"/>
            <a:ext cx="4114800" cy="1775622"/>
          </a:xfrm>
          <a:prstGeom prst="rect">
            <a:avLst/>
          </a:prstGeom>
          <a:noFill/>
        </p:spPr>
        <p:txBody>
          <a:bodyPr wrap="square" lIns="82048" tIns="41025" rIns="82048" bIns="41025">
            <a:spAutoFit/>
          </a:bodyPr>
          <a:lstStyle>
            <a:defPPr>
              <a:defRPr lang="en-US"/>
            </a:defPPr>
            <a:lvl1pPr marL="171450" indent="-171450" algn="just" defTabSz="820583" eaLnBrk="0" fontAlgn="base" hangingPunct="0">
              <a:spcBef>
                <a:spcPct val="0"/>
              </a:spcBef>
              <a:spcAft>
                <a:spcPct val="0"/>
              </a:spcAft>
              <a:buFont typeface="Arial" pitchFamily="34" charset="0"/>
              <a:buChar char="•"/>
              <a:tabLst>
                <a:tab pos="410243" algn="l"/>
              </a:tabLst>
              <a:defRPr sz="1050">
                <a:ea typeface="MS PGothic" pitchFamily="34" charset="-128"/>
                <a:cs typeface="Times New Roman"/>
              </a:defRPr>
            </a:lvl1pPr>
          </a:lstStyle>
          <a:p>
            <a:pPr algn="l"/>
            <a:r>
              <a:rPr lang="en-US" sz="1000" dirty="0">
                <a:latin typeface="Century Gothic" pitchFamily="34" charset="0"/>
              </a:rPr>
              <a:t>Closely track and monitor insurer payments for you</a:t>
            </a:r>
          </a:p>
          <a:p>
            <a:pPr algn="l"/>
            <a:r>
              <a:rPr lang="en-US" sz="1000" dirty="0">
                <a:latin typeface="Century Gothic" pitchFamily="34" charset="0"/>
              </a:rPr>
              <a:t>Ensure that payments in accordance with the terms of the policy are made timely and accurately</a:t>
            </a:r>
          </a:p>
          <a:p>
            <a:pPr algn="l"/>
            <a:r>
              <a:rPr lang="en-US" sz="1000" dirty="0">
                <a:latin typeface="Century Gothic" pitchFamily="34" charset="0"/>
              </a:rPr>
              <a:t>Handle all defense expense issues with the insurers eliminating unnecessary distraction allowing you and your counsel to exclusively focus on defending counsel rates</a:t>
            </a:r>
          </a:p>
          <a:p>
            <a:pPr algn="l"/>
            <a:r>
              <a:rPr lang="en-US" sz="1000" dirty="0">
                <a:latin typeface="Century Gothic" pitchFamily="34" charset="0"/>
              </a:rPr>
              <a:t>Compliance with litigation guidelines/budgets</a:t>
            </a:r>
          </a:p>
          <a:p>
            <a:pPr algn="l"/>
            <a:r>
              <a:rPr lang="en-US" sz="1000" dirty="0">
                <a:latin typeface="Century Gothic" pitchFamily="34" charset="0"/>
              </a:rPr>
              <a:t>Recognition of exhaustion of policy retentions and appropriateness of deductions by insurers</a:t>
            </a:r>
          </a:p>
          <a:p>
            <a:pPr algn="l"/>
            <a:r>
              <a:rPr lang="en-US" sz="1000" dirty="0">
                <a:latin typeface="Century Gothic" pitchFamily="34" charset="0"/>
              </a:rPr>
              <a:t>Challenge insurer positions ensuring that you are optimizing your ability to obtain recoveries under the policy</a:t>
            </a:r>
          </a:p>
        </p:txBody>
      </p:sp>
      <p:sp>
        <p:nvSpPr>
          <p:cNvPr id="42" name="TextBox 22"/>
          <p:cNvSpPr txBox="1"/>
          <p:nvPr/>
        </p:nvSpPr>
        <p:spPr>
          <a:xfrm>
            <a:off x="701506" y="4792716"/>
            <a:ext cx="4099094" cy="1467846"/>
          </a:xfrm>
          <a:prstGeom prst="rect">
            <a:avLst/>
          </a:prstGeom>
          <a:noFill/>
        </p:spPr>
        <p:txBody>
          <a:bodyPr wrap="square" lIns="82048" tIns="41025" rIns="82048" bIns="41025">
            <a:spAutoFit/>
          </a:bodyPr>
          <a:lstStyle>
            <a:defPPr>
              <a:defRPr lang="en-US"/>
            </a:defPPr>
            <a:lvl1pPr marL="171450" indent="-171450" algn="just" defTabSz="820583" eaLnBrk="0" fontAlgn="base" hangingPunct="0">
              <a:spcBef>
                <a:spcPct val="0"/>
              </a:spcBef>
              <a:spcAft>
                <a:spcPct val="0"/>
              </a:spcAft>
              <a:buFont typeface="Arial" pitchFamily="34" charset="0"/>
              <a:buChar char="•"/>
              <a:tabLst>
                <a:tab pos="410243" algn="l"/>
              </a:tabLst>
              <a:defRPr sz="1050">
                <a:ea typeface="MS PGothic" pitchFamily="34" charset="-128"/>
                <a:cs typeface="Times New Roman"/>
              </a:defRPr>
            </a:lvl1pPr>
          </a:lstStyle>
          <a:p>
            <a:pPr algn="l"/>
            <a:r>
              <a:rPr lang="en-US" sz="1000" dirty="0">
                <a:latin typeface="Century Gothic" pitchFamily="34" charset="0"/>
              </a:rPr>
              <a:t>We are on your side. In the event of material coverage issues or recalcitrant insurers, our objective is to bring the key decision-makers, both on the claims and underwriting side if necessary, to the table with the intent of supporting you in the resolution of claims. That support is usually, but not always, in the form of financial contributions; however, it is always our goal to have someone from the insurer with financial signing abilities available in the event of settlement discussions including mediation or arbitration proceedings.</a:t>
            </a:r>
          </a:p>
        </p:txBody>
      </p:sp>
      <p:sp>
        <p:nvSpPr>
          <p:cNvPr id="43" name="TextBox 23"/>
          <p:cNvSpPr txBox="1"/>
          <p:nvPr/>
        </p:nvSpPr>
        <p:spPr>
          <a:xfrm>
            <a:off x="5070764" y="4800600"/>
            <a:ext cx="4149436" cy="2083399"/>
          </a:xfrm>
          <a:prstGeom prst="rect">
            <a:avLst/>
          </a:prstGeom>
          <a:noFill/>
        </p:spPr>
        <p:txBody>
          <a:bodyPr wrap="square" lIns="82048" tIns="41025" rIns="82048" bIns="41025">
            <a:spAutoFit/>
          </a:bodyPr>
          <a:lstStyle>
            <a:defPPr>
              <a:defRPr lang="en-US"/>
            </a:defPPr>
            <a:lvl1pPr marL="171450" indent="-171450" algn="just" defTabSz="820583" eaLnBrk="0" fontAlgn="base" hangingPunct="0">
              <a:spcBef>
                <a:spcPct val="0"/>
              </a:spcBef>
              <a:spcAft>
                <a:spcPct val="0"/>
              </a:spcAft>
              <a:buFont typeface="Arial" pitchFamily="34" charset="0"/>
              <a:buChar char="•"/>
              <a:tabLst>
                <a:tab pos="410243" algn="l"/>
              </a:tabLst>
              <a:defRPr sz="1050">
                <a:ea typeface="MS PGothic" pitchFamily="34" charset="-128"/>
                <a:cs typeface="Times New Roman"/>
              </a:defRPr>
            </a:lvl1pPr>
          </a:lstStyle>
          <a:p>
            <a:pPr algn="l"/>
            <a:r>
              <a:rPr lang="en-US" sz="1000" dirty="0">
                <a:latin typeface="Century Gothic" pitchFamily="34" charset="0"/>
              </a:rPr>
              <a:t>We are prolific in the number of white papers we produce on recent case decisions of impact for our clients; changes in legal and regulatory requirements and claims trends. We can research issues for you and produce a position paper on a subject of concern or interest to you. One of our fundamental tenets is that an ounce of prevention is worth a pound of cure and so our mission is to reduce your dependence on the commercial insurance market in any area where you can produce greater results for your company, employees and shareholders by preventing a shock loss in the first place. Insurance, in our view, is no panacea for the reputational and other damage that ensues in the event of a major corporate governance and financial scandal. </a:t>
            </a:r>
          </a:p>
        </p:txBody>
      </p:sp>
      <p:sp>
        <p:nvSpPr>
          <p:cNvPr id="2" name="Slide Number Placeholder 1"/>
          <p:cNvSpPr>
            <a:spLocks noGrp="1"/>
          </p:cNvSpPr>
          <p:nvPr>
            <p:ph type="sldNum" sz="quarter" idx="12"/>
          </p:nvPr>
        </p:nvSpPr>
        <p:spPr/>
        <p:txBody>
          <a:bodyPr/>
          <a:lstStyle/>
          <a:p>
            <a:fld id="{A9AF1BE4-26A3-4B85-A398-AB0ADE8CBD3F}" type="slidenum">
              <a:rPr lang="en-US" smtClean="0"/>
              <a:pPr/>
              <a:t>28</a:t>
            </a:fld>
            <a:endParaRPr lang="en-US" dirty="0"/>
          </a:p>
        </p:txBody>
      </p:sp>
    </p:spTree>
    <p:extLst>
      <p:ext uri="{BB962C8B-B14F-4D97-AF65-F5344CB8AC3E}">
        <p14:creationId xmlns:p14="http://schemas.microsoft.com/office/powerpoint/2010/main" val="3327387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Isosceles Triangle 185"/>
          <p:cNvSpPr>
            <a:spLocks noChangeArrowheads="1"/>
          </p:cNvSpPr>
          <p:nvPr/>
        </p:nvSpPr>
        <p:spPr bwMode="auto">
          <a:xfrm rot="10800000">
            <a:off x="4141889" y="5058388"/>
            <a:ext cx="1665217" cy="276643"/>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51202" name="Title 2"/>
          <p:cNvSpPr>
            <a:spLocks noGrp="1"/>
          </p:cNvSpPr>
          <p:nvPr>
            <p:ph type="title"/>
          </p:nvPr>
        </p:nvSpPr>
        <p:spPr>
          <a:xfrm>
            <a:off x="457201" y="381000"/>
            <a:ext cx="9144000" cy="577850"/>
          </a:xfrm>
        </p:spPr>
        <p:txBody>
          <a:bodyPr>
            <a:normAutofit fontScale="90000"/>
          </a:bodyPr>
          <a:lstStyle/>
          <a:p>
            <a:r>
              <a:rPr lang="en-US" dirty="0" smtClean="0"/>
              <a:t>Executive Liability Marketing Strategy</a:t>
            </a:r>
          </a:p>
        </p:txBody>
      </p:sp>
      <p:grpSp>
        <p:nvGrpSpPr>
          <p:cNvPr id="146" name="Group 26"/>
          <p:cNvGrpSpPr>
            <a:grpSpLocks/>
          </p:cNvGrpSpPr>
          <p:nvPr/>
        </p:nvGrpSpPr>
        <p:grpSpPr bwMode="auto">
          <a:xfrm>
            <a:off x="1112692" y="1524000"/>
            <a:ext cx="7878907" cy="724245"/>
            <a:chOff x="1327944" y="1194902"/>
            <a:chExt cx="6685756" cy="1108883"/>
          </a:xfrm>
        </p:grpSpPr>
        <p:sp>
          <p:nvSpPr>
            <p:cNvPr id="147" name="Isosceles Triangle 146"/>
            <p:cNvSpPr>
              <a:spLocks noChangeArrowheads="1"/>
            </p:cNvSpPr>
            <p:nvPr/>
          </p:nvSpPr>
          <p:spPr bwMode="auto">
            <a:xfrm rot="10800000">
              <a:off x="3898411"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148" name="Rounded Rectangle 147"/>
            <p:cNvSpPr>
              <a:spLocks noChangeArrowheads="1"/>
            </p:cNvSpPr>
            <p:nvPr/>
          </p:nvSpPr>
          <p:spPr bwMode="auto">
            <a:xfrm>
              <a:off x="1327944" y="1194902"/>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49" name="Rectangle 148"/>
            <p:cNvSpPr/>
            <p:nvPr/>
          </p:nvSpPr>
          <p:spPr bwMode="auto">
            <a:xfrm>
              <a:off x="1865921" y="1278175"/>
              <a:ext cx="6004064"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150" name="TextBox 7"/>
            <p:cNvSpPr txBox="1">
              <a:spLocks noChangeArrowheads="1"/>
            </p:cNvSpPr>
            <p:nvPr/>
          </p:nvSpPr>
          <p:spPr bwMode="auto">
            <a:xfrm>
              <a:off x="1371977" y="1262567"/>
              <a:ext cx="563630" cy="706850"/>
            </a:xfrm>
            <a:prstGeom prst="rect">
              <a:avLst/>
            </a:prstGeom>
            <a:noFill/>
            <a:ln w="9525">
              <a:noFill/>
              <a:miter lim="800000"/>
              <a:headEnd/>
              <a:tailEnd/>
            </a:ln>
          </p:spPr>
          <p:txBody>
            <a:bodyPr>
              <a:spAutoFit/>
            </a:bodyPr>
            <a:lstStyle/>
            <a:p>
              <a:r>
                <a:rPr lang="en-US" sz="2400" b="1" dirty="0">
                  <a:solidFill>
                    <a:srgbClr val="FFFFFF"/>
                  </a:solidFill>
                  <a:latin typeface="Century Gothic" pitchFamily="34" charset="0"/>
                </a:rPr>
                <a:t>1</a:t>
              </a:r>
            </a:p>
          </p:txBody>
        </p:sp>
      </p:grpSp>
      <p:sp>
        <p:nvSpPr>
          <p:cNvPr id="151" name="Rektangel 76"/>
          <p:cNvSpPr>
            <a:spLocks noChangeArrowheads="1"/>
          </p:cNvSpPr>
          <p:nvPr/>
        </p:nvSpPr>
        <p:spPr bwMode="auto">
          <a:xfrm>
            <a:off x="1956515" y="1623713"/>
            <a:ext cx="5626188" cy="326710"/>
          </a:xfrm>
          <a:prstGeom prst="rect">
            <a:avLst/>
          </a:prstGeom>
          <a:noFill/>
          <a:ln w="9525">
            <a:noFill/>
            <a:miter lim="800000"/>
            <a:headEnd/>
            <a:tailEnd/>
          </a:ln>
        </p:spPr>
        <p:txBody>
          <a:bodyPr wrap="square" lIns="49231" tIns="24615" rIns="49231" bIns="24615">
            <a:spAutoFit/>
          </a:bodyPr>
          <a:lstStyle/>
          <a:p>
            <a:pPr defTabSz="492311"/>
            <a:r>
              <a:rPr lang="en-US" sz="1800" noProof="1">
                <a:latin typeface="Century Gothic" pitchFamily="34" charset="0"/>
                <a:cs typeface="Arial" charset="0"/>
              </a:rPr>
              <a:t>Historical Overview</a:t>
            </a:r>
          </a:p>
        </p:txBody>
      </p:sp>
      <p:grpSp>
        <p:nvGrpSpPr>
          <p:cNvPr id="152" name="Group 26"/>
          <p:cNvGrpSpPr>
            <a:grpSpLocks/>
          </p:cNvGrpSpPr>
          <p:nvPr/>
        </p:nvGrpSpPr>
        <p:grpSpPr bwMode="auto">
          <a:xfrm>
            <a:off x="1112693" y="2270261"/>
            <a:ext cx="7878907" cy="724245"/>
            <a:chOff x="1327944" y="1194902"/>
            <a:chExt cx="6685756" cy="1108883"/>
          </a:xfrm>
        </p:grpSpPr>
        <p:sp>
          <p:nvSpPr>
            <p:cNvPr id="153" name="Isosceles Triangle 152"/>
            <p:cNvSpPr>
              <a:spLocks noChangeArrowheads="1"/>
            </p:cNvSpPr>
            <p:nvPr/>
          </p:nvSpPr>
          <p:spPr bwMode="auto">
            <a:xfrm rot="10800000">
              <a:off x="3898411"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154" name="Rounded Rectangle 153"/>
            <p:cNvSpPr>
              <a:spLocks noChangeArrowheads="1"/>
            </p:cNvSpPr>
            <p:nvPr/>
          </p:nvSpPr>
          <p:spPr bwMode="auto">
            <a:xfrm>
              <a:off x="1327944" y="1194902"/>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55" name="Rectangle 154"/>
            <p:cNvSpPr/>
            <p:nvPr/>
          </p:nvSpPr>
          <p:spPr bwMode="auto">
            <a:xfrm>
              <a:off x="1865921" y="1278175"/>
              <a:ext cx="6004064"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156" name="TextBox 7"/>
            <p:cNvSpPr txBox="1">
              <a:spLocks noChangeArrowheads="1"/>
            </p:cNvSpPr>
            <p:nvPr/>
          </p:nvSpPr>
          <p:spPr bwMode="auto">
            <a:xfrm>
              <a:off x="1353661" y="1262567"/>
              <a:ext cx="563630" cy="706850"/>
            </a:xfrm>
            <a:prstGeom prst="rect">
              <a:avLst/>
            </a:prstGeom>
            <a:noFill/>
            <a:ln w="9525">
              <a:noFill/>
              <a:miter lim="800000"/>
              <a:headEnd/>
              <a:tailEnd/>
            </a:ln>
          </p:spPr>
          <p:txBody>
            <a:bodyPr>
              <a:spAutoFit/>
            </a:bodyPr>
            <a:lstStyle/>
            <a:p>
              <a:r>
                <a:rPr lang="en-US" sz="2400" b="1" dirty="0">
                  <a:solidFill>
                    <a:srgbClr val="FFFFFF"/>
                  </a:solidFill>
                  <a:latin typeface="Century Gothic" pitchFamily="34" charset="0"/>
                </a:rPr>
                <a:t>2</a:t>
              </a:r>
              <a:endParaRPr lang="en-US" b="1" dirty="0">
                <a:solidFill>
                  <a:srgbClr val="FFFFFF"/>
                </a:solidFill>
                <a:latin typeface="Century Gothic" pitchFamily="34" charset="0"/>
              </a:endParaRPr>
            </a:p>
          </p:txBody>
        </p:sp>
      </p:grpSp>
      <p:sp>
        <p:nvSpPr>
          <p:cNvPr id="157" name="Rektangel 76"/>
          <p:cNvSpPr>
            <a:spLocks noChangeArrowheads="1"/>
          </p:cNvSpPr>
          <p:nvPr/>
        </p:nvSpPr>
        <p:spPr bwMode="auto">
          <a:xfrm>
            <a:off x="1956515" y="2374456"/>
            <a:ext cx="5626188" cy="326710"/>
          </a:xfrm>
          <a:prstGeom prst="rect">
            <a:avLst/>
          </a:prstGeom>
          <a:noFill/>
          <a:ln w="9525">
            <a:noFill/>
            <a:miter lim="800000"/>
            <a:headEnd/>
            <a:tailEnd/>
          </a:ln>
        </p:spPr>
        <p:txBody>
          <a:bodyPr wrap="square" lIns="49231" tIns="24615" rIns="49231" bIns="24615">
            <a:spAutoFit/>
          </a:bodyPr>
          <a:lstStyle/>
          <a:p>
            <a:pPr defTabSz="492311"/>
            <a:r>
              <a:rPr lang="en-US" sz="1800" noProof="1">
                <a:latin typeface="Century Gothic" pitchFamily="34" charset="0"/>
                <a:cs typeface="Arial" charset="0"/>
              </a:rPr>
              <a:t>Indemnification Provisions</a:t>
            </a:r>
          </a:p>
        </p:txBody>
      </p:sp>
      <p:grpSp>
        <p:nvGrpSpPr>
          <p:cNvPr id="158" name="Group 26"/>
          <p:cNvGrpSpPr>
            <a:grpSpLocks/>
          </p:cNvGrpSpPr>
          <p:nvPr/>
        </p:nvGrpSpPr>
        <p:grpSpPr bwMode="auto">
          <a:xfrm>
            <a:off x="1112692" y="3020711"/>
            <a:ext cx="7878907" cy="724245"/>
            <a:chOff x="1327944" y="1194903"/>
            <a:chExt cx="6685756" cy="1108882"/>
          </a:xfrm>
        </p:grpSpPr>
        <p:sp>
          <p:nvSpPr>
            <p:cNvPr id="159" name="Isosceles Triangle 158"/>
            <p:cNvSpPr>
              <a:spLocks noChangeArrowheads="1"/>
            </p:cNvSpPr>
            <p:nvPr/>
          </p:nvSpPr>
          <p:spPr bwMode="auto">
            <a:xfrm rot="10800000">
              <a:off x="3898411"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160" name="Rounded Rectangle 159"/>
            <p:cNvSpPr>
              <a:spLocks noChangeArrowheads="1"/>
            </p:cNvSpPr>
            <p:nvPr/>
          </p:nvSpPr>
          <p:spPr bwMode="auto">
            <a:xfrm>
              <a:off x="1327944" y="1194903"/>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61" name="Rectangle 160"/>
            <p:cNvSpPr/>
            <p:nvPr/>
          </p:nvSpPr>
          <p:spPr bwMode="auto">
            <a:xfrm>
              <a:off x="1865921" y="1278176"/>
              <a:ext cx="6004064"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162" name="TextBox 7"/>
            <p:cNvSpPr txBox="1">
              <a:spLocks noChangeArrowheads="1"/>
            </p:cNvSpPr>
            <p:nvPr/>
          </p:nvSpPr>
          <p:spPr bwMode="auto">
            <a:xfrm>
              <a:off x="1371977" y="1262568"/>
              <a:ext cx="563630" cy="706849"/>
            </a:xfrm>
            <a:prstGeom prst="rect">
              <a:avLst/>
            </a:prstGeom>
            <a:noFill/>
            <a:ln w="9525">
              <a:noFill/>
              <a:miter lim="800000"/>
              <a:headEnd/>
              <a:tailEnd/>
            </a:ln>
          </p:spPr>
          <p:txBody>
            <a:bodyPr>
              <a:spAutoFit/>
            </a:bodyPr>
            <a:lstStyle/>
            <a:p>
              <a:r>
                <a:rPr lang="en-US" sz="2400" b="1" dirty="0">
                  <a:solidFill>
                    <a:srgbClr val="FFFFFF"/>
                  </a:solidFill>
                  <a:latin typeface="Century Gothic" pitchFamily="34" charset="0"/>
                </a:rPr>
                <a:t>3</a:t>
              </a:r>
            </a:p>
          </p:txBody>
        </p:sp>
      </p:grpSp>
      <p:grpSp>
        <p:nvGrpSpPr>
          <p:cNvPr id="164" name="Group 26"/>
          <p:cNvGrpSpPr>
            <a:grpSpLocks/>
          </p:cNvGrpSpPr>
          <p:nvPr/>
        </p:nvGrpSpPr>
        <p:grpSpPr bwMode="auto">
          <a:xfrm>
            <a:off x="1112693" y="3785296"/>
            <a:ext cx="7878907" cy="724245"/>
            <a:chOff x="1327944" y="1194903"/>
            <a:chExt cx="6685756" cy="1108882"/>
          </a:xfrm>
        </p:grpSpPr>
        <p:sp>
          <p:nvSpPr>
            <p:cNvPr id="165" name="Isosceles Triangle 164"/>
            <p:cNvSpPr>
              <a:spLocks noChangeArrowheads="1"/>
            </p:cNvSpPr>
            <p:nvPr/>
          </p:nvSpPr>
          <p:spPr bwMode="auto">
            <a:xfrm rot="10800000">
              <a:off x="3898411"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166" name="Rounded Rectangle 165"/>
            <p:cNvSpPr>
              <a:spLocks noChangeArrowheads="1"/>
            </p:cNvSpPr>
            <p:nvPr/>
          </p:nvSpPr>
          <p:spPr bwMode="auto">
            <a:xfrm>
              <a:off x="1327944" y="1194903"/>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67" name="Rectangle 166"/>
            <p:cNvSpPr/>
            <p:nvPr/>
          </p:nvSpPr>
          <p:spPr bwMode="auto">
            <a:xfrm>
              <a:off x="1865921" y="1278176"/>
              <a:ext cx="6004064"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168" name="TextBox 7"/>
            <p:cNvSpPr txBox="1">
              <a:spLocks noChangeArrowheads="1"/>
            </p:cNvSpPr>
            <p:nvPr/>
          </p:nvSpPr>
          <p:spPr bwMode="auto">
            <a:xfrm>
              <a:off x="1353661" y="1262568"/>
              <a:ext cx="563630" cy="706849"/>
            </a:xfrm>
            <a:prstGeom prst="rect">
              <a:avLst/>
            </a:prstGeom>
            <a:noFill/>
            <a:ln w="9525">
              <a:noFill/>
              <a:miter lim="800000"/>
              <a:headEnd/>
              <a:tailEnd/>
            </a:ln>
          </p:spPr>
          <p:txBody>
            <a:bodyPr>
              <a:spAutoFit/>
            </a:bodyPr>
            <a:lstStyle/>
            <a:p>
              <a:r>
                <a:rPr lang="en-US" sz="2400" b="1" dirty="0">
                  <a:solidFill>
                    <a:srgbClr val="FFFFFF"/>
                  </a:solidFill>
                  <a:latin typeface="Century Gothic" pitchFamily="34" charset="0"/>
                </a:rPr>
                <a:t>4</a:t>
              </a:r>
              <a:endParaRPr lang="en-US" sz="1700" b="1" dirty="0">
                <a:solidFill>
                  <a:srgbClr val="FFFFFF"/>
                </a:solidFill>
                <a:latin typeface="Century Gothic" pitchFamily="34" charset="0"/>
              </a:endParaRPr>
            </a:p>
          </p:txBody>
        </p:sp>
      </p:grpSp>
      <p:sp>
        <p:nvSpPr>
          <p:cNvPr id="169" name="Rektangel 76"/>
          <p:cNvSpPr>
            <a:spLocks noChangeArrowheads="1"/>
          </p:cNvSpPr>
          <p:nvPr/>
        </p:nvSpPr>
        <p:spPr bwMode="auto">
          <a:xfrm>
            <a:off x="1915958" y="3906374"/>
            <a:ext cx="6229559" cy="326710"/>
          </a:xfrm>
          <a:prstGeom prst="rect">
            <a:avLst/>
          </a:prstGeom>
          <a:noFill/>
          <a:ln w="9525">
            <a:noFill/>
            <a:miter lim="800000"/>
            <a:headEnd/>
            <a:tailEnd/>
          </a:ln>
        </p:spPr>
        <p:txBody>
          <a:bodyPr wrap="square" lIns="49231" tIns="24615" rIns="49231" bIns="24615">
            <a:spAutoFit/>
          </a:bodyPr>
          <a:lstStyle/>
          <a:p>
            <a:pPr defTabSz="492311"/>
            <a:r>
              <a:rPr lang="en-US" sz="1800" noProof="1">
                <a:latin typeface="Century Gothic" pitchFamily="34" charset="0"/>
                <a:cs typeface="Arial" charset="0"/>
              </a:rPr>
              <a:t>Coverage Analysis</a:t>
            </a:r>
          </a:p>
        </p:txBody>
      </p:sp>
      <p:grpSp>
        <p:nvGrpSpPr>
          <p:cNvPr id="170" name="Group 26"/>
          <p:cNvGrpSpPr>
            <a:grpSpLocks/>
          </p:cNvGrpSpPr>
          <p:nvPr/>
        </p:nvGrpSpPr>
        <p:grpSpPr bwMode="auto">
          <a:xfrm>
            <a:off x="1101436" y="4572000"/>
            <a:ext cx="7878907" cy="549141"/>
            <a:chOff x="1327944" y="1194903"/>
            <a:chExt cx="6685756" cy="840782"/>
          </a:xfrm>
        </p:grpSpPr>
        <p:sp>
          <p:nvSpPr>
            <p:cNvPr id="171" name="Rounded Rectangle 170"/>
            <p:cNvSpPr>
              <a:spLocks noChangeArrowheads="1"/>
            </p:cNvSpPr>
            <p:nvPr/>
          </p:nvSpPr>
          <p:spPr bwMode="auto">
            <a:xfrm>
              <a:off x="1327944" y="1194903"/>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72" name="Rectangle 171"/>
            <p:cNvSpPr/>
            <p:nvPr/>
          </p:nvSpPr>
          <p:spPr bwMode="auto">
            <a:xfrm>
              <a:off x="1875474" y="1278176"/>
              <a:ext cx="5994512" cy="674724"/>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173" name="TextBox 7"/>
            <p:cNvSpPr txBox="1">
              <a:spLocks noChangeArrowheads="1"/>
            </p:cNvSpPr>
            <p:nvPr/>
          </p:nvSpPr>
          <p:spPr bwMode="auto">
            <a:xfrm>
              <a:off x="1363214" y="1262568"/>
              <a:ext cx="563630" cy="706849"/>
            </a:xfrm>
            <a:prstGeom prst="rect">
              <a:avLst/>
            </a:prstGeom>
            <a:noFill/>
            <a:ln w="9525">
              <a:noFill/>
              <a:miter lim="800000"/>
              <a:headEnd/>
              <a:tailEnd/>
            </a:ln>
          </p:spPr>
          <p:txBody>
            <a:bodyPr>
              <a:spAutoFit/>
            </a:bodyPr>
            <a:lstStyle/>
            <a:p>
              <a:r>
                <a:rPr lang="en-US" sz="2400" b="1" dirty="0">
                  <a:solidFill>
                    <a:srgbClr val="FFFFFF"/>
                  </a:solidFill>
                  <a:latin typeface="Century Gothic" pitchFamily="34" charset="0"/>
                </a:rPr>
                <a:t>5</a:t>
              </a:r>
            </a:p>
          </p:txBody>
        </p:sp>
      </p:grpSp>
      <p:sp>
        <p:nvSpPr>
          <p:cNvPr id="174" name="Rektangel 76"/>
          <p:cNvSpPr>
            <a:spLocks noChangeArrowheads="1"/>
          </p:cNvSpPr>
          <p:nvPr/>
        </p:nvSpPr>
        <p:spPr bwMode="auto">
          <a:xfrm>
            <a:off x="1923841" y="4667826"/>
            <a:ext cx="6229559" cy="326710"/>
          </a:xfrm>
          <a:prstGeom prst="rect">
            <a:avLst/>
          </a:prstGeom>
          <a:noFill/>
          <a:ln w="9525">
            <a:noFill/>
            <a:miter lim="800000"/>
            <a:headEnd/>
            <a:tailEnd/>
          </a:ln>
        </p:spPr>
        <p:txBody>
          <a:bodyPr wrap="square" lIns="49231" tIns="24615" rIns="49231" bIns="24615">
            <a:spAutoFit/>
          </a:bodyPr>
          <a:lstStyle/>
          <a:p>
            <a:pPr defTabSz="492311"/>
            <a:r>
              <a:rPr lang="en-US" sz="1800" noProof="1">
                <a:latin typeface="Century Gothic" pitchFamily="34" charset="0"/>
                <a:cs typeface="Arial" charset="0"/>
              </a:rPr>
              <a:t>Carrier Analysis</a:t>
            </a:r>
          </a:p>
        </p:txBody>
      </p:sp>
      <p:grpSp>
        <p:nvGrpSpPr>
          <p:cNvPr id="175" name="Group 26"/>
          <p:cNvGrpSpPr>
            <a:grpSpLocks/>
          </p:cNvGrpSpPr>
          <p:nvPr/>
        </p:nvGrpSpPr>
        <p:grpSpPr bwMode="auto">
          <a:xfrm>
            <a:off x="1112693" y="5398943"/>
            <a:ext cx="7878907" cy="724245"/>
            <a:chOff x="1327944" y="1194903"/>
            <a:chExt cx="6685756" cy="1108882"/>
          </a:xfrm>
        </p:grpSpPr>
        <p:sp>
          <p:nvSpPr>
            <p:cNvPr id="176" name="Isosceles Triangle 175"/>
            <p:cNvSpPr>
              <a:spLocks noChangeArrowheads="1"/>
            </p:cNvSpPr>
            <p:nvPr/>
          </p:nvSpPr>
          <p:spPr bwMode="auto">
            <a:xfrm rot="10800000">
              <a:off x="3898411"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177" name="Rounded Rectangle 176"/>
            <p:cNvSpPr>
              <a:spLocks noChangeArrowheads="1"/>
            </p:cNvSpPr>
            <p:nvPr/>
          </p:nvSpPr>
          <p:spPr bwMode="auto">
            <a:xfrm>
              <a:off x="1327944" y="1194903"/>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78" name="Rectangle 177"/>
            <p:cNvSpPr/>
            <p:nvPr/>
          </p:nvSpPr>
          <p:spPr bwMode="auto">
            <a:xfrm>
              <a:off x="1865921" y="1278176"/>
              <a:ext cx="6004064"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179" name="TextBox 7"/>
            <p:cNvSpPr txBox="1">
              <a:spLocks noChangeArrowheads="1"/>
            </p:cNvSpPr>
            <p:nvPr/>
          </p:nvSpPr>
          <p:spPr bwMode="auto">
            <a:xfrm>
              <a:off x="1353661" y="1360732"/>
              <a:ext cx="563630" cy="706849"/>
            </a:xfrm>
            <a:prstGeom prst="rect">
              <a:avLst/>
            </a:prstGeom>
            <a:noFill/>
            <a:ln w="9525">
              <a:noFill/>
              <a:miter lim="800000"/>
              <a:headEnd/>
              <a:tailEnd/>
            </a:ln>
          </p:spPr>
          <p:txBody>
            <a:bodyPr>
              <a:spAutoFit/>
            </a:bodyPr>
            <a:lstStyle/>
            <a:p>
              <a:r>
                <a:rPr lang="en-US" sz="2400" b="1" dirty="0" smtClean="0">
                  <a:solidFill>
                    <a:srgbClr val="FFFFFF"/>
                  </a:solidFill>
                  <a:latin typeface="Century Gothic" pitchFamily="34" charset="0"/>
                </a:rPr>
                <a:t>6</a:t>
              </a:r>
              <a:endParaRPr lang="en-US" sz="2400" b="1" dirty="0">
                <a:solidFill>
                  <a:srgbClr val="FFFFFF"/>
                </a:solidFill>
                <a:latin typeface="Century Gothic" pitchFamily="34" charset="0"/>
              </a:endParaRPr>
            </a:p>
          </p:txBody>
        </p:sp>
      </p:grpSp>
      <p:sp>
        <p:nvSpPr>
          <p:cNvPr id="180" name="Rektangel 76"/>
          <p:cNvSpPr>
            <a:spLocks noChangeArrowheads="1"/>
          </p:cNvSpPr>
          <p:nvPr/>
        </p:nvSpPr>
        <p:spPr bwMode="auto">
          <a:xfrm>
            <a:off x="1915958" y="5520021"/>
            <a:ext cx="6229559" cy="326710"/>
          </a:xfrm>
          <a:prstGeom prst="rect">
            <a:avLst/>
          </a:prstGeom>
          <a:noFill/>
          <a:ln w="9525">
            <a:noFill/>
            <a:miter lim="800000"/>
            <a:headEnd/>
            <a:tailEnd/>
          </a:ln>
        </p:spPr>
        <p:txBody>
          <a:bodyPr wrap="square" lIns="49231" tIns="24615" rIns="49231" bIns="24615">
            <a:spAutoFit/>
          </a:bodyPr>
          <a:lstStyle/>
          <a:p>
            <a:pPr defTabSz="492311"/>
            <a:r>
              <a:rPr lang="en-US" sz="1800" noProof="1">
                <a:latin typeface="Century Gothic" pitchFamily="34" charset="0"/>
                <a:cs typeface="Arial" charset="0"/>
              </a:rPr>
              <a:t>Limits Analysis</a:t>
            </a:r>
          </a:p>
        </p:txBody>
      </p:sp>
      <p:grpSp>
        <p:nvGrpSpPr>
          <p:cNvPr id="181" name="Group 26"/>
          <p:cNvGrpSpPr>
            <a:grpSpLocks/>
          </p:cNvGrpSpPr>
          <p:nvPr/>
        </p:nvGrpSpPr>
        <p:grpSpPr bwMode="auto">
          <a:xfrm>
            <a:off x="1101436" y="6232658"/>
            <a:ext cx="7878907" cy="553606"/>
            <a:chOff x="1327944" y="1194903"/>
            <a:chExt cx="6685756" cy="847619"/>
          </a:xfrm>
        </p:grpSpPr>
        <p:sp>
          <p:nvSpPr>
            <p:cNvPr id="182" name="Rounded Rectangle 181"/>
            <p:cNvSpPr>
              <a:spLocks noChangeArrowheads="1"/>
            </p:cNvSpPr>
            <p:nvPr/>
          </p:nvSpPr>
          <p:spPr bwMode="auto">
            <a:xfrm>
              <a:off x="1327944" y="1194903"/>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83" name="Rectangle 182"/>
            <p:cNvSpPr/>
            <p:nvPr/>
          </p:nvSpPr>
          <p:spPr bwMode="auto">
            <a:xfrm>
              <a:off x="1875474" y="1278176"/>
              <a:ext cx="5994512" cy="674724"/>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184" name="TextBox 7"/>
            <p:cNvSpPr txBox="1">
              <a:spLocks noChangeArrowheads="1"/>
            </p:cNvSpPr>
            <p:nvPr/>
          </p:nvSpPr>
          <p:spPr bwMode="auto">
            <a:xfrm>
              <a:off x="1363214" y="1335673"/>
              <a:ext cx="563630" cy="706849"/>
            </a:xfrm>
            <a:prstGeom prst="rect">
              <a:avLst/>
            </a:prstGeom>
            <a:noFill/>
            <a:ln w="9525">
              <a:noFill/>
              <a:miter lim="800000"/>
              <a:headEnd/>
              <a:tailEnd/>
            </a:ln>
          </p:spPr>
          <p:txBody>
            <a:bodyPr>
              <a:spAutoFit/>
            </a:bodyPr>
            <a:lstStyle/>
            <a:p>
              <a:r>
                <a:rPr lang="en-US" sz="2400" b="1" dirty="0" smtClean="0">
                  <a:solidFill>
                    <a:srgbClr val="FFFFFF"/>
                  </a:solidFill>
                  <a:latin typeface="Century Gothic" pitchFamily="34" charset="0"/>
                </a:rPr>
                <a:t>7</a:t>
              </a:r>
              <a:endParaRPr lang="en-US" sz="2400" b="1" dirty="0">
                <a:solidFill>
                  <a:srgbClr val="FFFFFF"/>
                </a:solidFill>
                <a:latin typeface="Century Gothic" pitchFamily="34" charset="0"/>
              </a:endParaRPr>
            </a:p>
          </p:txBody>
        </p:sp>
      </p:grpSp>
      <p:sp>
        <p:nvSpPr>
          <p:cNvPr id="185" name="Rektangel 76"/>
          <p:cNvSpPr>
            <a:spLocks noChangeArrowheads="1"/>
          </p:cNvSpPr>
          <p:nvPr/>
        </p:nvSpPr>
        <p:spPr bwMode="auto">
          <a:xfrm>
            <a:off x="1915957" y="6367862"/>
            <a:ext cx="6229559" cy="326710"/>
          </a:xfrm>
          <a:prstGeom prst="rect">
            <a:avLst/>
          </a:prstGeom>
          <a:noFill/>
          <a:ln w="9525">
            <a:noFill/>
            <a:miter lim="800000"/>
            <a:headEnd/>
            <a:tailEnd/>
          </a:ln>
        </p:spPr>
        <p:txBody>
          <a:bodyPr wrap="square" lIns="49231" tIns="24615" rIns="49231" bIns="24615">
            <a:spAutoFit/>
          </a:bodyPr>
          <a:lstStyle/>
          <a:p>
            <a:pPr defTabSz="492311"/>
            <a:r>
              <a:rPr lang="en-US" sz="1800" noProof="1">
                <a:latin typeface="Century Gothic" pitchFamily="34" charset="0"/>
                <a:cs typeface="Arial" charset="0"/>
              </a:rPr>
              <a:t>Placement Strategy</a:t>
            </a:r>
          </a:p>
        </p:txBody>
      </p:sp>
      <p:sp>
        <p:nvSpPr>
          <p:cNvPr id="187" name="Rektangel 76"/>
          <p:cNvSpPr>
            <a:spLocks noChangeArrowheads="1"/>
          </p:cNvSpPr>
          <p:nvPr/>
        </p:nvSpPr>
        <p:spPr bwMode="auto">
          <a:xfrm>
            <a:off x="1934491" y="3124200"/>
            <a:ext cx="5626188" cy="326710"/>
          </a:xfrm>
          <a:prstGeom prst="rect">
            <a:avLst/>
          </a:prstGeom>
          <a:noFill/>
          <a:ln w="9525">
            <a:noFill/>
            <a:miter lim="800000"/>
            <a:headEnd/>
            <a:tailEnd/>
          </a:ln>
        </p:spPr>
        <p:txBody>
          <a:bodyPr wrap="square" lIns="49231" tIns="24615" rIns="49231" bIns="24615">
            <a:spAutoFit/>
          </a:bodyPr>
          <a:lstStyle/>
          <a:p>
            <a:pPr defTabSz="492311"/>
            <a:r>
              <a:rPr lang="en-US" sz="1800" noProof="1">
                <a:latin typeface="Century Gothic" pitchFamily="34" charset="0"/>
                <a:cs typeface="Arial" charset="0"/>
              </a:rPr>
              <a:t>Structural Analysis</a:t>
            </a:r>
          </a:p>
        </p:txBody>
      </p:sp>
      <p:sp>
        <p:nvSpPr>
          <p:cNvPr id="3" name="Slide Number Placeholder 2"/>
          <p:cNvSpPr>
            <a:spLocks noGrp="1"/>
          </p:cNvSpPr>
          <p:nvPr>
            <p:ph type="sldNum" sz="quarter" idx="12"/>
          </p:nvPr>
        </p:nvSpPr>
        <p:spPr/>
        <p:txBody>
          <a:bodyPr/>
          <a:lstStyle/>
          <a:p>
            <a:fld id="{A9AF1BE4-26A3-4B85-A398-AB0ADE8CBD3F}" type="slidenum">
              <a:rPr lang="en-US" smtClean="0"/>
              <a:pPr/>
              <a:t>29</a:t>
            </a:fld>
            <a:endParaRPr lang="en-US" dirty="0"/>
          </a:p>
        </p:txBody>
      </p:sp>
    </p:spTree>
    <p:extLst>
      <p:ext uri="{BB962C8B-B14F-4D97-AF65-F5344CB8AC3E}">
        <p14:creationId xmlns:p14="http://schemas.microsoft.com/office/powerpoint/2010/main" val="4293235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3</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961129"/>
            <a:ext cx="9734874" cy="753871"/>
          </a:xfrm>
          <a:prstGeom prst="rect">
            <a:avLst/>
          </a:prstGeom>
          <a:noFill/>
          <a:ln w="9525">
            <a:noFill/>
            <a:miter lim="800000"/>
            <a:headEnd/>
            <a:tailEnd/>
          </a:ln>
        </p:spPr>
        <p:txBody>
          <a:bodyPr wrap="square" lIns="91258" tIns="45630" rIns="91258" bIns="45630" rtlCol="0">
            <a:spAutoFit/>
          </a:bodyPr>
          <a:lstStyle/>
          <a:p>
            <a:pPr algn="r"/>
            <a:r>
              <a:rPr lang="en-US" sz="4300" dirty="0" smtClean="0">
                <a:solidFill>
                  <a:schemeClr val="bg1"/>
                </a:solidFill>
                <a:latin typeface="Century Gothic" pitchFamily="34" charset="0"/>
                <a:cs typeface="Calibri" pitchFamily="34" charset="0"/>
              </a:rPr>
              <a:t>Introduction to Beecher Carlson</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475185" y="5703525"/>
            <a:ext cx="9298942"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
        <p:nvSpPr>
          <p:cNvPr id="29" name="Oval 28"/>
          <p:cNvSpPr/>
          <p:nvPr/>
        </p:nvSpPr>
        <p:spPr>
          <a:xfrm>
            <a:off x="762000" y="5117257"/>
            <a:ext cx="502024" cy="44161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dirty="0" smtClean="0">
                <a:latin typeface="Century Gothic" pitchFamily="34" charset="0"/>
              </a:rPr>
              <a:t>1</a:t>
            </a:r>
            <a:endParaRPr lang="en-US" dirty="0">
              <a:latin typeface="Century Gothic" pitchFamily="34" charset="0"/>
            </a:endParaRPr>
          </a:p>
        </p:txBody>
      </p:sp>
    </p:spTree>
    <p:extLst>
      <p:ext uri="{BB962C8B-B14F-4D97-AF65-F5344CB8AC3E}">
        <p14:creationId xmlns:p14="http://schemas.microsoft.com/office/powerpoint/2010/main" val="16964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erge 1"/>
          <p:cNvSpPr/>
          <p:nvPr/>
        </p:nvSpPr>
        <p:spPr>
          <a:xfrm>
            <a:off x="322117" y="2055046"/>
            <a:ext cx="9337965" cy="4107999"/>
          </a:xfrm>
          <a:prstGeom prst="flowChartMerg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6" name="Title 2"/>
          <p:cNvSpPr>
            <a:spLocks noGrp="1"/>
          </p:cNvSpPr>
          <p:nvPr>
            <p:ph type="title"/>
          </p:nvPr>
        </p:nvSpPr>
        <p:spPr>
          <a:xfrm>
            <a:off x="457201" y="412750"/>
            <a:ext cx="9144000" cy="577850"/>
          </a:xfrm>
        </p:spPr>
        <p:txBody>
          <a:bodyPr>
            <a:normAutofit fontScale="90000"/>
          </a:bodyPr>
          <a:lstStyle/>
          <a:p>
            <a:r>
              <a:rPr lang="en-US" dirty="0" smtClean="0"/>
              <a:t>Placement Strategy</a:t>
            </a:r>
          </a:p>
        </p:txBody>
      </p:sp>
      <p:grpSp>
        <p:nvGrpSpPr>
          <p:cNvPr id="36" name="Group 26"/>
          <p:cNvGrpSpPr>
            <a:grpSpLocks/>
          </p:cNvGrpSpPr>
          <p:nvPr/>
        </p:nvGrpSpPr>
        <p:grpSpPr bwMode="auto">
          <a:xfrm>
            <a:off x="1101436" y="1884795"/>
            <a:ext cx="7878907" cy="553605"/>
            <a:chOff x="1327944" y="1194903"/>
            <a:chExt cx="6685756" cy="847617"/>
          </a:xfrm>
        </p:grpSpPr>
        <p:sp>
          <p:nvSpPr>
            <p:cNvPr id="37" name="Rounded Rectangle 36"/>
            <p:cNvSpPr>
              <a:spLocks noChangeArrowheads="1"/>
            </p:cNvSpPr>
            <p:nvPr/>
          </p:nvSpPr>
          <p:spPr bwMode="auto">
            <a:xfrm>
              <a:off x="1327944" y="1194903"/>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38" name="Rectangle 37"/>
            <p:cNvSpPr/>
            <p:nvPr/>
          </p:nvSpPr>
          <p:spPr bwMode="auto">
            <a:xfrm>
              <a:off x="1875474" y="1278176"/>
              <a:ext cx="5994512" cy="674724"/>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39" name="TextBox 7"/>
            <p:cNvSpPr txBox="1">
              <a:spLocks noChangeArrowheads="1"/>
            </p:cNvSpPr>
            <p:nvPr/>
          </p:nvSpPr>
          <p:spPr bwMode="auto">
            <a:xfrm>
              <a:off x="1381529" y="1335671"/>
              <a:ext cx="563630" cy="706849"/>
            </a:xfrm>
            <a:prstGeom prst="rect">
              <a:avLst/>
            </a:prstGeom>
            <a:noFill/>
            <a:ln w="9525">
              <a:noFill/>
              <a:miter lim="800000"/>
              <a:headEnd/>
              <a:tailEnd/>
            </a:ln>
          </p:spPr>
          <p:txBody>
            <a:bodyPr>
              <a:spAutoFit/>
            </a:bodyPr>
            <a:lstStyle/>
            <a:p>
              <a:r>
                <a:rPr lang="en-US" sz="2400" b="1" dirty="0" smtClean="0">
                  <a:solidFill>
                    <a:srgbClr val="FFFFFF"/>
                  </a:solidFill>
                  <a:latin typeface="Century Gothic" pitchFamily="34" charset="0"/>
                </a:rPr>
                <a:t>7</a:t>
              </a:r>
              <a:endParaRPr lang="en-US" sz="2400" b="1" dirty="0">
                <a:solidFill>
                  <a:srgbClr val="FFFFFF"/>
                </a:solidFill>
                <a:latin typeface="Century Gothic" pitchFamily="34" charset="0"/>
              </a:endParaRPr>
            </a:p>
          </p:txBody>
        </p:sp>
      </p:grpSp>
      <p:sp>
        <p:nvSpPr>
          <p:cNvPr id="40" name="Rektangel 76"/>
          <p:cNvSpPr>
            <a:spLocks noChangeArrowheads="1"/>
          </p:cNvSpPr>
          <p:nvPr/>
        </p:nvSpPr>
        <p:spPr bwMode="auto">
          <a:xfrm>
            <a:off x="1915957" y="2019998"/>
            <a:ext cx="6229559" cy="326710"/>
          </a:xfrm>
          <a:prstGeom prst="rect">
            <a:avLst/>
          </a:prstGeom>
          <a:noFill/>
          <a:ln w="9525">
            <a:noFill/>
            <a:miter lim="800000"/>
            <a:headEnd/>
            <a:tailEnd/>
          </a:ln>
        </p:spPr>
        <p:txBody>
          <a:bodyPr wrap="square" lIns="49231" tIns="24615" rIns="49231" bIns="24615">
            <a:spAutoFit/>
          </a:bodyPr>
          <a:lstStyle/>
          <a:p>
            <a:pPr defTabSz="492311"/>
            <a:r>
              <a:rPr lang="en-US" sz="1800" noProof="1">
                <a:latin typeface="Century Gothic" pitchFamily="34" charset="0"/>
                <a:cs typeface="Arial" charset="0"/>
              </a:rPr>
              <a:t>Placement Strategy</a:t>
            </a:r>
          </a:p>
        </p:txBody>
      </p:sp>
      <p:grpSp>
        <p:nvGrpSpPr>
          <p:cNvPr id="41" name="Group 26"/>
          <p:cNvGrpSpPr>
            <a:grpSpLocks/>
          </p:cNvGrpSpPr>
          <p:nvPr/>
        </p:nvGrpSpPr>
        <p:grpSpPr bwMode="auto">
          <a:xfrm>
            <a:off x="1905000" y="2667000"/>
            <a:ext cx="6172200" cy="587469"/>
            <a:chOff x="1327944" y="1194902"/>
            <a:chExt cx="7174514" cy="1108883"/>
          </a:xfrm>
        </p:grpSpPr>
        <p:sp>
          <p:nvSpPr>
            <p:cNvPr id="42" name="Isosceles Triangle 41"/>
            <p:cNvSpPr>
              <a:spLocks noChangeArrowheads="1"/>
            </p:cNvSpPr>
            <p:nvPr/>
          </p:nvSpPr>
          <p:spPr bwMode="auto">
            <a:xfrm rot="10800000">
              <a:off x="4250894"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43" name="Rounded Rectangle 42"/>
            <p:cNvSpPr>
              <a:spLocks noChangeArrowheads="1"/>
            </p:cNvSpPr>
            <p:nvPr/>
          </p:nvSpPr>
          <p:spPr bwMode="auto">
            <a:xfrm>
              <a:off x="1327944" y="1194902"/>
              <a:ext cx="7174514"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44" name="Rectangle 43"/>
            <p:cNvSpPr/>
            <p:nvPr/>
          </p:nvSpPr>
          <p:spPr bwMode="auto">
            <a:xfrm>
              <a:off x="1947964" y="1278175"/>
              <a:ext cx="6465920"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45" name="TextBox 7"/>
            <p:cNvSpPr txBox="1">
              <a:spLocks noChangeArrowheads="1"/>
            </p:cNvSpPr>
            <p:nvPr/>
          </p:nvSpPr>
          <p:spPr bwMode="auto">
            <a:xfrm>
              <a:off x="1472908" y="1262567"/>
              <a:ext cx="563630" cy="668089"/>
            </a:xfrm>
            <a:prstGeom prst="rect">
              <a:avLst/>
            </a:prstGeom>
            <a:noFill/>
            <a:ln w="9525">
              <a:noFill/>
              <a:miter lim="800000"/>
              <a:headEnd/>
              <a:tailEnd/>
            </a:ln>
          </p:spPr>
          <p:txBody>
            <a:bodyPr>
              <a:spAutoFit/>
            </a:bodyPr>
            <a:lstStyle/>
            <a:p>
              <a:r>
                <a:rPr lang="en-US" sz="1700" dirty="0">
                  <a:solidFill>
                    <a:srgbClr val="FFFFFF"/>
                  </a:solidFill>
                  <a:latin typeface="Century Gothic" pitchFamily="34" charset="0"/>
                </a:rPr>
                <a:t>1</a:t>
              </a:r>
            </a:p>
          </p:txBody>
        </p:sp>
      </p:grpSp>
      <p:sp>
        <p:nvSpPr>
          <p:cNvPr id="46" name="Rektangel 76"/>
          <p:cNvSpPr>
            <a:spLocks noChangeArrowheads="1"/>
          </p:cNvSpPr>
          <p:nvPr/>
        </p:nvSpPr>
        <p:spPr bwMode="auto">
          <a:xfrm>
            <a:off x="2598396" y="2743200"/>
            <a:ext cx="4107204" cy="234377"/>
          </a:xfrm>
          <a:prstGeom prst="rect">
            <a:avLst/>
          </a:prstGeom>
          <a:noFill/>
          <a:ln w="9525">
            <a:noFill/>
            <a:miter lim="800000"/>
            <a:headEnd/>
            <a:tailEnd/>
          </a:ln>
        </p:spPr>
        <p:txBody>
          <a:bodyPr wrap="square" lIns="49231" tIns="24615" rIns="49231" bIns="24615">
            <a:spAutoFit/>
          </a:bodyPr>
          <a:lstStyle/>
          <a:p>
            <a:pPr defTabSz="492311"/>
            <a:r>
              <a:rPr lang="en-US" sz="1200" noProof="1">
                <a:latin typeface="Century Gothic" pitchFamily="34" charset="0"/>
                <a:cs typeface="Arial" charset="0"/>
              </a:rPr>
              <a:t>The renewal strategy meeting</a:t>
            </a:r>
          </a:p>
        </p:txBody>
      </p:sp>
      <p:grpSp>
        <p:nvGrpSpPr>
          <p:cNvPr id="47" name="Group 26"/>
          <p:cNvGrpSpPr>
            <a:grpSpLocks/>
          </p:cNvGrpSpPr>
          <p:nvPr/>
        </p:nvGrpSpPr>
        <p:grpSpPr bwMode="auto">
          <a:xfrm>
            <a:off x="1905000" y="3272117"/>
            <a:ext cx="6172200" cy="587469"/>
            <a:chOff x="1327944" y="1194902"/>
            <a:chExt cx="7174514" cy="1108883"/>
          </a:xfrm>
        </p:grpSpPr>
        <p:sp>
          <p:nvSpPr>
            <p:cNvPr id="48" name="Isosceles Triangle 47"/>
            <p:cNvSpPr>
              <a:spLocks noChangeArrowheads="1"/>
            </p:cNvSpPr>
            <p:nvPr/>
          </p:nvSpPr>
          <p:spPr bwMode="auto">
            <a:xfrm rot="10800000">
              <a:off x="4255039"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49" name="Rounded Rectangle 48"/>
            <p:cNvSpPr>
              <a:spLocks noChangeArrowheads="1"/>
            </p:cNvSpPr>
            <p:nvPr/>
          </p:nvSpPr>
          <p:spPr bwMode="auto">
            <a:xfrm>
              <a:off x="1327944" y="1194902"/>
              <a:ext cx="7174514"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50" name="Rectangle 49"/>
            <p:cNvSpPr/>
            <p:nvPr/>
          </p:nvSpPr>
          <p:spPr bwMode="auto">
            <a:xfrm>
              <a:off x="1947964" y="1278175"/>
              <a:ext cx="6465920"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51" name="TextBox 7"/>
            <p:cNvSpPr txBox="1">
              <a:spLocks noChangeArrowheads="1"/>
            </p:cNvSpPr>
            <p:nvPr/>
          </p:nvSpPr>
          <p:spPr bwMode="auto">
            <a:xfrm>
              <a:off x="1472908" y="1262567"/>
              <a:ext cx="563630" cy="668089"/>
            </a:xfrm>
            <a:prstGeom prst="rect">
              <a:avLst/>
            </a:prstGeom>
            <a:noFill/>
            <a:ln w="9525">
              <a:noFill/>
              <a:miter lim="800000"/>
              <a:headEnd/>
              <a:tailEnd/>
            </a:ln>
          </p:spPr>
          <p:txBody>
            <a:bodyPr>
              <a:spAutoFit/>
            </a:bodyPr>
            <a:lstStyle/>
            <a:p>
              <a:r>
                <a:rPr lang="en-US" sz="1700" dirty="0">
                  <a:solidFill>
                    <a:srgbClr val="FFFFFF"/>
                  </a:solidFill>
                  <a:latin typeface="Century Gothic" pitchFamily="34" charset="0"/>
                </a:rPr>
                <a:t>2</a:t>
              </a:r>
            </a:p>
          </p:txBody>
        </p:sp>
      </p:grpSp>
      <p:sp>
        <p:nvSpPr>
          <p:cNvPr id="52" name="Rektangel 76"/>
          <p:cNvSpPr>
            <a:spLocks noChangeArrowheads="1"/>
          </p:cNvSpPr>
          <p:nvPr/>
        </p:nvSpPr>
        <p:spPr bwMode="auto">
          <a:xfrm>
            <a:off x="2598396" y="3348318"/>
            <a:ext cx="4107204" cy="234377"/>
          </a:xfrm>
          <a:prstGeom prst="rect">
            <a:avLst/>
          </a:prstGeom>
          <a:noFill/>
          <a:ln w="9525">
            <a:noFill/>
            <a:miter lim="800000"/>
            <a:headEnd/>
            <a:tailEnd/>
          </a:ln>
        </p:spPr>
        <p:txBody>
          <a:bodyPr wrap="square" lIns="49231" tIns="24615" rIns="49231" bIns="24615">
            <a:spAutoFit/>
          </a:bodyPr>
          <a:lstStyle/>
          <a:p>
            <a:pPr defTabSz="492311"/>
            <a:r>
              <a:rPr lang="en-US" sz="1200" noProof="1">
                <a:latin typeface="Century Gothic" pitchFamily="34" charset="0"/>
                <a:cs typeface="Arial" charset="0"/>
              </a:rPr>
              <a:t>Underwriting meetings</a:t>
            </a:r>
          </a:p>
        </p:txBody>
      </p:sp>
      <p:grpSp>
        <p:nvGrpSpPr>
          <p:cNvPr id="53" name="Group 26"/>
          <p:cNvGrpSpPr>
            <a:grpSpLocks/>
          </p:cNvGrpSpPr>
          <p:nvPr/>
        </p:nvGrpSpPr>
        <p:grpSpPr bwMode="auto">
          <a:xfrm>
            <a:off x="1905000" y="3886200"/>
            <a:ext cx="6172200" cy="587469"/>
            <a:chOff x="1327944" y="1194902"/>
            <a:chExt cx="7174514" cy="1108883"/>
          </a:xfrm>
        </p:grpSpPr>
        <p:sp>
          <p:nvSpPr>
            <p:cNvPr id="54" name="Isosceles Triangle 53"/>
            <p:cNvSpPr>
              <a:spLocks noChangeArrowheads="1"/>
            </p:cNvSpPr>
            <p:nvPr/>
          </p:nvSpPr>
          <p:spPr bwMode="auto">
            <a:xfrm rot="10800000">
              <a:off x="4255039"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b="1" dirty="0">
                <a:solidFill>
                  <a:schemeClr val="lt1"/>
                </a:solidFill>
              </a:endParaRPr>
            </a:p>
          </p:txBody>
        </p:sp>
        <p:sp>
          <p:nvSpPr>
            <p:cNvPr id="55" name="Rounded Rectangle 54"/>
            <p:cNvSpPr>
              <a:spLocks noChangeArrowheads="1"/>
            </p:cNvSpPr>
            <p:nvPr/>
          </p:nvSpPr>
          <p:spPr bwMode="auto">
            <a:xfrm>
              <a:off x="1327944" y="1194902"/>
              <a:ext cx="7174514"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b="1" dirty="0">
                <a:solidFill>
                  <a:schemeClr val="lt1"/>
                </a:solidFill>
              </a:endParaRPr>
            </a:p>
          </p:txBody>
        </p:sp>
        <p:sp>
          <p:nvSpPr>
            <p:cNvPr id="56" name="Rectangle 55"/>
            <p:cNvSpPr/>
            <p:nvPr/>
          </p:nvSpPr>
          <p:spPr bwMode="auto">
            <a:xfrm>
              <a:off x="1947964" y="1278175"/>
              <a:ext cx="6465920"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b="1" dirty="0"/>
            </a:p>
          </p:txBody>
        </p:sp>
        <p:sp>
          <p:nvSpPr>
            <p:cNvPr id="57" name="TextBox 7"/>
            <p:cNvSpPr txBox="1">
              <a:spLocks noChangeArrowheads="1"/>
            </p:cNvSpPr>
            <p:nvPr/>
          </p:nvSpPr>
          <p:spPr bwMode="auto">
            <a:xfrm>
              <a:off x="1472908" y="1262567"/>
              <a:ext cx="563630" cy="668089"/>
            </a:xfrm>
            <a:prstGeom prst="rect">
              <a:avLst/>
            </a:prstGeom>
            <a:noFill/>
            <a:ln w="9525">
              <a:noFill/>
              <a:miter lim="800000"/>
              <a:headEnd/>
              <a:tailEnd/>
            </a:ln>
          </p:spPr>
          <p:txBody>
            <a:bodyPr>
              <a:spAutoFit/>
            </a:bodyPr>
            <a:lstStyle/>
            <a:p>
              <a:r>
                <a:rPr lang="en-US" sz="1700" dirty="0" smtClean="0">
                  <a:solidFill>
                    <a:srgbClr val="FFFFFF"/>
                  </a:solidFill>
                  <a:latin typeface="Century Gothic" pitchFamily="34" charset="0"/>
                </a:rPr>
                <a:t>3</a:t>
              </a:r>
              <a:endParaRPr lang="en-US" sz="1700" dirty="0">
                <a:solidFill>
                  <a:srgbClr val="FFFFFF"/>
                </a:solidFill>
                <a:latin typeface="Century Gothic" pitchFamily="34" charset="0"/>
              </a:endParaRPr>
            </a:p>
          </p:txBody>
        </p:sp>
      </p:grpSp>
      <p:sp>
        <p:nvSpPr>
          <p:cNvPr id="58" name="Rektangel 76"/>
          <p:cNvSpPr>
            <a:spLocks noChangeArrowheads="1"/>
          </p:cNvSpPr>
          <p:nvPr/>
        </p:nvSpPr>
        <p:spPr bwMode="auto">
          <a:xfrm>
            <a:off x="2598395" y="3962400"/>
            <a:ext cx="4934691" cy="234377"/>
          </a:xfrm>
          <a:prstGeom prst="rect">
            <a:avLst/>
          </a:prstGeom>
          <a:noFill/>
          <a:ln w="9525">
            <a:noFill/>
            <a:miter lim="800000"/>
            <a:headEnd/>
            <a:tailEnd/>
          </a:ln>
        </p:spPr>
        <p:txBody>
          <a:bodyPr wrap="square" lIns="49231" tIns="24615" rIns="49231" bIns="24615">
            <a:spAutoFit/>
          </a:bodyPr>
          <a:lstStyle/>
          <a:p>
            <a:pPr defTabSz="492311"/>
            <a:r>
              <a:rPr lang="en-US" sz="1200" noProof="1" smtClean="0">
                <a:latin typeface="Century Gothic" pitchFamily="34" charset="0"/>
                <a:cs typeface="Arial" charset="0"/>
              </a:rPr>
              <a:t>Beecher </a:t>
            </a:r>
            <a:r>
              <a:rPr lang="en-US" sz="1200" noProof="1">
                <a:latin typeface="Century Gothic" pitchFamily="34" charset="0"/>
                <a:cs typeface="Arial" charset="0"/>
              </a:rPr>
              <a:t>Carlson meets with potential lead markets</a:t>
            </a:r>
          </a:p>
        </p:txBody>
      </p:sp>
      <p:grpSp>
        <p:nvGrpSpPr>
          <p:cNvPr id="59" name="Group 26"/>
          <p:cNvGrpSpPr>
            <a:grpSpLocks/>
          </p:cNvGrpSpPr>
          <p:nvPr/>
        </p:nvGrpSpPr>
        <p:grpSpPr bwMode="auto">
          <a:xfrm>
            <a:off x="1905000" y="4491317"/>
            <a:ext cx="6172200" cy="587469"/>
            <a:chOff x="1327944" y="1194902"/>
            <a:chExt cx="7174514" cy="1108883"/>
          </a:xfrm>
        </p:grpSpPr>
        <p:sp>
          <p:nvSpPr>
            <p:cNvPr id="60" name="Isosceles Triangle 59"/>
            <p:cNvSpPr>
              <a:spLocks noChangeArrowheads="1"/>
            </p:cNvSpPr>
            <p:nvPr/>
          </p:nvSpPr>
          <p:spPr bwMode="auto">
            <a:xfrm rot="10800000">
              <a:off x="4255039"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b="1" dirty="0">
                <a:solidFill>
                  <a:schemeClr val="lt1"/>
                </a:solidFill>
              </a:endParaRPr>
            </a:p>
          </p:txBody>
        </p:sp>
        <p:sp>
          <p:nvSpPr>
            <p:cNvPr id="61" name="Rounded Rectangle 60"/>
            <p:cNvSpPr>
              <a:spLocks noChangeArrowheads="1"/>
            </p:cNvSpPr>
            <p:nvPr/>
          </p:nvSpPr>
          <p:spPr bwMode="auto">
            <a:xfrm>
              <a:off x="1327944" y="1194902"/>
              <a:ext cx="7174514"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b="1" dirty="0">
                <a:solidFill>
                  <a:schemeClr val="lt1"/>
                </a:solidFill>
              </a:endParaRPr>
            </a:p>
          </p:txBody>
        </p:sp>
        <p:sp>
          <p:nvSpPr>
            <p:cNvPr id="62" name="Rectangle 61"/>
            <p:cNvSpPr/>
            <p:nvPr/>
          </p:nvSpPr>
          <p:spPr bwMode="auto">
            <a:xfrm>
              <a:off x="1947964" y="1278175"/>
              <a:ext cx="6465920"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b="1" dirty="0"/>
            </a:p>
          </p:txBody>
        </p:sp>
        <p:sp>
          <p:nvSpPr>
            <p:cNvPr id="63" name="TextBox 7"/>
            <p:cNvSpPr txBox="1">
              <a:spLocks noChangeArrowheads="1"/>
            </p:cNvSpPr>
            <p:nvPr/>
          </p:nvSpPr>
          <p:spPr bwMode="auto">
            <a:xfrm>
              <a:off x="1472908" y="1262567"/>
              <a:ext cx="563630" cy="668089"/>
            </a:xfrm>
            <a:prstGeom prst="rect">
              <a:avLst/>
            </a:prstGeom>
            <a:noFill/>
            <a:ln w="9525">
              <a:noFill/>
              <a:miter lim="800000"/>
              <a:headEnd/>
              <a:tailEnd/>
            </a:ln>
          </p:spPr>
          <p:txBody>
            <a:bodyPr>
              <a:spAutoFit/>
            </a:bodyPr>
            <a:lstStyle/>
            <a:p>
              <a:r>
                <a:rPr lang="en-US" sz="1700" dirty="0" smtClean="0">
                  <a:solidFill>
                    <a:srgbClr val="FFFFFF"/>
                  </a:solidFill>
                  <a:latin typeface="Century Gothic" pitchFamily="34" charset="0"/>
                </a:rPr>
                <a:t>4</a:t>
              </a:r>
              <a:endParaRPr lang="en-US" sz="1700" dirty="0">
                <a:solidFill>
                  <a:srgbClr val="FFFFFF"/>
                </a:solidFill>
                <a:latin typeface="Century Gothic" pitchFamily="34" charset="0"/>
              </a:endParaRPr>
            </a:p>
          </p:txBody>
        </p:sp>
      </p:grpSp>
      <p:sp>
        <p:nvSpPr>
          <p:cNvPr id="64" name="Rektangel 76"/>
          <p:cNvSpPr>
            <a:spLocks noChangeArrowheads="1"/>
          </p:cNvSpPr>
          <p:nvPr/>
        </p:nvSpPr>
        <p:spPr bwMode="auto">
          <a:xfrm>
            <a:off x="2582885" y="4613500"/>
            <a:ext cx="4934690" cy="218988"/>
          </a:xfrm>
          <a:prstGeom prst="rect">
            <a:avLst/>
          </a:prstGeom>
          <a:noFill/>
          <a:ln w="9525">
            <a:noFill/>
            <a:miter lim="800000"/>
            <a:headEnd/>
            <a:tailEnd/>
          </a:ln>
        </p:spPr>
        <p:txBody>
          <a:bodyPr wrap="square" lIns="49231" tIns="24615" rIns="49231" bIns="24615">
            <a:spAutoFit/>
          </a:bodyPr>
          <a:lstStyle/>
          <a:p>
            <a:pPr defTabSz="492311"/>
            <a:r>
              <a:rPr lang="en-US" sz="1100" noProof="1">
                <a:latin typeface="Century Gothic" pitchFamily="34" charset="0"/>
                <a:cs typeface="Arial" charset="0"/>
              </a:rPr>
              <a:t>Negotiations with underwriters and finalization of renewal program</a:t>
            </a:r>
          </a:p>
        </p:txBody>
      </p:sp>
      <p:grpSp>
        <p:nvGrpSpPr>
          <p:cNvPr id="65" name="Group 26"/>
          <p:cNvGrpSpPr>
            <a:grpSpLocks/>
          </p:cNvGrpSpPr>
          <p:nvPr/>
        </p:nvGrpSpPr>
        <p:grpSpPr bwMode="auto">
          <a:xfrm>
            <a:off x="1905000" y="5105400"/>
            <a:ext cx="6172200" cy="445433"/>
            <a:chOff x="1327944" y="1194902"/>
            <a:chExt cx="7174514" cy="840782"/>
          </a:xfrm>
        </p:grpSpPr>
        <p:sp>
          <p:nvSpPr>
            <p:cNvPr id="67" name="Rounded Rectangle 66"/>
            <p:cNvSpPr>
              <a:spLocks noChangeArrowheads="1"/>
            </p:cNvSpPr>
            <p:nvPr/>
          </p:nvSpPr>
          <p:spPr bwMode="auto">
            <a:xfrm>
              <a:off x="1327944" y="1194902"/>
              <a:ext cx="7174514"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b="1" dirty="0">
                <a:solidFill>
                  <a:schemeClr val="lt1"/>
                </a:solidFill>
              </a:endParaRPr>
            </a:p>
          </p:txBody>
        </p:sp>
        <p:sp>
          <p:nvSpPr>
            <p:cNvPr id="68" name="Rectangle 67"/>
            <p:cNvSpPr/>
            <p:nvPr/>
          </p:nvSpPr>
          <p:spPr bwMode="auto">
            <a:xfrm>
              <a:off x="1947964" y="1278176"/>
              <a:ext cx="6465920" cy="674726"/>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b="1" dirty="0"/>
            </a:p>
          </p:txBody>
        </p:sp>
        <p:sp>
          <p:nvSpPr>
            <p:cNvPr id="69" name="TextBox 7"/>
            <p:cNvSpPr txBox="1">
              <a:spLocks noChangeArrowheads="1"/>
            </p:cNvSpPr>
            <p:nvPr/>
          </p:nvSpPr>
          <p:spPr bwMode="auto">
            <a:xfrm>
              <a:off x="1472908" y="1262567"/>
              <a:ext cx="563630" cy="668089"/>
            </a:xfrm>
            <a:prstGeom prst="rect">
              <a:avLst/>
            </a:prstGeom>
            <a:noFill/>
            <a:ln w="9525">
              <a:noFill/>
              <a:miter lim="800000"/>
              <a:headEnd/>
              <a:tailEnd/>
            </a:ln>
          </p:spPr>
          <p:txBody>
            <a:bodyPr>
              <a:spAutoFit/>
            </a:bodyPr>
            <a:lstStyle/>
            <a:p>
              <a:r>
                <a:rPr lang="en-US" sz="1700" dirty="0" smtClean="0">
                  <a:solidFill>
                    <a:srgbClr val="FFFFFF"/>
                  </a:solidFill>
                  <a:latin typeface="Century Gothic" pitchFamily="34" charset="0"/>
                </a:rPr>
                <a:t>5</a:t>
              </a:r>
              <a:endParaRPr lang="en-US" sz="1700" dirty="0">
                <a:solidFill>
                  <a:srgbClr val="FFFFFF"/>
                </a:solidFill>
                <a:latin typeface="Century Gothic" pitchFamily="34" charset="0"/>
              </a:endParaRPr>
            </a:p>
          </p:txBody>
        </p:sp>
      </p:grpSp>
      <p:sp>
        <p:nvSpPr>
          <p:cNvPr id="70" name="Rektangel 76"/>
          <p:cNvSpPr>
            <a:spLocks noChangeArrowheads="1"/>
          </p:cNvSpPr>
          <p:nvPr/>
        </p:nvSpPr>
        <p:spPr bwMode="auto">
          <a:xfrm>
            <a:off x="2598395" y="5181600"/>
            <a:ext cx="5402605" cy="218988"/>
          </a:xfrm>
          <a:prstGeom prst="rect">
            <a:avLst/>
          </a:prstGeom>
          <a:noFill/>
          <a:ln w="9525">
            <a:noFill/>
            <a:miter lim="800000"/>
            <a:headEnd/>
            <a:tailEnd/>
          </a:ln>
        </p:spPr>
        <p:txBody>
          <a:bodyPr wrap="square" lIns="49231" tIns="24615" rIns="49231" bIns="24615">
            <a:spAutoFit/>
          </a:bodyPr>
          <a:lstStyle/>
          <a:p>
            <a:pPr defTabSz="492311"/>
            <a:r>
              <a:rPr lang="en-US" sz="1100" noProof="1">
                <a:latin typeface="Century Gothic" pitchFamily="34" charset="0"/>
                <a:cs typeface="Arial" charset="0"/>
              </a:rPr>
              <a:t>Delivery of binders, all policies in correct </a:t>
            </a:r>
            <a:r>
              <a:rPr lang="en-US" sz="1100" noProof="1" smtClean="0">
                <a:latin typeface="Century Gothic" pitchFamily="34" charset="0"/>
                <a:cs typeface="Arial" charset="0"/>
              </a:rPr>
              <a:t>form and </a:t>
            </a:r>
            <a:r>
              <a:rPr lang="en-US" sz="1100" noProof="1">
                <a:latin typeface="Century Gothic" pitchFamily="34" charset="0"/>
                <a:cs typeface="Arial" charset="0"/>
              </a:rPr>
              <a:t>renewal summary to client</a:t>
            </a:r>
          </a:p>
        </p:txBody>
      </p:sp>
      <p:sp>
        <p:nvSpPr>
          <p:cNvPr id="3" name="Slide Number Placeholder 2"/>
          <p:cNvSpPr>
            <a:spLocks noGrp="1"/>
          </p:cNvSpPr>
          <p:nvPr>
            <p:ph type="sldNum" sz="quarter" idx="12"/>
          </p:nvPr>
        </p:nvSpPr>
        <p:spPr/>
        <p:txBody>
          <a:bodyPr/>
          <a:lstStyle/>
          <a:p>
            <a:fld id="{A9AF1BE4-26A3-4B85-A398-AB0ADE8CBD3F}" type="slidenum">
              <a:rPr lang="en-US" smtClean="0"/>
              <a:pPr/>
              <a:t>30</a:t>
            </a:fld>
            <a:endParaRPr lang="en-US" dirty="0"/>
          </a:p>
        </p:txBody>
      </p:sp>
    </p:spTree>
    <p:extLst>
      <p:ext uri="{BB962C8B-B14F-4D97-AF65-F5344CB8AC3E}">
        <p14:creationId xmlns:p14="http://schemas.microsoft.com/office/powerpoint/2010/main" val="3729038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31</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724400"/>
            <a:ext cx="9734874" cy="753871"/>
          </a:xfrm>
          <a:prstGeom prst="rect">
            <a:avLst/>
          </a:prstGeom>
          <a:noFill/>
          <a:ln w="9525">
            <a:noFill/>
            <a:miter lim="800000"/>
            <a:headEnd/>
            <a:tailEnd/>
          </a:ln>
        </p:spPr>
        <p:txBody>
          <a:bodyPr wrap="square" lIns="91258" tIns="45630" rIns="91258" bIns="45630" rtlCol="0">
            <a:spAutoFit/>
          </a:bodyPr>
          <a:lstStyle/>
          <a:p>
            <a:pPr algn="r"/>
            <a:r>
              <a:rPr lang="en-US" sz="4300" dirty="0" smtClean="0">
                <a:solidFill>
                  <a:schemeClr val="bg1"/>
                </a:solidFill>
                <a:latin typeface="Century Gothic" pitchFamily="34" charset="0"/>
                <a:cs typeface="Calibri" pitchFamily="34" charset="0"/>
              </a:rPr>
              <a:t>Captive Capabilities</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
        <p:nvSpPr>
          <p:cNvPr id="29" name="Oval 28"/>
          <p:cNvSpPr/>
          <p:nvPr/>
        </p:nvSpPr>
        <p:spPr>
          <a:xfrm>
            <a:off x="3688976" y="4876800"/>
            <a:ext cx="502024" cy="44161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dirty="0" smtClean="0">
                <a:latin typeface="Century Gothic" pitchFamily="34" charset="0"/>
              </a:rPr>
              <a:t>7</a:t>
            </a:r>
            <a:endParaRPr lang="en-US" dirty="0">
              <a:latin typeface="Century Gothic" pitchFamily="34" charset="0"/>
            </a:endParaRPr>
          </a:p>
        </p:txBody>
      </p:sp>
    </p:spTree>
    <p:extLst>
      <p:ext uri="{BB962C8B-B14F-4D97-AF65-F5344CB8AC3E}">
        <p14:creationId xmlns:p14="http://schemas.microsoft.com/office/powerpoint/2010/main" val="6675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0" y="0"/>
            <a:ext cx="10058400" cy="7790794"/>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just"/>
            <a:endParaRPr lang="en-US" dirty="0"/>
          </a:p>
        </p:txBody>
      </p:sp>
      <p:sp>
        <p:nvSpPr>
          <p:cNvPr id="51" name="TextBox 50"/>
          <p:cNvSpPr txBox="1"/>
          <p:nvPr/>
        </p:nvSpPr>
        <p:spPr>
          <a:xfrm>
            <a:off x="655320" y="3083929"/>
            <a:ext cx="8717280" cy="802271"/>
          </a:xfrm>
          <a:prstGeom prst="rect">
            <a:avLst/>
          </a:prstGeom>
          <a:noFill/>
        </p:spPr>
        <p:txBody>
          <a:bodyPr wrap="square" lIns="101882" tIns="50941" rIns="101882" bIns="50941" rtlCol="0">
            <a:noAutofit/>
          </a:bodyPr>
          <a:lstStyle/>
          <a:p>
            <a:pPr fontAlgn="auto">
              <a:spcBef>
                <a:spcPts val="0"/>
              </a:spcBef>
              <a:spcAft>
                <a:spcPts val="0"/>
              </a:spcAft>
            </a:pPr>
            <a:r>
              <a:rPr lang="en-US" sz="5400" b="1" dirty="0" smtClean="0">
                <a:solidFill>
                  <a:schemeClr val="bg1"/>
                </a:solidFill>
                <a:latin typeface="Century Gothic" pitchFamily="34" charset="0"/>
              </a:rPr>
              <a:t>CAPTIVE </a:t>
            </a:r>
          </a:p>
          <a:p>
            <a:pPr fontAlgn="auto">
              <a:spcBef>
                <a:spcPts val="0"/>
              </a:spcBef>
              <a:spcAft>
                <a:spcPts val="0"/>
              </a:spcAft>
            </a:pPr>
            <a:r>
              <a:rPr lang="en-US" sz="5400" dirty="0" smtClean="0">
                <a:solidFill>
                  <a:srgbClr val="262626">
                    <a:lumMod val="50000"/>
                    <a:lumOff val="50000"/>
                  </a:srgbClr>
                </a:solidFill>
                <a:latin typeface="Century Gothic" pitchFamily="34" charset="0"/>
                <a:cs typeface="Arial" pitchFamily="34" charset="0"/>
              </a:rPr>
              <a:t>Insurance</a:t>
            </a:r>
            <a:endParaRPr lang="en-US" sz="5400" dirty="0">
              <a:solidFill>
                <a:srgbClr val="262626">
                  <a:lumMod val="50000"/>
                  <a:lumOff val="50000"/>
                </a:srgbClr>
              </a:solidFill>
              <a:latin typeface="Century Gothic" pitchFamily="34" charset="0"/>
              <a:cs typeface="Arial" pitchFamily="34" charset="0"/>
            </a:endParaRPr>
          </a:p>
        </p:txBody>
      </p:sp>
      <p:cxnSp>
        <p:nvCxnSpPr>
          <p:cNvPr id="205" name="Lige forbindelse 125"/>
          <p:cNvCxnSpPr>
            <a:cxnSpLocks noChangeShapeType="1"/>
          </p:cNvCxnSpPr>
          <p:nvPr/>
        </p:nvCxnSpPr>
        <p:spPr bwMode="auto">
          <a:xfrm flipV="1">
            <a:off x="2546013" y="1676400"/>
            <a:ext cx="0" cy="1272680"/>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cxnSp>
        <p:nvCxnSpPr>
          <p:cNvPr id="191" name="Lige forbindelse 125"/>
          <p:cNvCxnSpPr>
            <a:cxnSpLocks noChangeShapeType="1"/>
          </p:cNvCxnSpPr>
          <p:nvPr/>
        </p:nvCxnSpPr>
        <p:spPr bwMode="auto">
          <a:xfrm>
            <a:off x="2561074" y="2963658"/>
            <a:ext cx="6003211" cy="1673126"/>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grpSp>
        <p:nvGrpSpPr>
          <p:cNvPr id="4" name="Group 3"/>
          <p:cNvGrpSpPr/>
          <p:nvPr/>
        </p:nvGrpSpPr>
        <p:grpSpPr>
          <a:xfrm>
            <a:off x="2420416" y="2806465"/>
            <a:ext cx="263649" cy="263649"/>
            <a:chOff x="3276600" y="5029200"/>
            <a:chExt cx="263649" cy="263649"/>
          </a:xfrm>
        </p:grpSpPr>
        <p:sp>
          <p:nvSpPr>
            <p:cNvPr id="218" name="Ellipse 138"/>
            <p:cNvSpPr>
              <a:spLocks noChangeArrowheads="1"/>
            </p:cNvSpPr>
            <p:nvPr/>
          </p:nvSpPr>
          <p:spPr bwMode="auto">
            <a:xfrm>
              <a:off x="3334482" y="5087082"/>
              <a:ext cx="147886" cy="147886"/>
            </a:xfrm>
            <a:prstGeom prst="ellipse">
              <a:avLst/>
            </a:prstGeom>
            <a:solidFill>
              <a:srgbClr val="FFFFFF">
                <a:alpha val="58038"/>
              </a:srgbClr>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219" name="Ellipse 139"/>
            <p:cNvSpPr>
              <a:spLocks noChangeArrowheads="1"/>
            </p:cNvSpPr>
            <p:nvPr/>
          </p:nvSpPr>
          <p:spPr bwMode="auto">
            <a:xfrm>
              <a:off x="3276600" y="5029200"/>
              <a:ext cx="263649" cy="263649"/>
            </a:xfrm>
            <a:prstGeom prst="ellipse">
              <a:avLst/>
            </a:prstGeom>
            <a:noFill/>
            <a:ln w="9525">
              <a:solidFill>
                <a:srgbClr val="FFFFFF">
                  <a:alpha val="61176"/>
                </a:srgbClr>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221" name="Ellipse 127"/>
            <p:cNvSpPr>
              <a:spLocks noChangeArrowheads="1"/>
            </p:cNvSpPr>
            <p:nvPr/>
          </p:nvSpPr>
          <p:spPr bwMode="auto">
            <a:xfrm>
              <a:off x="3383055" y="5135654"/>
              <a:ext cx="50739" cy="50739"/>
            </a:xfrm>
            <a:prstGeom prst="ellipse">
              <a:avLst/>
            </a:prstGeom>
            <a:solidFill>
              <a:srgbClr val="8CC63E"/>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 lastClr="FFFFFF"/>
                </a:solidFill>
                <a:effectLst/>
                <a:uLnTx/>
                <a:uFillTx/>
                <a:latin typeface="Calibri"/>
                <a:ea typeface="+mn-ea"/>
              </a:endParaRPr>
            </a:p>
          </p:txBody>
        </p:sp>
      </p:grpSp>
      <p:sp>
        <p:nvSpPr>
          <p:cNvPr id="227" name="TextBox 226"/>
          <p:cNvSpPr txBox="1"/>
          <p:nvPr/>
        </p:nvSpPr>
        <p:spPr>
          <a:xfrm>
            <a:off x="1792232" y="1002254"/>
            <a:ext cx="1677919" cy="584775"/>
          </a:xfrm>
          <a:prstGeom prst="rect">
            <a:avLst/>
          </a:prstGeom>
          <a:noFill/>
        </p:spPr>
        <p:txBody>
          <a:bodyPr wrap="square" rtlCol="0">
            <a:spAutoFit/>
          </a:bodyPr>
          <a:lstStyle/>
          <a:p>
            <a:r>
              <a:rPr lang="en-US" sz="1600" b="1" dirty="0" smtClean="0">
                <a:solidFill>
                  <a:schemeClr val="bg1"/>
                </a:solidFill>
                <a:latin typeface="Century Gothic" pitchFamily="34" charset="0"/>
              </a:rPr>
              <a:t>ACTIVE IN </a:t>
            </a:r>
            <a:r>
              <a:rPr lang="en-US" sz="1600" b="1" dirty="0" smtClean="0">
                <a:solidFill>
                  <a:srgbClr val="8CC63E"/>
                </a:solidFill>
                <a:latin typeface="Century Gothic" pitchFamily="34" charset="0"/>
              </a:rPr>
              <a:t>10 </a:t>
            </a:r>
            <a:r>
              <a:rPr lang="en-US" sz="1600" b="1" dirty="0" smtClean="0">
                <a:solidFill>
                  <a:schemeClr val="bg1"/>
                </a:solidFill>
                <a:latin typeface="Century Gothic" pitchFamily="34" charset="0"/>
              </a:rPr>
              <a:t>DOMICILES</a:t>
            </a:r>
            <a:endParaRPr lang="en-US" sz="1600" b="1" dirty="0">
              <a:solidFill>
                <a:schemeClr val="bg1"/>
              </a:solidFill>
              <a:latin typeface="Century Gothic" pitchFamily="34" charset="0"/>
            </a:endParaRPr>
          </a:p>
        </p:txBody>
      </p:sp>
      <p:pic>
        <p:nvPicPr>
          <p:cNvPr id="240" name="Picture 2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241" y="6366164"/>
            <a:ext cx="4953000" cy="1177636"/>
          </a:xfrm>
          <a:prstGeom prst="rect">
            <a:avLst/>
          </a:prstGeom>
        </p:spPr>
      </p:pic>
      <p:sp>
        <p:nvSpPr>
          <p:cNvPr id="243" name="Slide Number Placeholder 242"/>
          <p:cNvSpPr>
            <a:spLocks noGrp="1"/>
          </p:cNvSpPr>
          <p:nvPr>
            <p:ph type="sldNum" sz="quarter" idx="12"/>
          </p:nvPr>
        </p:nvSpPr>
        <p:spPr/>
        <p:txBody>
          <a:bodyPr/>
          <a:lstStyle/>
          <a:p>
            <a:fld id="{A9AF1BE4-26A3-4B85-A398-AB0ADE8CBD3F}" type="slidenum">
              <a:rPr lang="en-US" smtClean="0">
                <a:latin typeface="Century Gothic" pitchFamily="34" charset="0"/>
              </a:rPr>
              <a:pPr/>
              <a:t>32</a:t>
            </a:fld>
            <a:endParaRPr lang="en-US" dirty="0">
              <a:latin typeface="Century Gothic" pitchFamily="34" charset="0"/>
            </a:endParaRPr>
          </a:p>
        </p:txBody>
      </p:sp>
      <p:sp>
        <p:nvSpPr>
          <p:cNvPr id="58" name="TextBox 57"/>
          <p:cNvSpPr txBox="1"/>
          <p:nvPr/>
        </p:nvSpPr>
        <p:spPr>
          <a:xfrm>
            <a:off x="4341881" y="1295400"/>
            <a:ext cx="1677919" cy="1077218"/>
          </a:xfrm>
          <a:prstGeom prst="rect">
            <a:avLst/>
          </a:prstGeom>
          <a:noFill/>
        </p:spPr>
        <p:txBody>
          <a:bodyPr wrap="square" rtlCol="0">
            <a:spAutoFit/>
          </a:bodyPr>
          <a:lstStyle/>
          <a:p>
            <a:r>
              <a:rPr lang="en-US" sz="1600" b="1" dirty="0" smtClean="0">
                <a:solidFill>
                  <a:srgbClr val="8CC63E"/>
                </a:solidFill>
                <a:latin typeface="Century Gothic" pitchFamily="34" charset="0"/>
              </a:rPr>
              <a:t>3</a:t>
            </a:r>
            <a:r>
              <a:rPr lang="en-US" sz="1600" b="1" baseline="30000" dirty="0" smtClean="0">
                <a:solidFill>
                  <a:srgbClr val="8CC63E"/>
                </a:solidFill>
                <a:latin typeface="Century Gothic" pitchFamily="34" charset="0"/>
              </a:rPr>
              <a:t>rd</a:t>
            </a:r>
            <a:r>
              <a:rPr lang="en-US" sz="1600" b="1" dirty="0" smtClean="0">
                <a:solidFill>
                  <a:srgbClr val="8CC63E"/>
                </a:solidFill>
                <a:latin typeface="Century Gothic" pitchFamily="34" charset="0"/>
              </a:rPr>
              <a:t> </a:t>
            </a:r>
            <a:r>
              <a:rPr lang="en-US" sz="1600" b="1" dirty="0" smtClean="0">
                <a:solidFill>
                  <a:schemeClr val="bg1"/>
                </a:solidFill>
                <a:latin typeface="Century Gothic" pitchFamily="34" charset="0"/>
              </a:rPr>
              <a:t>LARGEST CAPTIVE MANAGER IN THE WORLD</a:t>
            </a:r>
            <a:endParaRPr lang="en-US" sz="1600" b="1" dirty="0">
              <a:solidFill>
                <a:schemeClr val="bg1"/>
              </a:solidFill>
              <a:latin typeface="Century Gothic" pitchFamily="34" charset="0"/>
            </a:endParaRPr>
          </a:p>
        </p:txBody>
      </p:sp>
      <p:grpSp>
        <p:nvGrpSpPr>
          <p:cNvPr id="59" name="Group 58"/>
          <p:cNvGrpSpPr/>
          <p:nvPr/>
        </p:nvGrpSpPr>
        <p:grpSpPr>
          <a:xfrm>
            <a:off x="4917951" y="3510422"/>
            <a:ext cx="263649" cy="263649"/>
            <a:chOff x="3276600" y="5029200"/>
            <a:chExt cx="263649" cy="263649"/>
          </a:xfrm>
        </p:grpSpPr>
        <p:sp>
          <p:nvSpPr>
            <p:cNvPr id="60" name="Ellipse 138"/>
            <p:cNvSpPr>
              <a:spLocks noChangeArrowheads="1"/>
            </p:cNvSpPr>
            <p:nvPr/>
          </p:nvSpPr>
          <p:spPr bwMode="auto">
            <a:xfrm>
              <a:off x="3334482" y="5087082"/>
              <a:ext cx="147886" cy="147886"/>
            </a:xfrm>
            <a:prstGeom prst="ellipse">
              <a:avLst/>
            </a:prstGeom>
            <a:solidFill>
              <a:srgbClr val="FFFFFF">
                <a:alpha val="58038"/>
              </a:srgbClr>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61" name="Ellipse 139"/>
            <p:cNvSpPr>
              <a:spLocks noChangeArrowheads="1"/>
            </p:cNvSpPr>
            <p:nvPr/>
          </p:nvSpPr>
          <p:spPr bwMode="auto">
            <a:xfrm>
              <a:off x="3276600" y="5029200"/>
              <a:ext cx="263649" cy="263649"/>
            </a:xfrm>
            <a:prstGeom prst="ellipse">
              <a:avLst/>
            </a:prstGeom>
            <a:noFill/>
            <a:ln w="9525">
              <a:solidFill>
                <a:srgbClr val="FFFFFF">
                  <a:alpha val="61176"/>
                </a:srgbClr>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62" name="Ellipse 127"/>
            <p:cNvSpPr>
              <a:spLocks noChangeArrowheads="1"/>
            </p:cNvSpPr>
            <p:nvPr/>
          </p:nvSpPr>
          <p:spPr bwMode="auto">
            <a:xfrm>
              <a:off x="3383055" y="5135654"/>
              <a:ext cx="50739" cy="50739"/>
            </a:xfrm>
            <a:prstGeom prst="ellipse">
              <a:avLst/>
            </a:prstGeom>
            <a:solidFill>
              <a:srgbClr val="8CC63E"/>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 lastClr="FFFFFF"/>
                </a:solidFill>
                <a:effectLst/>
                <a:uLnTx/>
                <a:uFillTx/>
                <a:latin typeface="Calibri"/>
                <a:ea typeface="+mn-ea"/>
              </a:endParaRPr>
            </a:p>
          </p:txBody>
        </p:sp>
      </p:grpSp>
      <p:sp>
        <p:nvSpPr>
          <p:cNvPr id="63" name="TextBox 62"/>
          <p:cNvSpPr txBox="1"/>
          <p:nvPr/>
        </p:nvSpPr>
        <p:spPr>
          <a:xfrm>
            <a:off x="4572000" y="4724400"/>
            <a:ext cx="1677919" cy="830997"/>
          </a:xfrm>
          <a:prstGeom prst="rect">
            <a:avLst/>
          </a:prstGeom>
          <a:noFill/>
        </p:spPr>
        <p:txBody>
          <a:bodyPr wrap="square" rtlCol="0">
            <a:spAutoFit/>
          </a:bodyPr>
          <a:lstStyle/>
          <a:p>
            <a:r>
              <a:rPr lang="en-US" sz="1600" b="1" dirty="0" smtClean="0">
                <a:solidFill>
                  <a:srgbClr val="8CC63E"/>
                </a:solidFill>
                <a:latin typeface="Century Gothic" pitchFamily="34" charset="0"/>
              </a:rPr>
              <a:t>1 </a:t>
            </a:r>
            <a:r>
              <a:rPr lang="en-US" sz="1600" b="1" dirty="0" smtClean="0">
                <a:solidFill>
                  <a:schemeClr val="bg1"/>
                </a:solidFill>
                <a:latin typeface="Century Gothic" pitchFamily="34" charset="0"/>
              </a:rPr>
              <a:t>UNIQUE SOLUTION </a:t>
            </a:r>
          </a:p>
          <a:p>
            <a:r>
              <a:rPr lang="en-US" sz="1600" b="1" dirty="0" smtClean="0">
                <a:solidFill>
                  <a:schemeClr val="bg1"/>
                </a:solidFill>
                <a:latin typeface="Century Gothic" pitchFamily="34" charset="0"/>
              </a:rPr>
              <a:t>FOR YOU</a:t>
            </a:r>
            <a:endParaRPr lang="en-US" sz="1600" b="1" dirty="0">
              <a:solidFill>
                <a:schemeClr val="bg1"/>
              </a:solidFill>
              <a:latin typeface="Century Gothic" pitchFamily="34" charset="0"/>
            </a:endParaRPr>
          </a:p>
        </p:txBody>
      </p:sp>
      <p:cxnSp>
        <p:nvCxnSpPr>
          <p:cNvPr id="64" name="Lige forbindelse 125"/>
          <p:cNvCxnSpPr>
            <a:cxnSpLocks noChangeShapeType="1"/>
          </p:cNvCxnSpPr>
          <p:nvPr/>
        </p:nvCxnSpPr>
        <p:spPr bwMode="auto">
          <a:xfrm flipV="1">
            <a:off x="5048019" y="2394935"/>
            <a:ext cx="0" cy="1272680"/>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cxnSp>
        <p:nvCxnSpPr>
          <p:cNvPr id="65" name="Lige forbindelse 125"/>
          <p:cNvCxnSpPr>
            <a:cxnSpLocks noChangeShapeType="1"/>
          </p:cNvCxnSpPr>
          <p:nvPr/>
        </p:nvCxnSpPr>
        <p:spPr bwMode="auto">
          <a:xfrm flipV="1">
            <a:off x="5715000" y="4244368"/>
            <a:ext cx="1424248" cy="784832"/>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sp>
        <p:nvSpPr>
          <p:cNvPr id="71" name="TextBox 70"/>
          <p:cNvSpPr txBox="1"/>
          <p:nvPr/>
        </p:nvSpPr>
        <p:spPr>
          <a:xfrm>
            <a:off x="8075681" y="4673025"/>
            <a:ext cx="1677919" cy="584775"/>
          </a:xfrm>
          <a:prstGeom prst="rect">
            <a:avLst/>
          </a:prstGeom>
          <a:noFill/>
        </p:spPr>
        <p:txBody>
          <a:bodyPr wrap="square" rtlCol="0">
            <a:spAutoFit/>
          </a:bodyPr>
          <a:lstStyle/>
          <a:p>
            <a:r>
              <a:rPr lang="en-US" sz="1600" b="1" dirty="0" smtClean="0">
                <a:solidFill>
                  <a:schemeClr val="bg1"/>
                </a:solidFill>
                <a:latin typeface="Century Gothic" pitchFamily="34" charset="0"/>
              </a:rPr>
              <a:t>OVER </a:t>
            </a:r>
            <a:r>
              <a:rPr lang="en-US" sz="1600" b="1" dirty="0" smtClean="0">
                <a:solidFill>
                  <a:srgbClr val="8CC63E"/>
                </a:solidFill>
                <a:latin typeface="Century Gothic" pitchFamily="34" charset="0"/>
              </a:rPr>
              <a:t>100</a:t>
            </a:r>
          </a:p>
          <a:p>
            <a:r>
              <a:rPr lang="en-US" sz="1600" b="1" dirty="0" smtClean="0">
                <a:solidFill>
                  <a:schemeClr val="bg1"/>
                </a:solidFill>
                <a:latin typeface="Century Gothic" pitchFamily="34" charset="0"/>
              </a:rPr>
              <a:t>CAPTIVES</a:t>
            </a:r>
            <a:endParaRPr lang="en-US" sz="1600" b="1" dirty="0">
              <a:solidFill>
                <a:schemeClr val="bg1"/>
              </a:solidFill>
              <a:latin typeface="Century Gothic" pitchFamily="34" charset="0"/>
            </a:endParaRPr>
          </a:p>
        </p:txBody>
      </p:sp>
      <p:cxnSp>
        <p:nvCxnSpPr>
          <p:cNvPr id="72" name="Lige forbindelse 125"/>
          <p:cNvCxnSpPr>
            <a:cxnSpLocks noChangeShapeType="1"/>
          </p:cNvCxnSpPr>
          <p:nvPr/>
        </p:nvCxnSpPr>
        <p:spPr bwMode="auto">
          <a:xfrm flipV="1">
            <a:off x="7116855" y="3057732"/>
            <a:ext cx="807945" cy="1209468"/>
          </a:xfrm>
          <a:prstGeom prst="line">
            <a:avLst/>
          </a:prstGeom>
          <a:noFill/>
          <a:ln w="25400">
            <a:solidFill>
              <a:srgbClr val="8CC63E"/>
            </a:solidFill>
            <a:round/>
            <a:headEnd/>
            <a:tailEnd/>
          </a:ln>
          <a:effectLst>
            <a:outerShdw blurRad="63500" dist="20000" dir="5400000" rotWithShape="0">
              <a:srgbClr val="000000">
                <a:alpha val="37999"/>
              </a:srgbClr>
            </a:outerShdw>
          </a:effectLst>
        </p:spPr>
      </p:cxnSp>
      <p:grpSp>
        <p:nvGrpSpPr>
          <p:cNvPr id="67" name="Group 66"/>
          <p:cNvGrpSpPr/>
          <p:nvPr/>
        </p:nvGrpSpPr>
        <p:grpSpPr>
          <a:xfrm>
            <a:off x="7010400" y="4112543"/>
            <a:ext cx="263649" cy="263649"/>
            <a:chOff x="3276600" y="5029200"/>
            <a:chExt cx="263649" cy="263649"/>
          </a:xfrm>
        </p:grpSpPr>
        <p:sp>
          <p:nvSpPr>
            <p:cNvPr id="68" name="Ellipse 138"/>
            <p:cNvSpPr>
              <a:spLocks noChangeArrowheads="1"/>
            </p:cNvSpPr>
            <p:nvPr/>
          </p:nvSpPr>
          <p:spPr bwMode="auto">
            <a:xfrm>
              <a:off x="3334482" y="5087082"/>
              <a:ext cx="147886" cy="147886"/>
            </a:xfrm>
            <a:prstGeom prst="ellipse">
              <a:avLst/>
            </a:prstGeom>
            <a:solidFill>
              <a:srgbClr val="FFFFFF">
                <a:alpha val="58038"/>
              </a:srgbClr>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69" name="Ellipse 139"/>
            <p:cNvSpPr>
              <a:spLocks noChangeArrowheads="1"/>
            </p:cNvSpPr>
            <p:nvPr/>
          </p:nvSpPr>
          <p:spPr bwMode="auto">
            <a:xfrm>
              <a:off x="3276600" y="5029200"/>
              <a:ext cx="263649" cy="263649"/>
            </a:xfrm>
            <a:prstGeom prst="ellipse">
              <a:avLst/>
            </a:prstGeom>
            <a:noFill/>
            <a:ln w="9525">
              <a:solidFill>
                <a:srgbClr val="FFFFFF">
                  <a:alpha val="61176"/>
                </a:srgbClr>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1" i="0" u="none" strike="noStrike" kern="0" cap="none" spc="0" normalizeH="0" baseline="0" noProof="0" dirty="0">
                <a:ln>
                  <a:noFill/>
                </a:ln>
                <a:solidFill>
                  <a:sysClr val="windowText" lastClr="000000"/>
                </a:solidFill>
                <a:effectLst/>
                <a:uLnTx/>
                <a:uFillTx/>
                <a:latin typeface="Calibri"/>
                <a:ea typeface="+mn-ea"/>
              </a:endParaRPr>
            </a:p>
          </p:txBody>
        </p:sp>
        <p:sp>
          <p:nvSpPr>
            <p:cNvPr id="70" name="Ellipse 127"/>
            <p:cNvSpPr>
              <a:spLocks noChangeArrowheads="1"/>
            </p:cNvSpPr>
            <p:nvPr/>
          </p:nvSpPr>
          <p:spPr bwMode="auto">
            <a:xfrm>
              <a:off x="3383055" y="5135654"/>
              <a:ext cx="50739" cy="50739"/>
            </a:xfrm>
            <a:prstGeom prst="ellipse">
              <a:avLst/>
            </a:prstGeom>
            <a:solidFill>
              <a:srgbClr val="8CC63E"/>
            </a:solid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 lastClr="FFFFFF"/>
                </a:solidFill>
                <a:effectLst/>
                <a:uLnTx/>
                <a:uFillTx/>
                <a:latin typeface="Calibri"/>
                <a:ea typeface="+mn-ea"/>
              </a:endParaRPr>
            </a:p>
          </p:txBody>
        </p:sp>
      </p:grpSp>
      <p:sp>
        <p:nvSpPr>
          <p:cNvPr id="74" name="TextBox 73"/>
          <p:cNvSpPr txBox="1"/>
          <p:nvPr/>
        </p:nvSpPr>
        <p:spPr>
          <a:xfrm>
            <a:off x="7924800" y="2719845"/>
            <a:ext cx="1677919" cy="830997"/>
          </a:xfrm>
          <a:prstGeom prst="rect">
            <a:avLst/>
          </a:prstGeom>
          <a:noFill/>
        </p:spPr>
        <p:txBody>
          <a:bodyPr wrap="square" rtlCol="0">
            <a:spAutoFit/>
          </a:bodyPr>
          <a:lstStyle/>
          <a:p>
            <a:r>
              <a:rPr lang="en-US" sz="1600" b="1" dirty="0" smtClean="0">
                <a:solidFill>
                  <a:srgbClr val="8CC63E"/>
                </a:solidFill>
                <a:latin typeface="Century Gothic" pitchFamily="34" charset="0"/>
              </a:rPr>
              <a:t>2012 </a:t>
            </a:r>
            <a:r>
              <a:rPr lang="en-US" sz="1600" b="1" dirty="0" smtClean="0">
                <a:solidFill>
                  <a:schemeClr val="bg1"/>
                </a:solidFill>
                <a:latin typeface="Century Gothic" pitchFamily="34" charset="0"/>
              </a:rPr>
              <a:t>CAPTIVE MANAGER OF THE YEAR</a:t>
            </a:r>
            <a:endParaRPr lang="en-US" sz="1600" b="1" dirty="0">
              <a:solidFill>
                <a:schemeClr val="bg1"/>
              </a:solidFill>
              <a:latin typeface="Century Gothic" pitchFamily="34" charset="0"/>
            </a:endParaRPr>
          </a:p>
        </p:txBody>
      </p:sp>
    </p:spTree>
    <p:extLst>
      <p:ext uri="{BB962C8B-B14F-4D97-AF65-F5344CB8AC3E}">
        <p14:creationId xmlns:p14="http://schemas.microsoft.com/office/powerpoint/2010/main" val="279334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Merge 27"/>
          <p:cNvSpPr/>
          <p:nvPr/>
        </p:nvSpPr>
        <p:spPr>
          <a:xfrm>
            <a:off x="1295400" y="2057400"/>
            <a:ext cx="7467600" cy="4107999"/>
          </a:xfrm>
          <a:prstGeom prst="flowChartMerg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Captive Services</a:t>
            </a:r>
          </a:p>
        </p:txBody>
      </p:sp>
      <p:sp>
        <p:nvSpPr>
          <p:cNvPr id="4" name="Slide Number Placeholder 3"/>
          <p:cNvSpPr>
            <a:spLocks noGrp="1"/>
          </p:cNvSpPr>
          <p:nvPr>
            <p:ph type="sldNum" sz="quarter" idx="12"/>
          </p:nvPr>
        </p:nvSpPr>
        <p:spPr/>
        <p:txBody>
          <a:bodyPr/>
          <a:lstStyle/>
          <a:p>
            <a:fld id="{A9AF1BE4-26A3-4B85-A398-AB0ADE8CBD3F}" type="slidenum">
              <a:rPr lang="en-US" smtClean="0"/>
              <a:pPr/>
              <a:t>33</a:t>
            </a:fld>
            <a:endParaRPr lang="en-US" dirty="0"/>
          </a:p>
        </p:txBody>
      </p:sp>
      <p:grpSp>
        <p:nvGrpSpPr>
          <p:cNvPr id="5" name="Group 26"/>
          <p:cNvGrpSpPr>
            <a:grpSpLocks/>
          </p:cNvGrpSpPr>
          <p:nvPr/>
        </p:nvGrpSpPr>
        <p:grpSpPr bwMode="auto">
          <a:xfrm>
            <a:off x="1143001" y="1584459"/>
            <a:ext cx="7696200" cy="930141"/>
            <a:chOff x="1327944" y="1194903"/>
            <a:chExt cx="6685756" cy="840782"/>
          </a:xfrm>
        </p:grpSpPr>
        <p:sp>
          <p:nvSpPr>
            <p:cNvPr id="6" name="Rounded Rectangle 5"/>
            <p:cNvSpPr>
              <a:spLocks noChangeArrowheads="1"/>
            </p:cNvSpPr>
            <p:nvPr/>
          </p:nvSpPr>
          <p:spPr bwMode="auto">
            <a:xfrm>
              <a:off x="1327944" y="1194903"/>
              <a:ext cx="6685756"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7" name="Rectangle 6"/>
            <p:cNvSpPr/>
            <p:nvPr/>
          </p:nvSpPr>
          <p:spPr bwMode="auto">
            <a:xfrm>
              <a:off x="1427874" y="1278176"/>
              <a:ext cx="6442111" cy="674723"/>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grpSp>
      <p:sp>
        <p:nvSpPr>
          <p:cNvPr id="9" name="Rektangel 76"/>
          <p:cNvSpPr>
            <a:spLocks noChangeArrowheads="1"/>
          </p:cNvSpPr>
          <p:nvPr/>
        </p:nvSpPr>
        <p:spPr bwMode="auto">
          <a:xfrm>
            <a:off x="1905000" y="1805402"/>
            <a:ext cx="6229559" cy="480598"/>
          </a:xfrm>
          <a:prstGeom prst="rect">
            <a:avLst/>
          </a:prstGeom>
          <a:noFill/>
          <a:ln w="9525">
            <a:noFill/>
            <a:miter lim="800000"/>
            <a:headEnd/>
            <a:tailEnd/>
          </a:ln>
        </p:spPr>
        <p:txBody>
          <a:bodyPr wrap="square" lIns="49231" tIns="24615" rIns="49231" bIns="24615">
            <a:spAutoFit/>
          </a:bodyPr>
          <a:lstStyle/>
          <a:p>
            <a:pPr algn="ctr" defTabSz="492311"/>
            <a:r>
              <a:rPr lang="en-US" sz="2800" noProof="1" smtClean="0">
                <a:latin typeface="Century Gothic" pitchFamily="34" charset="0"/>
                <a:cs typeface="Arial" charset="0"/>
              </a:rPr>
              <a:t>Three Phase Approach</a:t>
            </a:r>
            <a:endParaRPr lang="en-US" sz="2800" noProof="1">
              <a:latin typeface="Century Gothic" pitchFamily="34" charset="0"/>
              <a:cs typeface="Arial" charset="0"/>
            </a:endParaRPr>
          </a:p>
        </p:txBody>
      </p:sp>
      <p:grpSp>
        <p:nvGrpSpPr>
          <p:cNvPr id="10" name="Group 26"/>
          <p:cNvGrpSpPr>
            <a:grpSpLocks/>
          </p:cNvGrpSpPr>
          <p:nvPr/>
        </p:nvGrpSpPr>
        <p:grpSpPr bwMode="auto">
          <a:xfrm>
            <a:off x="1143000" y="2726643"/>
            <a:ext cx="7696200" cy="1275195"/>
            <a:chOff x="1327944" y="1194902"/>
            <a:chExt cx="8945999" cy="1108883"/>
          </a:xfrm>
        </p:grpSpPr>
        <p:sp>
          <p:nvSpPr>
            <p:cNvPr id="11" name="Isosceles Triangle 10"/>
            <p:cNvSpPr>
              <a:spLocks noChangeArrowheads="1"/>
            </p:cNvSpPr>
            <p:nvPr/>
          </p:nvSpPr>
          <p:spPr bwMode="auto">
            <a:xfrm rot="10800000">
              <a:off x="5140782"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12" name="Rounded Rectangle 11"/>
            <p:cNvSpPr>
              <a:spLocks noChangeArrowheads="1"/>
            </p:cNvSpPr>
            <p:nvPr/>
          </p:nvSpPr>
          <p:spPr bwMode="auto">
            <a:xfrm>
              <a:off x="1327944" y="1194902"/>
              <a:ext cx="8945999"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3" name="Rectangle 12"/>
            <p:cNvSpPr/>
            <p:nvPr/>
          </p:nvSpPr>
          <p:spPr bwMode="auto">
            <a:xfrm>
              <a:off x="1947964" y="1278175"/>
              <a:ext cx="8060257"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14" name="TextBox 7"/>
            <p:cNvSpPr txBox="1">
              <a:spLocks noChangeArrowheads="1"/>
            </p:cNvSpPr>
            <p:nvPr/>
          </p:nvSpPr>
          <p:spPr bwMode="auto">
            <a:xfrm>
              <a:off x="1416518" y="1376118"/>
              <a:ext cx="563630" cy="508508"/>
            </a:xfrm>
            <a:prstGeom prst="rect">
              <a:avLst/>
            </a:prstGeom>
            <a:noFill/>
            <a:ln w="9525">
              <a:noFill/>
              <a:miter lim="800000"/>
              <a:headEnd/>
              <a:tailEnd/>
            </a:ln>
          </p:spPr>
          <p:txBody>
            <a:bodyPr anchor="ctr">
              <a:spAutoFit/>
            </a:bodyPr>
            <a:lstStyle/>
            <a:p>
              <a:r>
                <a:rPr lang="en-US" sz="3200" dirty="0">
                  <a:solidFill>
                    <a:srgbClr val="FFFFFF"/>
                  </a:solidFill>
                  <a:latin typeface="Century Gothic" pitchFamily="34" charset="0"/>
                </a:rPr>
                <a:t>1</a:t>
              </a:r>
            </a:p>
          </p:txBody>
        </p:sp>
      </p:grpSp>
      <p:sp>
        <p:nvSpPr>
          <p:cNvPr id="15" name="Rektangel 76"/>
          <p:cNvSpPr>
            <a:spLocks noChangeArrowheads="1"/>
          </p:cNvSpPr>
          <p:nvPr/>
        </p:nvSpPr>
        <p:spPr bwMode="auto">
          <a:xfrm>
            <a:off x="1836394" y="2911037"/>
            <a:ext cx="6621805" cy="603709"/>
          </a:xfrm>
          <a:prstGeom prst="rect">
            <a:avLst/>
          </a:prstGeom>
          <a:noFill/>
          <a:ln w="9525">
            <a:noFill/>
            <a:miter lim="800000"/>
            <a:headEnd/>
            <a:tailEnd/>
          </a:ln>
        </p:spPr>
        <p:txBody>
          <a:bodyPr wrap="square" lIns="49231" tIns="24615" rIns="49231" bIns="24615">
            <a:spAutoFit/>
          </a:bodyPr>
          <a:lstStyle/>
          <a:p>
            <a:pPr defTabSz="492311"/>
            <a:r>
              <a:rPr lang="en-US" sz="1200" b="1" noProof="1">
                <a:latin typeface="Century Gothic" pitchFamily="34" charset="0"/>
                <a:cs typeface="Arial" charset="0"/>
              </a:rPr>
              <a:t>Feasibility Study </a:t>
            </a:r>
            <a:r>
              <a:rPr lang="en-US" sz="1200" noProof="1">
                <a:latin typeface="Century Gothic" pitchFamily="34" charset="0"/>
                <a:cs typeface="Arial" charset="0"/>
              </a:rPr>
              <a:t>– Examine your current program and historical loss experience to outline specific components to operate an alternative program and assess potential cost savings and operational advantages.</a:t>
            </a:r>
          </a:p>
        </p:txBody>
      </p:sp>
      <p:grpSp>
        <p:nvGrpSpPr>
          <p:cNvPr id="16" name="Group 26"/>
          <p:cNvGrpSpPr>
            <a:grpSpLocks/>
          </p:cNvGrpSpPr>
          <p:nvPr/>
        </p:nvGrpSpPr>
        <p:grpSpPr bwMode="auto">
          <a:xfrm>
            <a:off x="1143000" y="4078038"/>
            <a:ext cx="7696200" cy="1275195"/>
            <a:chOff x="1327944" y="1194902"/>
            <a:chExt cx="8945999" cy="1108883"/>
          </a:xfrm>
        </p:grpSpPr>
        <p:sp>
          <p:nvSpPr>
            <p:cNvPr id="17" name="Isosceles Triangle 16"/>
            <p:cNvSpPr>
              <a:spLocks noChangeArrowheads="1"/>
            </p:cNvSpPr>
            <p:nvPr/>
          </p:nvSpPr>
          <p:spPr bwMode="auto">
            <a:xfrm rot="10800000">
              <a:off x="5140782" y="1880220"/>
              <a:ext cx="1413043" cy="423565"/>
            </a:xfrm>
            <a:prstGeom prst="triangle">
              <a:avLst>
                <a:gd name="adj" fmla="val 50000"/>
              </a:avLst>
            </a:prstGeom>
            <a:gradFill rotWithShape="1">
              <a:gsLst>
                <a:gs pos="0">
                  <a:srgbClr val="C8DF8E"/>
                </a:gs>
                <a:gs pos="25000">
                  <a:srgbClr val="8CC63E"/>
                </a:gs>
                <a:gs pos="100000">
                  <a:srgbClr val="5E9732"/>
                </a:gs>
              </a:gsLst>
              <a:lin ang="5400000"/>
            </a:gradFill>
            <a:ln w="9525">
              <a:solidFill>
                <a:srgbClr val="5E9732"/>
              </a:solidFill>
              <a:miter lim="800000"/>
              <a:headEnd/>
              <a:tailEnd/>
            </a:ln>
            <a:effectLst>
              <a:outerShdw dist="23000" dir="5400000" rotWithShape="0">
                <a:srgbClr val="808080">
                  <a:alpha val="34999"/>
                </a:srgbClr>
              </a:outerShdw>
            </a:effectLst>
          </p:spPr>
          <p:txBody>
            <a:bodyPr anchor="ctr"/>
            <a:lstStyle/>
            <a:p>
              <a:pPr algn="ctr">
                <a:defRPr/>
              </a:pPr>
              <a:endParaRPr lang="en-US" sz="700" dirty="0">
                <a:solidFill>
                  <a:schemeClr val="lt1"/>
                </a:solidFill>
              </a:endParaRPr>
            </a:p>
          </p:txBody>
        </p:sp>
        <p:sp>
          <p:nvSpPr>
            <p:cNvPr id="18" name="Rounded Rectangle 17"/>
            <p:cNvSpPr>
              <a:spLocks noChangeArrowheads="1"/>
            </p:cNvSpPr>
            <p:nvPr/>
          </p:nvSpPr>
          <p:spPr bwMode="auto">
            <a:xfrm>
              <a:off x="1327944" y="1194902"/>
              <a:ext cx="8945999"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dirty="0">
                <a:solidFill>
                  <a:schemeClr val="lt1"/>
                </a:solidFill>
              </a:endParaRPr>
            </a:p>
          </p:txBody>
        </p:sp>
        <p:sp>
          <p:nvSpPr>
            <p:cNvPr id="19" name="Rectangle 18"/>
            <p:cNvSpPr/>
            <p:nvPr/>
          </p:nvSpPr>
          <p:spPr bwMode="auto">
            <a:xfrm>
              <a:off x="1947964" y="1278175"/>
              <a:ext cx="8060257"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dirty="0"/>
            </a:p>
          </p:txBody>
        </p:sp>
        <p:sp>
          <p:nvSpPr>
            <p:cNvPr id="20" name="TextBox 7"/>
            <p:cNvSpPr txBox="1">
              <a:spLocks noChangeArrowheads="1"/>
            </p:cNvSpPr>
            <p:nvPr/>
          </p:nvSpPr>
          <p:spPr bwMode="auto">
            <a:xfrm>
              <a:off x="1472908" y="1349013"/>
              <a:ext cx="563630" cy="508508"/>
            </a:xfrm>
            <a:prstGeom prst="rect">
              <a:avLst/>
            </a:prstGeom>
            <a:noFill/>
            <a:ln w="9525">
              <a:noFill/>
              <a:miter lim="800000"/>
              <a:headEnd/>
              <a:tailEnd/>
            </a:ln>
          </p:spPr>
          <p:txBody>
            <a:bodyPr>
              <a:spAutoFit/>
            </a:bodyPr>
            <a:lstStyle/>
            <a:p>
              <a:r>
                <a:rPr lang="en-US" sz="3200" dirty="0">
                  <a:solidFill>
                    <a:srgbClr val="FFFFFF"/>
                  </a:solidFill>
                  <a:latin typeface="Century Gothic" pitchFamily="34" charset="0"/>
                </a:rPr>
                <a:t>2</a:t>
              </a:r>
            </a:p>
          </p:txBody>
        </p:sp>
      </p:grpSp>
      <p:sp>
        <p:nvSpPr>
          <p:cNvPr id="21" name="Rektangel 76"/>
          <p:cNvSpPr>
            <a:spLocks noChangeArrowheads="1"/>
          </p:cNvSpPr>
          <p:nvPr/>
        </p:nvSpPr>
        <p:spPr bwMode="auto">
          <a:xfrm>
            <a:off x="1836396" y="4154238"/>
            <a:ext cx="6621804" cy="788375"/>
          </a:xfrm>
          <a:prstGeom prst="rect">
            <a:avLst/>
          </a:prstGeom>
          <a:noFill/>
          <a:ln w="9525">
            <a:noFill/>
            <a:miter lim="800000"/>
            <a:headEnd/>
            <a:tailEnd/>
          </a:ln>
        </p:spPr>
        <p:txBody>
          <a:bodyPr wrap="square" lIns="49231" tIns="24615" rIns="49231" bIns="24615">
            <a:spAutoFit/>
          </a:bodyPr>
          <a:lstStyle/>
          <a:p>
            <a:pPr defTabSz="492311"/>
            <a:r>
              <a:rPr lang="en-US" sz="1200" b="1" noProof="1">
                <a:latin typeface="Century Gothic" pitchFamily="34" charset="0"/>
                <a:cs typeface="Arial" charset="0"/>
              </a:rPr>
              <a:t>Plan Design and Options </a:t>
            </a:r>
            <a:r>
              <a:rPr lang="en-US" sz="1200" noProof="1">
                <a:latin typeface="Century Gothic" pitchFamily="34" charset="0"/>
                <a:cs typeface="Arial" charset="0"/>
              </a:rPr>
              <a:t>– Design the most optimum alternative program for your business including actuarial loss projections, business plans, financial projections, application and licensing, fronting and reinsurance design and placement as well as claim handling design and placement.</a:t>
            </a:r>
          </a:p>
        </p:txBody>
      </p:sp>
      <p:grpSp>
        <p:nvGrpSpPr>
          <p:cNvPr id="22" name="Group 26"/>
          <p:cNvGrpSpPr>
            <a:grpSpLocks/>
          </p:cNvGrpSpPr>
          <p:nvPr/>
        </p:nvGrpSpPr>
        <p:grpSpPr bwMode="auto">
          <a:xfrm>
            <a:off x="1143000" y="5433916"/>
            <a:ext cx="7696200" cy="966884"/>
            <a:chOff x="1327944" y="1194902"/>
            <a:chExt cx="8945999" cy="840782"/>
          </a:xfrm>
        </p:grpSpPr>
        <p:sp>
          <p:nvSpPr>
            <p:cNvPr id="24" name="Rounded Rectangle 23"/>
            <p:cNvSpPr>
              <a:spLocks noChangeArrowheads="1"/>
            </p:cNvSpPr>
            <p:nvPr/>
          </p:nvSpPr>
          <p:spPr bwMode="auto">
            <a:xfrm>
              <a:off x="1327944" y="1194902"/>
              <a:ext cx="8945999" cy="840782"/>
            </a:xfrm>
            <a:prstGeom prst="roundRect">
              <a:avLst>
                <a:gd name="adj" fmla="val 11444"/>
              </a:avLst>
            </a:prstGeom>
            <a:gradFill rotWithShape="1">
              <a:gsLst>
                <a:gs pos="0">
                  <a:srgbClr val="5E9732"/>
                </a:gs>
                <a:gs pos="40000">
                  <a:srgbClr val="8CC63E"/>
                </a:gs>
                <a:gs pos="100000">
                  <a:srgbClr val="5E9732"/>
                </a:gs>
              </a:gsLst>
              <a:lin ang="16200000"/>
            </a:gradFill>
            <a:ln w="9525">
              <a:solidFill>
                <a:srgbClr val="5E9732"/>
              </a:solidFill>
              <a:round/>
              <a:headEnd/>
              <a:tailEnd/>
            </a:ln>
            <a:effectLst>
              <a:outerShdw blurRad="63500" dist="23000" dir="5400000" rotWithShape="0">
                <a:srgbClr val="000000">
                  <a:alpha val="34999"/>
                </a:srgbClr>
              </a:outerShdw>
            </a:effectLst>
          </p:spPr>
          <p:txBody>
            <a:bodyPr anchor="ctr"/>
            <a:lstStyle/>
            <a:p>
              <a:pPr algn="ctr">
                <a:defRPr/>
              </a:pPr>
              <a:endParaRPr lang="en-US" sz="700" b="1" dirty="0">
                <a:solidFill>
                  <a:schemeClr val="lt1"/>
                </a:solidFill>
              </a:endParaRPr>
            </a:p>
          </p:txBody>
        </p:sp>
        <p:sp>
          <p:nvSpPr>
            <p:cNvPr id="25" name="Rectangle 24"/>
            <p:cNvSpPr/>
            <p:nvPr/>
          </p:nvSpPr>
          <p:spPr bwMode="auto">
            <a:xfrm>
              <a:off x="1947964" y="1278175"/>
              <a:ext cx="8060257"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00" b="1" dirty="0"/>
            </a:p>
          </p:txBody>
        </p:sp>
        <p:sp>
          <p:nvSpPr>
            <p:cNvPr id="26" name="TextBox 7"/>
            <p:cNvSpPr txBox="1">
              <a:spLocks noChangeArrowheads="1"/>
            </p:cNvSpPr>
            <p:nvPr/>
          </p:nvSpPr>
          <p:spPr bwMode="auto">
            <a:xfrm>
              <a:off x="1416518" y="1362685"/>
              <a:ext cx="563630" cy="508508"/>
            </a:xfrm>
            <a:prstGeom prst="rect">
              <a:avLst/>
            </a:prstGeom>
            <a:noFill/>
            <a:ln w="9525">
              <a:noFill/>
              <a:miter lim="800000"/>
              <a:headEnd/>
              <a:tailEnd/>
            </a:ln>
          </p:spPr>
          <p:txBody>
            <a:bodyPr>
              <a:spAutoFit/>
            </a:bodyPr>
            <a:lstStyle/>
            <a:p>
              <a:r>
                <a:rPr lang="en-US" sz="3200" dirty="0" smtClean="0">
                  <a:solidFill>
                    <a:srgbClr val="FFFFFF"/>
                  </a:solidFill>
                  <a:latin typeface="Century Gothic" pitchFamily="34" charset="0"/>
                </a:rPr>
                <a:t>3</a:t>
              </a:r>
              <a:endParaRPr lang="en-US" sz="3200" dirty="0">
                <a:solidFill>
                  <a:srgbClr val="FFFFFF"/>
                </a:solidFill>
                <a:latin typeface="Century Gothic" pitchFamily="34" charset="0"/>
              </a:endParaRPr>
            </a:p>
          </p:txBody>
        </p:sp>
      </p:grpSp>
      <p:sp>
        <p:nvSpPr>
          <p:cNvPr id="27" name="Rektangel 76"/>
          <p:cNvSpPr>
            <a:spLocks noChangeArrowheads="1"/>
          </p:cNvSpPr>
          <p:nvPr/>
        </p:nvSpPr>
        <p:spPr bwMode="auto">
          <a:xfrm>
            <a:off x="1836395" y="5607929"/>
            <a:ext cx="6621805" cy="603709"/>
          </a:xfrm>
          <a:prstGeom prst="rect">
            <a:avLst/>
          </a:prstGeom>
          <a:noFill/>
          <a:ln w="9525">
            <a:noFill/>
            <a:miter lim="800000"/>
            <a:headEnd/>
            <a:tailEnd/>
          </a:ln>
        </p:spPr>
        <p:txBody>
          <a:bodyPr wrap="square" lIns="49231" tIns="24615" rIns="49231" bIns="24615">
            <a:spAutoFit/>
          </a:bodyPr>
          <a:lstStyle/>
          <a:p>
            <a:pPr defTabSz="492311"/>
            <a:r>
              <a:rPr lang="en-US" sz="1200" b="1" noProof="1">
                <a:latin typeface="Century Gothic" pitchFamily="34" charset="0"/>
                <a:cs typeface="Arial" charset="0"/>
              </a:rPr>
              <a:t>Program Management </a:t>
            </a:r>
            <a:r>
              <a:rPr lang="en-US" sz="1200" noProof="1">
                <a:latin typeface="Century Gothic" pitchFamily="34" charset="0"/>
                <a:cs typeface="Arial" charset="0"/>
              </a:rPr>
              <a:t>– Combine our insurance knowledge, innovative problem-solving capabilities and exceptional experience in sophisticated program management to integrate your program on schedule and within your budget.</a:t>
            </a:r>
          </a:p>
        </p:txBody>
      </p:sp>
    </p:spTree>
    <p:extLst>
      <p:ext uri="{BB962C8B-B14F-4D97-AF65-F5344CB8AC3E}">
        <p14:creationId xmlns:p14="http://schemas.microsoft.com/office/powerpoint/2010/main" val="251096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34</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724400"/>
            <a:ext cx="9734874" cy="753871"/>
          </a:xfrm>
          <a:prstGeom prst="rect">
            <a:avLst/>
          </a:prstGeom>
          <a:noFill/>
          <a:ln w="9525">
            <a:noFill/>
            <a:miter lim="800000"/>
            <a:headEnd/>
            <a:tailEnd/>
          </a:ln>
        </p:spPr>
        <p:txBody>
          <a:bodyPr wrap="square" lIns="91258" tIns="45630" rIns="91258" bIns="45630" rtlCol="0">
            <a:spAutoFit/>
          </a:bodyPr>
          <a:lstStyle/>
          <a:p>
            <a:pPr algn="r"/>
            <a:r>
              <a:rPr lang="en-US" sz="4300" dirty="0" smtClean="0">
                <a:solidFill>
                  <a:schemeClr val="bg1"/>
                </a:solidFill>
                <a:latin typeface="Century Gothic" pitchFamily="34" charset="0"/>
                <a:cs typeface="Calibri" pitchFamily="34" charset="0"/>
              </a:rPr>
              <a:t>Environmental Capabilities</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
        <p:nvSpPr>
          <p:cNvPr id="29" name="Oval 28"/>
          <p:cNvSpPr/>
          <p:nvPr/>
        </p:nvSpPr>
        <p:spPr>
          <a:xfrm>
            <a:off x="2057400" y="4876800"/>
            <a:ext cx="502024" cy="44161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dirty="0" smtClean="0">
                <a:latin typeface="Century Gothic" pitchFamily="34" charset="0"/>
              </a:rPr>
              <a:t>8</a:t>
            </a:r>
            <a:endParaRPr lang="en-US" dirty="0">
              <a:latin typeface="Century Gothic" pitchFamily="34" charset="0"/>
            </a:endParaRPr>
          </a:p>
        </p:txBody>
      </p:sp>
    </p:spTree>
    <p:extLst>
      <p:ext uri="{BB962C8B-B14F-4D97-AF65-F5344CB8AC3E}">
        <p14:creationId xmlns:p14="http://schemas.microsoft.com/office/powerpoint/2010/main" val="222442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Services</a:t>
            </a:r>
          </a:p>
        </p:txBody>
      </p:sp>
      <p:sp>
        <p:nvSpPr>
          <p:cNvPr id="3" name="Content Placeholder 2"/>
          <p:cNvSpPr>
            <a:spLocks noGrp="1"/>
          </p:cNvSpPr>
          <p:nvPr>
            <p:ph idx="1"/>
          </p:nvPr>
        </p:nvSpPr>
        <p:spPr>
          <a:xfrm>
            <a:off x="457200" y="1828800"/>
            <a:ext cx="9174480" cy="5129425"/>
          </a:xfrm>
        </p:spPr>
        <p:txBody>
          <a:bodyPr>
            <a:normAutofit/>
          </a:bodyPr>
          <a:lstStyle/>
          <a:p>
            <a:r>
              <a:rPr lang="en-US" sz="3200" dirty="0"/>
              <a:t>Specialization in environmental risks</a:t>
            </a:r>
          </a:p>
          <a:p>
            <a:r>
              <a:rPr lang="en-US" sz="3200" dirty="0"/>
              <a:t>Deep understanding of environmental risks</a:t>
            </a:r>
          </a:p>
          <a:p>
            <a:r>
              <a:rPr lang="en-US" sz="3200" dirty="0"/>
              <a:t>Provide in-depth environmental risk reviews</a:t>
            </a:r>
          </a:p>
          <a:p>
            <a:pPr lvl="1"/>
            <a:r>
              <a:rPr lang="en-US" sz="2800" dirty="0">
                <a:solidFill>
                  <a:srgbClr val="8CC63E"/>
                </a:solidFill>
              </a:rPr>
              <a:t>Risk exposure</a:t>
            </a:r>
          </a:p>
          <a:p>
            <a:pPr lvl="1"/>
            <a:r>
              <a:rPr lang="en-US" sz="2800" dirty="0">
                <a:solidFill>
                  <a:srgbClr val="8CC63E"/>
                </a:solidFill>
              </a:rPr>
              <a:t>Risk prioritization</a:t>
            </a:r>
          </a:p>
          <a:p>
            <a:pPr lvl="1"/>
            <a:r>
              <a:rPr lang="en-US" sz="2800" dirty="0">
                <a:solidFill>
                  <a:srgbClr val="8CC63E"/>
                </a:solidFill>
              </a:rPr>
              <a:t>Risk quantification</a:t>
            </a:r>
          </a:p>
          <a:p>
            <a:pPr lvl="1"/>
            <a:r>
              <a:rPr lang="en-US" sz="2800" dirty="0">
                <a:solidFill>
                  <a:srgbClr val="8CC63E"/>
                </a:solidFill>
              </a:rPr>
              <a:t>Risk mapping</a:t>
            </a:r>
          </a:p>
          <a:p>
            <a:pPr lvl="1"/>
            <a:r>
              <a:rPr lang="en-US" sz="2800" dirty="0">
                <a:solidFill>
                  <a:srgbClr val="8CC63E"/>
                </a:solidFill>
              </a:rPr>
              <a:t>Coverage review</a:t>
            </a:r>
          </a:p>
          <a:p>
            <a:endParaRPr lang="en-US" sz="3200"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35</a:t>
            </a:fld>
            <a:endParaRPr lang="en-US" dirty="0"/>
          </a:p>
        </p:txBody>
      </p:sp>
    </p:spTree>
    <p:extLst>
      <p:ext uri="{BB962C8B-B14F-4D97-AF65-F5344CB8AC3E}">
        <p14:creationId xmlns:p14="http://schemas.microsoft.com/office/powerpoint/2010/main" val="883275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36</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961129"/>
            <a:ext cx="9734874" cy="753871"/>
          </a:xfrm>
          <a:prstGeom prst="rect">
            <a:avLst/>
          </a:prstGeom>
          <a:noFill/>
          <a:ln w="9525">
            <a:noFill/>
            <a:miter lim="800000"/>
            <a:headEnd/>
            <a:tailEnd/>
          </a:ln>
        </p:spPr>
        <p:txBody>
          <a:bodyPr wrap="square" lIns="91258" tIns="45630" rIns="91258" bIns="45630" rtlCol="0">
            <a:spAutoFit/>
          </a:bodyPr>
          <a:lstStyle/>
          <a:p>
            <a:pPr algn="r"/>
            <a:r>
              <a:rPr lang="en-US" sz="4300" dirty="0" smtClean="0">
                <a:solidFill>
                  <a:schemeClr val="bg1"/>
                </a:solidFill>
                <a:latin typeface="Century Gothic" pitchFamily="34" charset="0"/>
                <a:cs typeface="Calibri" pitchFamily="34" charset="0"/>
              </a:rPr>
              <a:t>Casualty Capabilities</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
        <p:nvSpPr>
          <p:cNvPr id="29" name="Oval 28"/>
          <p:cNvSpPr/>
          <p:nvPr/>
        </p:nvSpPr>
        <p:spPr>
          <a:xfrm>
            <a:off x="3505200" y="5117257"/>
            <a:ext cx="502024" cy="44161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dirty="0" smtClean="0">
                <a:latin typeface="Century Gothic" pitchFamily="34" charset="0"/>
              </a:rPr>
              <a:t>3</a:t>
            </a:r>
            <a:endParaRPr lang="en-US" dirty="0">
              <a:latin typeface="Century Gothic" pitchFamily="34" charset="0"/>
            </a:endParaRPr>
          </a:p>
        </p:txBody>
      </p:sp>
    </p:spTree>
    <p:extLst>
      <p:ext uri="{BB962C8B-B14F-4D97-AF65-F5344CB8AC3E}">
        <p14:creationId xmlns:p14="http://schemas.microsoft.com/office/powerpoint/2010/main" val="7003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Beecher Carlson Casualty Practice</a:t>
            </a:r>
          </a:p>
        </p:txBody>
      </p:sp>
      <p:sp>
        <p:nvSpPr>
          <p:cNvPr id="3" name="Content Placeholder 2"/>
          <p:cNvSpPr>
            <a:spLocks noGrp="1"/>
          </p:cNvSpPr>
          <p:nvPr>
            <p:ph idx="1"/>
          </p:nvPr>
        </p:nvSpPr>
        <p:spPr/>
        <p:txBody>
          <a:bodyPr>
            <a:normAutofit fontScale="47500" lnSpcReduction="20000"/>
          </a:bodyPr>
          <a:lstStyle/>
          <a:p>
            <a:pPr>
              <a:lnSpc>
                <a:spcPct val="120000"/>
              </a:lnSpc>
            </a:pPr>
            <a:r>
              <a:rPr lang="en-US" dirty="0"/>
              <a:t>The largest segment within Beecher Carlson</a:t>
            </a:r>
          </a:p>
          <a:p>
            <a:pPr>
              <a:lnSpc>
                <a:spcPct val="120000"/>
              </a:lnSpc>
            </a:pPr>
            <a:endParaRPr lang="en-US" dirty="0"/>
          </a:p>
          <a:p>
            <a:pPr>
              <a:lnSpc>
                <a:spcPct val="120000"/>
              </a:lnSpc>
            </a:pPr>
            <a:r>
              <a:rPr lang="en-US" dirty="0"/>
              <a:t>Approximately 70 staff members in the three major hubs:</a:t>
            </a:r>
          </a:p>
          <a:p>
            <a:pPr lvl="1">
              <a:lnSpc>
                <a:spcPct val="120000"/>
              </a:lnSpc>
            </a:pPr>
            <a:r>
              <a:rPr lang="en-US" dirty="0">
                <a:solidFill>
                  <a:srgbClr val="8CC63E"/>
                </a:solidFill>
              </a:rPr>
              <a:t>Atlanta, Woodland Hills, Nashville</a:t>
            </a:r>
          </a:p>
          <a:p>
            <a:pPr lvl="1">
              <a:lnSpc>
                <a:spcPct val="120000"/>
              </a:lnSpc>
            </a:pPr>
            <a:r>
              <a:rPr lang="en-US" dirty="0">
                <a:solidFill>
                  <a:srgbClr val="8CC63E"/>
                </a:solidFill>
              </a:rPr>
              <a:t>Captive management expertise with offices in Bermuda, Vermont and Hawaii</a:t>
            </a:r>
          </a:p>
          <a:p>
            <a:pPr>
              <a:lnSpc>
                <a:spcPct val="120000"/>
              </a:lnSpc>
            </a:pPr>
            <a:endParaRPr lang="en-US" dirty="0"/>
          </a:p>
          <a:p>
            <a:pPr>
              <a:lnSpc>
                <a:spcPct val="120000"/>
              </a:lnSpc>
            </a:pPr>
            <a:r>
              <a:rPr lang="en-US" dirty="0"/>
              <a:t>Nearly 40% of our Casualty staff is dedicated to claims, risk control and analytics because nearly 90% of your cost is based on your retained losses</a:t>
            </a:r>
          </a:p>
          <a:p>
            <a:pPr lvl="1">
              <a:lnSpc>
                <a:spcPct val="120000"/>
              </a:lnSpc>
            </a:pPr>
            <a:r>
              <a:rPr lang="en-US" dirty="0">
                <a:solidFill>
                  <a:srgbClr val="8CC63E"/>
                </a:solidFill>
              </a:rPr>
              <a:t>Our competitors: average 7-9% in claims and analytics staff compared to the Casualty staff</a:t>
            </a:r>
          </a:p>
          <a:p>
            <a:pPr lvl="1">
              <a:lnSpc>
                <a:spcPct val="120000"/>
              </a:lnSpc>
            </a:pPr>
            <a:endParaRPr lang="en-US" dirty="0"/>
          </a:p>
          <a:p>
            <a:pPr>
              <a:lnSpc>
                <a:spcPct val="120000"/>
              </a:lnSpc>
            </a:pPr>
            <a:r>
              <a:rPr lang="en-US" dirty="0"/>
              <a:t>Manage more than 75 national accounts</a:t>
            </a:r>
          </a:p>
          <a:p>
            <a:pPr>
              <a:lnSpc>
                <a:spcPct val="120000"/>
              </a:lnSpc>
            </a:pPr>
            <a:endParaRPr lang="en-US" dirty="0"/>
          </a:p>
          <a:p>
            <a:pPr>
              <a:lnSpc>
                <a:spcPct val="120000"/>
              </a:lnSpc>
            </a:pPr>
            <a:r>
              <a:rPr lang="en-US" dirty="0"/>
              <a:t>Our staff includes senior industry pros supported by depth at all levels</a:t>
            </a:r>
          </a:p>
        </p:txBody>
      </p:sp>
      <p:sp>
        <p:nvSpPr>
          <p:cNvPr id="4" name="Slide Number Placeholder 3"/>
          <p:cNvSpPr>
            <a:spLocks noGrp="1"/>
          </p:cNvSpPr>
          <p:nvPr>
            <p:ph type="sldNum" sz="quarter" idx="12"/>
          </p:nvPr>
        </p:nvSpPr>
        <p:spPr/>
        <p:txBody>
          <a:bodyPr/>
          <a:lstStyle/>
          <a:p>
            <a:fld id="{A9AF1BE4-26A3-4B85-A398-AB0ADE8CBD3F}" type="slidenum">
              <a:rPr lang="en-US" smtClean="0"/>
              <a:pPr/>
              <a:t>37</a:t>
            </a:fld>
            <a:endParaRPr lang="en-US" dirty="0"/>
          </a:p>
        </p:txBody>
      </p:sp>
    </p:spTree>
    <p:extLst>
      <p:ext uri="{BB962C8B-B14F-4D97-AF65-F5344CB8AC3E}">
        <p14:creationId xmlns:p14="http://schemas.microsoft.com/office/powerpoint/2010/main" val="16566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38</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191000"/>
            <a:ext cx="9734874" cy="1415590"/>
          </a:xfrm>
          <a:prstGeom prst="rect">
            <a:avLst/>
          </a:prstGeom>
          <a:noFill/>
          <a:ln w="9525">
            <a:noFill/>
            <a:miter lim="800000"/>
            <a:headEnd/>
            <a:tailEnd/>
          </a:ln>
        </p:spPr>
        <p:txBody>
          <a:bodyPr wrap="square" lIns="91258" tIns="45630" rIns="91258" bIns="45630" rtlCol="0">
            <a:spAutoFit/>
          </a:bodyPr>
          <a:lstStyle/>
          <a:p>
            <a:pPr algn="r"/>
            <a:r>
              <a:rPr lang="en-US" sz="4300" dirty="0">
                <a:solidFill>
                  <a:schemeClr val="bg1"/>
                </a:solidFill>
                <a:latin typeface="Century Gothic" pitchFamily="34" charset="0"/>
                <a:cs typeface="Calibri" pitchFamily="34" charset="0"/>
              </a:rPr>
              <a:t>Beecher Carlson’s </a:t>
            </a:r>
            <a:endParaRPr lang="en-US" sz="4300" dirty="0" smtClean="0">
              <a:solidFill>
                <a:schemeClr val="bg1"/>
              </a:solidFill>
              <a:latin typeface="Century Gothic" pitchFamily="34" charset="0"/>
              <a:cs typeface="Calibri" pitchFamily="34" charset="0"/>
            </a:endParaRPr>
          </a:p>
          <a:p>
            <a:pPr algn="r"/>
            <a:r>
              <a:rPr lang="en-US" sz="4300" dirty="0" smtClean="0">
                <a:solidFill>
                  <a:schemeClr val="bg1"/>
                </a:solidFill>
                <a:latin typeface="Century Gothic" pitchFamily="34" charset="0"/>
                <a:cs typeface="Calibri" pitchFamily="34" charset="0"/>
              </a:rPr>
              <a:t>Casualty Practice </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
        <p:nvSpPr>
          <p:cNvPr id="29" name="Oval 28"/>
          <p:cNvSpPr/>
          <p:nvPr/>
        </p:nvSpPr>
        <p:spPr>
          <a:xfrm>
            <a:off x="4267200" y="4343400"/>
            <a:ext cx="502024" cy="44161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dirty="0" smtClean="0">
                <a:latin typeface="Century Gothic" pitchFamily="34" charset="0"/>
              </a:rPr>
              <a:t>5</a:t>
            </a:r>
            <a:endParaRPr lang="en-US" dirty="0">
              <a:latin typeface="Century Gothic" pitchFamily="34" charset="0"/>
            </a:endParaRPr>
          </a:p>
        </p:txBody>
      </p:sp>
    </p:spTree>
    <p:extLst>
      <p:ext uri="{BB962C8B-B14F-4D97-AF65-F5344CB8AC3E}">
        <p14:creationId xmlns:p14="http://schemas.microsoft.com/office/powerpoint/2010/main" val="41515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 Analysis</a:t>
            </a:r>
          </a:p>
        </p:txBody>
      </p:sp>
      <p:sp>
        <p:nvSpPr>
          <p:cNvPr id="3" name="Content Placeholder 2"/>
          <p:cNvSpPr>
            <a:spLocks noGrp="1"/>
          </p:cNvSpPr>
          <p:nvPr>
            <p:ph idx="1"/>
          </p:nvPr>
        </p:nvSpPr>
        <p:spPr/>
        <p:txBody>
          <a:bodyPr>
            <a:normAutofit fontScale="55000" lnSpcReduction="20000"/>
          </a:bodyPr>
          <a:lstStyle/>
          <a:p>
            <a:pPr>
              <a:lnSpc>
                <a:spcPct val="120000"/>
              </a:lnSpc>
              <a:spcBef>
                <a:spcPts val="600"/>
              </a:spcBef>
              <a:spcAft>
                <a:spcPts val="600"/>
              </a:spcAft>
            </a:pPr>
            <a:r>
              <a:rPr lang="en-US" dirty="0"/>
              <a:t>Complete review of available data</a:t>
            </a:r>
          </a:p>
          <a:p>
            <a:pPr lvl="1">
              <a:lnSpc>
                <a:spcPct val="120000"/>
              </a:lnSpc>
              <a:spcBef>
                <a:spcPts val="600"/>
              </a:spcBef>
              <a:spcAft>
                <a:spcPts val="600"/>
              </a:spcAft>
            </a:pPr>
            <a:r>
              <a:rPr lang="en-US" dirty="0">
                <a:solidFill>
                  <a:srgbClr val="8CC63E"/>
                </a:solidFill>
              </a:rPr>
              <a:t>Loss history</a:t>
            </a:r>
          </a:p>
          <a:p>
            <a:pPr lvl="1">
              <a:lnSpc>
                <a:spcPct val="120000"/>
              </a:lnSpc>
              <a:spcBef>
                <a:spcPts val="600"/>
              </a:spcBef>
              <a:spcAft>
                <a:spcPts val="600"/>
              </a:spcAft>
            </a:pPr>
            <a:r>
              <a:rPr lang="en-US" dirty="0">
                <a:solidFill>
                  <a:srgbClr val="8CC63E"/>
                </a:solidFill>
              </a:rPr>
              <a:t>Exposure history</a:t>
            </a:r>
          </a:p>
          <a:p>
            <a:pPr lvl="1">
              <a:lnSpc>
                <a:spcPct val="120000"/>
              </a:lnSpc>
              <a:spcBef>
                <a:spcPts val="600"/>
              </a:spcBef>
              <a:spcAft>
                <a:spcPts val="600"/>
              </a:spcAft>
            </a:pPr>
            <a:r>
              <a:rPr lang="en-US" dirty="0">
                <a:solidFill>
                  <a:srgbClr val="8CC63E"/>
                </a:solidFill>
              </a:rPr>
              <a:t>Large claim experience</a:t>
            </a:r>
          </a:p>
          <a:p>
            <a:pPr lvl="1">
              <a:lnSpc>
                <a:spcPct val="120000"/>
              </a:lnSpc>
              <a:spcBef>
                <a:spcPts val="600"/>
              </a:spcBef>
              <a:spcAft>
                <a:spcPts val="600"/>
              </a:spcAft>
            </a:pPr>
            <a:r>
              <a:rPr lang="en-US" dirty="0">
                <a:solidFill>
                  <a:srgbClr val="8CC63E"/>
                </a:solidFill>
              </a:rPr>
              <a:t>Supplement with industry sources as needed</a:t>
            </a:r>
          </a:p>
          <a:p>
            <a:pPr>
              <a:lnSpc>
                <a:spcPct val="120000"/>
              </a:lnSpc>
              <a:spcBef>
                <a:spcPts val="600"/>
              </a:spcBef>
              <a:spcAft>
                <a:spcPts val="600"/>
              </a:spcAft>
            </a:pPr>
            <a:r>
              <a:rPr lang="en-US" dirty="0"/>
              <a:t>Loss projections at a variety of retention options</a:t>
            </a:r>
          </a:p>
          <a:p>
            <a:pPr lvl="1">
              <a:lnSpc>
                <a:spcPct val="120000"/>
              </a:lnSpc>
              <a:spcBef>
                <a:spcPts val="600"/>
              </a:spcBef>
              <a:spcAft>
                <a:spcPts val="600"/>
              </a:spcAft>
            </a:pPr>
            <a:r>
              <a:rPr lang="en-US" dirty="0">
                <a:solidFill>
                  <a:srgbClr val="8CC63E"/>
                </a:solidFill>
              </a:rPr>
              <a:t>Consider client’s exposure and market conditions to determine viable retention options</a:t>
            </a:r>
          </a:p>
          <a:p>
            <a:pPr>
              <a:lnSpc>
                <a:spcPct val="120000"/>
              </a:lnSpc>
              <a:spcBef>
                <a:spcPts val="600"/>
              </a:spcBef>
              <a:spcAft>
                <a:spcPts val="600"/>
              </a:spcAft>
            </a:pPr>
            <a:r>
              <a:rPr lang="en-US" dirty="0"/>
              <a:t>Insurance Market Knowledge – how will the insurer respond?</a:t>
            </a:r>
          </a:p>
          <a:p>
            <a:pPr>
              <a:lnSpc>
                <a:spcPct val="120000"/>
              </a:lnSpc>
              <a:spcBef>
                <a:spcPts val="600"/>
              </a:spcBef>
              <a:spcAft>
                <a:spcPts val="600"/>
              </a:spcAft>
            </a:pPr>
            <a:r>
              <a:rPr lang="en-US" dirty="0"/>
              <a:t>Financial Analysis – how much can an insured afford to retain</a:t>
            </a:r>
            <a:r>
              <a:rPr lang="en-US" dirty="0" smtClean="0"/>
              <a:t>?</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39</a:t>
            </a:fld>
            <a:endParaRPr lang="en-US" dirty="0"/>
          </a:p>
        </p:txBody>
      </p:sp>
    </p:spTree>
    <p:extLst>
      <p:ext uri="{BB962C8B-B14F-4D97-AF65-F5344CB8AC3E}">
        <p14:creationId xmlns:p14="http://schemas.microsoft.com/office/powerpoint/2010/main" val="425948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Beecher Carlson / Brown &amp; Brown</a:t>
            </a:r>
            <a:endParaRPr lang="en-US" dirty="0"/>
          </a:p>
        </p:txBody>
      </p:sp>
      <p:sp>
        <p:nvSpPr>
          <p:cNvPr id="3" name="Content Placeholder 2"/>
          <p:cNvSpPr>
            <a:spLocks noGrp="1"/>
          </p:cNvSpPr>
          <p:nvPr>
            <p:ph sz="half" idx="1"/>
          </p:nvPr>
        </p:nvSpPr>
        <p:spPr/>
        <p:txBody>
          <a:bodyPr>
            <a:normAutofit fontScale="47500" lnSpcReduction="20000"/>
          </a:bodyPr>
          <a:lstStyle/>
          <a:p>
            <a:pPr marL="0" indent="0" algn="ctr">
              <a:buNone/>
            </a:pPr>
            <a:r>
              <a:rPr lang="en-US" sz="4200" b="1" dirty="0" smtClean="0"/>
              <a:t>Beecher Carlson</a:t>
            </a:r>
          </a:p>
          <a:p>
            <a:endParaRPr lang="en-US" sz="1400" dirty="0" smtClean="0"/>
          </a:p>
          <a:p>
            <a:r>
              <a:rPr lang="en-US" sz="3400" dirty="0" smtClean="0"/>
              <a:t>Property &amp; Casualty Focused</a:t>
            </a:r>
          </a:p>
          <a:p>
            <a:r>
              <a:rPr lang="en-US" sz="3400" dirty="0" smtClean="0"/>
              <a:t>Risk Management/Large Account focused</a:t>
            </a:r>
          </a:p>
          <a:p>
            <a:r>
              <a:rPr lang="en-US" sz="3400" dirty="0" smtClean="0"/>
              <a:t>Industry Focused (6 Core Verticals)</a:t>
            </a:r>
          </a:p>
          <a:p>
            <a:r>
              <a:rPr lang="en-US" sz="3400" dirty="0" smtClean="0"/>
              <a:t>Product Expertise</a:t>
            </a:r>
          </a:p>
          <a:p>
            <a:r>
              <a:rPr lang="en-US" sz="3400" dirty="0" smtClean="0"/>
              <a:t>Loss Sensitive Programs</a:t>
            </a:r>
          </a:p>
          <a:p>
            <a:r>
              <a:rPr lang="en-US" sz="3400" dirty="0" smtClean="0"/>
              <a:t>Captive Management</a:t>
            </a:r>
          </a:p>
          <a:p>
            <a:r>
              <a:rPr lang="en-US" sz="3400" dirty="0" smtClean="0"/>
              <a:t>In house Loss Control/Claims Advocacy</a:t>
            </a:r>
          </a:p>
          <a:p>
            <a:r>
              <a:rPr lang="en-US" sz="3400" dirty="0" smtClean="0"/>
              <a:t>Direct Access to Domestic/Bermuda</a:t>
            </a:r>
          </a:p>
          <a:p>
            <a:r>
              <a:rPr lang="en-US" sz="3400" dirty="0" smtClean="0"/>
              <a:t>Min. Account Premiums - $300,000+</a:t>
            </a:r>
          </a:p>
          <a:p>
            <a:r>
              <a:rPr lang="en-US" sz="3400" dirty="0" smtClean="0"/>
              <a:t>Work primarily with National/Global  insurance providers</a:t>
            </a:r>
          </a:p>
          <a:p>
            <a:r>
              <a:rPr lang="en-US" sz="3400" dirty="0" smtClean="0"/>
              <a:t>Fee or Commission based compensation</a:t>
            </a:r>
          </a:p>
          <a:p>
            <a:r>
              <a:rPr lang="en-US" sz="3400" dirty="0" smtClean="0"/>
              <a:t>22 locations in US/Bermuda</a:t>
            </a:r>
          </a:p>
          <a:p>
            <a:r>
              <a:rPr lang="en-US" sz="3400" dirty="0" smtClean="0"/>
              <a:t>Largest Competitors (Marsh, Aon, Willis)</a:t>
            </a:r>
          </a:p>
          <a:p>
            <a:endParaRPr lang="en-US" sz="1400" dirty="0" smtClean="0"/>
          </a:p>
        </p:txBody>
      </p:sp>
      <p:sp>
        <p:nvSpPr>
          <p:cNvPr id="5" name="Content Placeholder 4"/>
          <p:cNvSpPr>
            <a:spLocks noGrp="1"/>
          </p:cNvSpPr>
          <p:nvPr>
            <p:ph sz="half" idx="2"/>
          </p:nvPr>
        </p:nvSpPr>
        <p:spPr>
          <a:xfrm>
            <a:off x="5410200" y="1813560"/>
            <a:ext cx="4145280" cy="5129425"/>
          </a:xfrm>
        </p:spPr>
        <p:txBody>
          <a:bodyPr>
            <a:normAutofit fontScale="47500" lnSpcReduction="20000"/>
          </a:bodyPr>
          <a:lstStyle/>
          <a:p>
            <a:pPr marL="0" indent="0" algn="ctr">
              <a:buNone/>
            </a:pPr>
            <a:r>
              <a:rPr lang="en-US" sz="4000" b="1" dirty="0" smtClean="0"/>
              <a:t>Brown &amp; Brown</a:t>
            </a:r>
            <a:endParaRPr lang="en-US" sz="4000" b="1" dirty="0"/>
          </a:p>
          <a:p>
            <a:endParaRPr lang="en-US" sz="3200" dirty="0"/>
          </a:p>
          <a:p>
            <a:r>
              <a:rPr lang="en-US" sz="3200" dirty="0" smtClean="0"/>
              <a:t>Middle Market P&amp;C, Employee Benefits and Personal Lines</a:t>
            </a:r>
            <a:endParaRPr lang="en-US" sz="3200" dirty="0"/>
          </a:p>
          <a:p>
            <a:r>
              <a:rPr lang="en-US" sz="3200" dirty="0" smtClean="0"/>
              <a:t>Middle Market placement focused</a:t>
            </a:r>
            <a:endParaRPr lang="en-US" sz="3200" dirty="0"/>
          </a:p>
          <a:p>
            <a:r>
              <a:rPr lang="en-US" sz="3200" dirty="0" smtClean="0"/>
              <a:t>Generalists / Local</a:t>
            </a:r>
            <a:endParaRPr lang="en-US" sz="3200" dirty="0"/>
          </a:p>
          <a:p>
            <a:r>
              <a:rPr lang="en-US" sz="3200" dirty="0" smtClean="0"/>
              <a:t>Guaranteed Cost Programs (primarily)</a:t>
            </a:r>
            <a:endParaRPr lang="en-US" sz="3200" dirty="0"/>
          </a:p>
          <a:p>
            <a:r>
              <a:rPr lang="en-US" sz="3200" dirty="0" smtClean="0"/>
              <a:t>Utilize the insurance carriers to perform loss control and claims services</a:t>
            </a:r>
            <a:endParaRPr lang="en-US" sz="3200" dirty="0"/>
          </a:p>
          <a:p>
            <a:r>
              <a:rPr lang="en-US" sz="3200" dirty="0" smtClean="0"/>
              <a:t>Direct access to most domestic markets including regional markets</a:t>
            </a:r>
            <a:endParaRPr lang="en-US" sz="3200" dirty="0"/>
          </a:p>
          <a:p>
            <a:r>
              <a:rPr lang="en-US" sz="3200" dirty="0"/>
              <a:t>Min. Account Premiums - </a:t>
            </a:r>
            <a:r>
              <a:rPr lang="en-US" sz="3200" dirty="0" smtClean="0"/>
              <a:t>$15,000+</a:t>
            </a:r>
            <a:endParaRPr lang="en-US" sz="3200" dirty="0"/>
          </a:p>
          <a:p>
            <a:r>
              <a:rPr lang="en-US" sz="3200" dirty="0"/>
              <a:t>Work primarily with </a:t>
            </a:r>
            <a:r>
              <a:rPr lang="en-US" sz="3200" dirty="0" smtClean="0"/>
              <a:t>Regional and National insurance </a:t>
            </a:r>
            <a:r>
              <a:rPr lang="en-US" sz="3200" dirty="0"/>
              <a:t>providers</a:t>
            </a:r>
          </a:p>
          <a:p>
            <a:r>
              <a:rPr lang="en-US" sz="3200" dirty="0" smtClean="0"/>
              <a:t>Commission </a:t>
            </a:r>
            <a:r>
              <a:rPr lang="en-US" sz="3200" dirty="0"/>
              <a:t>based compensation</a:t>
            </a:r>
          </a:p>
          <a:p>
            <a:r>
              <a:rPr lang="en-US" sz="3200" dirty="0" smtClean="0"/>
              <a:t>102 Retail </a:t>
            </a:r>
            <a:r>
              <a:rPr lang="en-US" sz="3200" dirty="0"/>
              <a:t>locations in </a:t>
            </a:r>
            <a:r>
              <a:rPr lang="en-US" sz="3200" dirty="0" smtClean="0"/>
              <a:t>US, 76 non-retail locations (Services, Programs, Wholesale) 1 location in London.</a:t>
            </a:r>
            <a:endParaRPr lang="en-US" sz="3200" dirty="0"/>
          </a:p>
          <a:p>
            <a:r>
              <a:rPr lang="en-US" sz="3200" dirty="0"/>
              <a:t>Largest Competitors </a:t>
            </a:r>
            <a:r>
              <a:rPr lang="en-US" sz="3200" dirty="0" smtClean="0"/>
              <a:t>(Bank Owned Insurance Agencies, Local Insurance Agencies)</a:t>
            </a:r>
            <a:endParaRPr lang="en-US" sz="3200" dirty="0"/>
          </a:p>
          <a:p>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4</a:t>
            </a:fld>
            <a:endParaRPr lang="en-US" dirty="0"/>
          </a:p>
        </p:txBody>
      </p:sp>
    </p:spTree>
    <p:extLst>
      <p:ext uri="{BB962C8B-B14F-4D97-AF65-F5344CB8AC3E}">
        <p14:creationId xmlns:p14="http://schemas.microsoft.com/office/powerpoint/2010/main" val="2621726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of Analytics</a:t>
            </a:r>
          </a:p>
        </p:txBody>
      </p:sp>
      <p:sp>
        <p:nvSpPr>
          <p:cNvPr id="3" name="Content Placeholder 2"/>
          <p:cNvSpPr>
            <a:spLocks noGrp="1"/>
          </p:cNvSpPr>
          <p:nvPr>
            <p:ph idx="1"/>
          </p:nvPr>
        </p:nvSpPr>
        <p:spPr>
          <a:xfrm>
            <a:off x="502920" y="1752600"/>
            <a:ext cx="9052560" cy="5129425"/>
          </a:xfrm>
        </p:spPr>
        <p:txBody>
          <a:bodyPr>
            <a:normAutofit/>
          </a:bodyPr>
          <a:lstStyle/>
          <a:p>
            <a:pPr>
              <a:spcBef>
                <a:spcPts val="600"/>
              </a:spcBef>
              <a:spcAft>
                <a:spcPts val="600"/>
              </a:spcAft>
            </a:pPr>
            <a:r>
              <a:rPr lang="en-US" sz="3200" dirty="0"/>
              <a:t>Collateral/Reserve </a:t>
            </a:r>
            <a:r>
              <a:rPr lang="en-US" sz="3200" dirty="0" smtClean="0"/>
              <a:t>Analysis</a:t>
            </a:r>
            <a:endParaRPr lang="en-US" sz="3200" dirty="0"/>
          </a:p>
          <a:p>
            <a:pPr lvl="1">
              <a:spcBef>
                <a:spcPts val="600"/>
              </a:spcBef>
              <a:spcAft>
                <a:spcPts val="600"/>
              </a:spcAft>
            </a:pPr>
            <a:r>
              <a:rPr lang="en-US" sz="2800" dirty="0">
                <a:solidFill>
                  <a:srgbClr val="8CC63E"/>
                </a:solidFill>
              </a:rPr>
              <a:t>Estimate of outstanding losses at various evaluation </a:t>
            </a:r>
            <a:r>
              <a:rPr lang="en-US" sz="2800" dirty="0" smtClean="0">
                <a:solidFill>
                  <a:srgbClr val="8CC63E"/>
                </a:solidFill>
              </a:rPr>
              <a:t>points</a:t>
            </a:r>
            <a:endParaRPr lang="en-US" sz="2800" dirty="0">
              <a:solidFill>
                <a:srgbClr val="8CC63E"/>
              </a:solidFill>
            </a:endParaRPr>
          </a:p>
          <a:p>
            <a:pPr lvl="1">
              <a:spcBef>
                <a:spcPts val="600"/>
              </a:spcBef>
              <a:spcAft>
                <a:spcPts val="600"/>
              </a:spcAft>
            </a:pPr>
            <a:r>
              <a:rPr lang="en-US" sz="2800" dirty="0">
                <a:solidFill>
                  <a:srgbClr val="8CC63E"/>
                </a:solidFill>
              </a:rPr>
              <a:t>Estimate paid loss </a:t>
            </a:r>
            <a:r>
              <a:rPr lang="en-US" sz="2800" dirty="0" smtClean="0">
                <a:solidFill>
                  <a:srgbClr val="8CC63E"/>
                </a:solidFill>
              </a:rPr>
              <a:t>credits</a:t>
            </a:r>
            <a:endParaRPr lang="en-US" sz="2800" dirty="0">
              <a:solidFill>
                <a:srgbClr val="8CC63E"/>
              </a:solidFill>
            </a:endParaRPr>
          </a:p>
          <a:p>
            <a:pPr lvl="1">
              <a:spcBef>
                <a:spcPts val="600"/>
              </a:spcBef>
              <a:spcAft>
                <a:spcPts val="600"/>
              </a:spcAft>
            </a:pPr>
            <a:r>
              <a:rPr lang="en-US" sz="2800" dirty="0">
                <a:solidFill>
                  <a:srgbClr val="8CC63E"/>
                </a:solidFill>
              </a:rPr>
              <a:t>Negotiate with insurance company </a:t>
            </a:r>
            <a:r>
              <a:rPr lang="en-US" sz="2800" dirty="0" smtClean="0">
                <a:solidFill>
                  <a:srgbClr val="8CC63E"/>
                </a:solidFill>
              </a:rPr>
              <a:t>actuaries</a:t>
            </a:r>
            <a:endParaRPr lang="en-US" sz="2800" dirty="0">
              <a:solidFill>
                <a:srgbClr val="8CC63E"/>
              </a:solidFill>
            </a:endParaRPr>
          </a:p>
          <a:p>
            <a:pPr lvl="1">
              <a:spcBef>
                <a:spcPts val="600"/>
              </a:spcBef>
              <a:spcAft>
                <a:spcPts val="600"/>
              </a:spcAft>
            </a:pPr>
            <a:r>
              <a:rPr lang="en-US" sz="2800" dirty="0">
                <a:solidFill>
                  <a:srgbClr val="8CC63E"/>
                </a:solidFill>
              </a:rPr>
              <a:t>Identify trends and changes in risk profile which help drive lower reserve </a:t>
            </a:r>
            <a:r>
              <a:rPr lang="en-US" sz="2800" dirty="0" smtClean="0">
                <a:solidFill>
                  <a:srgbClr val="8CC63E"/>
                </a:solidFill>
              </a:rPr>
              <a:t>requirements</a:t>
            </a:r>
            <a:endParaRPr lang="en-US" sz="2800"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40</a:t>
            </a:fld>
            <a:endParaRPr lang="en-US" dirty="0"/>
          </a:p>
        </p:txBody>
      </p:sp>
    </p:spTree>
    <p:extLst>
      <p:ext uri="{BB962C8B-B14F-4D97-AF65-F5344CB8AC3E}">
        <p14:creationId xmlns:p14="http://schemas.microsoft.com/office/powerpoint/2010/main" val="3697022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Flow Analysis</a:t>
            </a:r>
          </a:p>
        </p:txBody>
      </p:sp>
      <p:sp>
        <p:nvSpPr>
          <p:cNvPr id="3" name="Content Placeholder 2"/>
          <p:cNvSpPr>
            <a:spLocks noGrp="1"/>
          </p:cNvSpPr>
          <p:nvPr>
            <p:ph idx="1"/>
          </p:nvPr>
        </p:nvSpPr>
        <p:spPr/>
        <p:txBody>
          <a:bodyPr>
            <a:normAutofit fontScale="77500" lnSpcReduction="20000"/>
          </a:bodyPr>
          <a:lstStyle/>
          <a:p>
            <a:pPr>
              <a:lnSpc>
                <a:spcPct val="110000"/>
              </a:lnSpc>
              <a:spcBef>
                <a:spcPts val="600"/>
              </a:spcBef>
              <a:spcAft>
                <a:spcPts val="600"/>
              </a:spcAft>
            </a:pPr>
            <a:r>
              <a:rPr lang="en-US" dirty="0"/>
              <a:t>Compile all expenditures and investment rates associated with each program option</a:t>
            </a:r>
          </a:p>
          <a:p>
            <a:pPr lvl="1">
              <a:lnSpc>
                <a:spcPct val="110000"/>
              </a:lnSpc>
              <a:spcBef>
                <a:spcPts val="600"/>
              </a:spcBef>
              <a:spcAft>
                <a:spcPts val="600"/>
              </a:spcAft>
            </a:pPr>
            <a:r>
              <a:rPr lang="en-US" dirty="0">
                <a:solidFill>
                  <a:srgbClr val="8CC63E"/>
                </a:solidFill>
              </a:rPr>
              <a:t>Loss projections, excess premium, claims handling, etc.</a:t>
            </a:r>
          </a:p>
          <a:p>
            <a:pPr lvl="1">
              <a:lnSpc>
                <a:spcPct val="110000"/>
              </a:lnSpc>
              <a:spcBef>
                <a:spcPts val="600"/>
              </a:spcBef>
              <a:spcAft>
                <a:spcPts val="600"/>
              </a:spcAft>
            </a:pPr>
            <a:r>
              <a:rPr lang="en-US" dirty="0">
                <a:solidFill>
                  <a:srgbClr val="8CC63E"/>
                </a:solidFill>
              </a:rPr>
              <a:t>Investment rate, tax rate, </a:t>
            </a:r>
            <a:r>
              <a:rPr lang="en-US" dirty="0" smtClean="0">
                <a:solidFill>
                  <a:srgbClr val="8CC63E"/>
                </a:solidFill>
              </a:rPr>
              <a:t>location rate</a:t>
            </a:r>
            <a:endParaRPr lang="en-US" dirty="0">
              <a:solidFill>
                <a:srgbClr val="8CC63E"/>
              </a:solidFill>
            </a:endParaRPr>
          </a:p>
          <a:p>
            <a:pPr>
              <a:lnSpc>
                <a:spcPct val="110000"/>
              </a:lnSpc>
              <a:spcBef>
                <a:spcPts val="600"/>
              </a:spcBef>
              <a:spcAft>
                <a:spcPts val="600"/>
              </a:spcAft>
            </a:pPr>
            <a:r>
              <a:rPr lang="en-US" dirty="0"/>
              <a:t>Compare total cost of each program option on a net present value (NPV) basis</a:t>
            </a:r>
          </a:p>
          <a:p>
            <a:pPr lvl="1">
              <a:lnSpc>
                <a:spcPct val="110000"/>
              </a:lnSpc>
              <a:spcBef>
                <a:spcPts val="600"/>
              </a:spcBef>
              <a:spcAft>
                <a:spcPts val="600"/>
              </a:spcAft>
            </a:pPr>
            <a:r>
              <a:rPr lang="en-US" dirty="0">
                <a:solidFill>
                  <a:srgbClr val="8CC63E"/>
                </a:solidFill>
              </a:rPr>
              <a:t>Discount all cash flows based on selected investment rate</a:t>
            </a:r>
          </a:p>
          <a:p>
            <a:pPr lvl="1">
              <a:lnSpc>
                <a:spcPct val="110000"/>
              </a:lnSpc>
              <a:spcBef>
                <a:spcPts val="600"/>
              </a:spcBef>
              <a:spcAft>
                <a:spcPts val="600"/>
              </a:spcAft>
            </a:pPr>
            <a:r>
              <a:rPr lang="en-US" dirty="0">
                <a:solidFill>
                  <a:srgbClr val="8CC63E"/>
                </a:solidFill>
              </a:rPr>
              <a:t>Perform sensitivity analysis to measure performance of programs under a range of </a:t>
            </a:r>
            <a:r>
              <a:rPr lang="en-US" dirty="0" smtClean="0">
                <a:solidFill>
                  <a:srgbClr val="8CC63E"/>
                </a:solidFill>
              </a:rPr>
              <a:t>scenarios</a:t>
            </a: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41</a:t>
            </a:fld>
            <a:endParaRPr lang="en-US" dirty="0"/>
          </a:p>
        </p:txBody>
      </p:sp>
    </p:spTree>
    <p:extLst>
      <p:ext uri="{BB962C8B-B14F-4D97-AF65-F5344CB8AC3E}">
        <p14:creationId xmlns:p14="http://schemas.microsoft.com/office/powerpoint/2010/main" val="117587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Market Approach</a:t>
            </a:r>
          </a:p>
        </p:txBody>
      </p:sp>
      <p:sp>
        <p:nvSpPr>
          <p:cNvPr id="4" name="Slide Number Placeholder 3"/>
          <p:cNvSpPr>
            <a:spLocks noGrp="1"/>
          </p:cNvSpPr>
          <p:nvPr>
            <p:ph type="sldNum" sz="quarter" idx="12"/>
          </p:nvPr>
        </p:nvSpPr>
        <p:spPr/>
        <p:txBody>
          <a:bodyPr/>
          <a:lstStyle/>
          <a:p>
            <a:fld id="{A9AF1BE4-26A3-4B85-A398-AB0ADE8CBD3F}" type="slidenum">
              <a:rPr lang="en-US" smtClean="0"/>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02950293"/>
              </p:ext>
            </p:extLst>
          </p:nvPr>
        </p:nvGraphicFramePr>
        <p:xfrm>
          <a:off x="1766937" y="1940393"/>
          <a:ext cx="6536813" cy="2931735"/>
        </p:xfrm>
        <a:graphic>
          <a:graphicData uri="http://schemas.openxmlformats.org/drawingml/2006/table">
            <a:tbl>
              <a:tblPr firstRow="1" bandRow="1">
                <a:tableStyleId>{5C22544A-7EE6-4342-B048-85BDC9FD1C3A}</a:tableStyleId>
              </a:tblPr>
              <a:tblGrid>
                <a:gridCol w="2150957"/>
                <a:gridCol w="1647318"/>
                <a:gridCol w="2738538"/>
              </a:tblGrid>
              <a:tr h="742765">
                <a:tc>
                  <a:txBody>
                    <a:bodyPr/>
                    <a:lstStyle/>
                    <a:p>
                      <a:pPr marL="112713" indent="0" algn="l" fontAlgn="b"/>
                      <a:r>
                        <a:rPr lang="en-US" sz="2400" u="none" strike="noStrike" dirty="0">
                          <a:solidFill>
                            <a:schemeClr val="bg1"/>
                          </a:solidFill>
                          <a:effectLst/>
                          <a:latin typeface="Century Gothic" panose="020B0502020202020204" pitchFamily="34" charset="0"/>
                          <a:cs typeface="Calibri" pitchFamily="34" charset="0"/>
                        </a:rPr>
                        <a:t>Insurer</a:t>
                      </a:r>
                      <a:endParaRPr lang="en-US" sz="2400" b="1" i="0" u="none" strike="noStrike" dirty="0">
                        <a:solidFill>
                          <a:schemeClr val="bg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63E"/>
                    </a:solidFill>
                  </a:tcPr>
                </a:tc>
                <a:tc>
                  <a:txBody>
                    <a:bodyPr/>
                    <a:lstStyle/>
                    <a:p>
                      <a:pPr algn="ctr" fontAlgn="b"/>
                      <a:r>
                        <a:rPr lang="en-US" sz="2400" b="1" i="0" u="none" strike="noStrike" dirty="0" smtClean="0">
                          <a:solidFill>
                            <a:schemeClr val="bg1"/>
                          </a:solidFill>
                          <a:effectLst/>
                          <a:latin typeface="Century Gothic" panose="020B0502020202020204" pitchFamily="34" charset="0"/>
                          <a:cs typeface="Calibri" pitchFamily="34" charset="0"/>
                        </a:rPr>
                        <a:t>Year</a:t>
                      </a:r>
                      <a:endParaRPr lang="en-US" sz="2400" b="1" i="0" u="none" strike="noStrike" dirty="0">
                        <a:solidFill>
                          <a:schemeClr val="bg1"/>
                        </a:solidFill>
                        <a:effectLst/>
                        <a:latin typeface="Century Gothic" panose="020B0502020202020204" pitchFamily="34" charset="0"/>
                        <a:cs typeface="Calibri" pitchFamily="34" charset="0"/>
                      </a:endParaRPr>
                    </a:p>
                  </a:txBody>
                  <a:tcPr marL="11585" marR="11585" marT="1124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63E"/>
                    </a:solidFill>
                  </a:tcPr>
                </a:tc>
                <a:tc>
                  <a:txBody>
                    <a:bodyPr/>
                    <a:lstStyle/>
                    <a:p>
                      <a:pPr algn="ctr" fontAlgn="b"/>
                      <a:r>
                        <a:rPr lang="en-US" sz="2400" b="1" i="0" u="none" strike="noStrike" dirty="0" smtClean="0">
                          <a:solidFill>
                            <a:schemeClr val="bg1"/>
                          </a:solidFill>
                          <a:effectLst/>
                          <a:latin typeface="Century Gothic" panose="020B0502020202020204" pitchFamily="34" charset="0"/>
                          <a:cs typeface="Calibri" pitchFamily="34" charset="0"/>
                        </a:rPr>
                        <a:t>Two</a:t>
                      </a:r>
                      <a:r>
                        <a:rPr lang="en-US" sz="2400" b="1" i="0" u="none" strike="noStrike" baseline="0" dirty="0" smtClean="0">
                          <a:solidFill>
                            <a:schemeClr val="bg1"/>
                          </a:solidFill>
                          <a:effectLst/>
                          <a:latin typeface="Century Gothic" panose="020B0502020202020204" pitchFamily="34" charset="0"/>
                          <a:cs typeface="Calibri" pitchFamily="34" charset="0"/>
                        </a:rPr>
                        <a:t> Year</a:t>
                      </a:r>
                    </a:p>
                    <a:p>
                      <a:pPr algn="ctr" fontAlgn="b"/>
                      <a:r>
                        <a:rPr lang="en-US" sz="2400" b="1" i="0" u="none" strike="noStrike" dirty="0" smtClean="0">
                          <a:solidFill>
                            <a:schemeClr val="bg1"/>
                          </a:solidFill>
                          <a:effectLst/>
                          <a:latin typeface="Century Gothic" panose="020B0502020202020204" pitchFamily="34" charset="0"/>
                          <a:cs typeface="Calibri" pitchFamily="34" charset="0"/>
                        </a:rPr>
                        <a:t>Quote/Bind</a:t>
                      </a:r>
                      <a:r>
                        <a:rPr lang="en-US" sz="2400" b="1" i="0" u="none" strike="noStrike" baseline="0" dirty="0" smtClean="0">
                          <a:solidFill>
                            <a:schemeClr val="bg1"/>
                          </a:solidFill>
                          <a:effectLst/>
                          <a:latin typeface="Century Gothic" panose="020B0502020202020204" pitchFamily="34" charset="0"/>
                          <a:cs typeface="Calibri" pitchFamily="34" charset="0"/>
                        </a:rPr>
                        <a:t> Ratio</a:t>
                      </a:r>
                      <a:endParaRPr lang="en-US" sz="2400" b="1" i="0" u="none" strike="noStrike" dirty="0">
                        <a:solidFill>
                          <a:schemeClr val="bg1"/>
                        </a:solidFill>
                        <a:effectLst/>
                        <a:latin typeface="Century Gothic" panose="020B0502020202020204" pitchFamily="34" charset="0"/>
                        <a:cs typeface="Calibri" pitchFamily="34" charset="0"/>
                      </a:endParaRPr>
                    </a:p>
                  </a:txBody>
                  <a:tcPr marL="11585" marR="11585" marT="1124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63E"/>
                    </a:solidFill>
                  </a:tcPr>
                </a:tc>
              </a:tr>
              <a:tr h="437794">
                <a:tc>
                  <a:txBody>
                    <a:bodyPr/>
                    <a:lstStyle/>
                    <a:p>
                      <a:pPr marL="112713" indent="0" algn="l" fontAlgn="b"/>
                      <a:r>
                        <a:rPr lang="en-US" sz="2100" u="none" strike="noStrike" dirty="0" smtClean="0">
                          <a:solidFill>
                            <a:schemeClr val="tx1"/>
                          </a:solidFill>
                          <a:effectLst/>
                          <a:latin typeface="Century Gothic" panose="020B0502020202020204" pitchFamily="34" charset="0"/>
                          <a:cs typeface="Calibri" pitchFamily="34" charset="0"/>
                        </a:rPr>
                        <a:t>ACE</a:t>
                      </a:r>
                      <a:endParaRPr lang="en-US" sz="2100" b="1"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smtClean="0">
                          <a:solidFill>
                            <a:schemeClr val="tx1"/>
                          </a:solidFill>
                          <a:effectLst/>
                          <a:latin typeface="Century Gothic" panose="020B0502020202020204" pitchFamily="34" charset="0"/>
                          <a:cs typeface="Calibri" pitchFamily="34" charset="0"/>
                        </a:rPr>
                        <a:t>2012/2013</a:t>
                      </a:r>
                      <a:endParaRPr lang="en-US" sz="2100" b="0"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smtClean="0">
                          <a:solidFill>
                            <a:schemeClr val="tx1"/>
                          </a:solidFill>
                          <a:effectLst/>
                          <a:latin typeface="Century Gothic" panose="020B0502020202020204" pitchFamily="34" charset="0"/>
                          <a:cs typeface="Calibri" pitchFamily="34" charset="0"/>
                        </a:rPr>
                        <a:t>45%</a:t>
                      </a:r>
                      <a:endParaRPr lang="en-US" sz="2100" b="0"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794">
                <a:tc>
                  <a:txBody>
                    <a:bodyPr/>
                    <a:lstStyle/>
                    <a:p>
                      <a:pPr marL="112713" indent="0" algn="l" defTabSz="990570" rtl="0" eaLnBrk="1" fontAlgn="b" latinLnBrk="0" hangingPunct="1"/>
                      <a:r>
                        <a:rPr lang="en-US" sz="2100" u="none" strike="noStrike" kern="1200" dirty="0" smtClean="0">
                          <a:solidFill>
                            <a:schemeClr val="tx1"/>
                          </a:solidFill>
                          <a:effectLst/>
                          <a:latin typeface="Century Gothic" panose="020B0502020202020204" pitchFamily="34" charset="0"/>
                          <a:ea typeface="+mn-ea"/>
                          <a:cs typeface="Calibri" pitchFamily="34" charset="0"/>
                        </a:rPr>
                        <a:t>Chartis</a:t>
                      </a:r>
                      <a:endParaRPr lang="en-US" sz="2100" u="none" strike="noStrike" kern="1200" dirty="0">
                        <a:solidFill>
                          <a:schemeClr val="tx1"/>
                        </a:solidFill>
                        <a:effectLst/>
                        <a:latin typeface="Century Gothic" panose="020B0502020202020204" pitchFamily="34" charset="0"/>
                        <a:ea typeface="+mn-ea"/>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smtClean="0">
                          <a:solidFill>
                            <a:schemeClr val="tx1"/>
                          </a:solidFill>
                          <a:effectLst/>
                          <a:latin typeface="Century Gothic" panose="020B0502020202020204" pitchFamily="34" charset="0"/>
                          <a:cs typeface="Calibri" pitchFamily="34" charset="0"/>
                        </a:rPr>
                        <a:t>2012/2013</a:t>
                      </a:r>
                      <a:endParaRPr lang="en-US" sz="2100" b="0"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smtClean="0">
                          <a:solidFill>
                            <a:schemeClr val="tx1"/>
                          </a:solidFill>
                          <a:effectLst/>
                          <a:latin typeface="Century Gothic" panose="020B0502020202020204" pitchFamily="34" charset="0"/>
                          <a:cs typeface="Calibri" pitchFamily="34" charset="0"/>
                        </a:rPr>
                        <a:t>36%</a:t>
                      </a:r>
                      <a:endParaRPr lang="en-US" sz="2100" b="0"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794">
                <a:tc>
                  <a:txBody>
                    <a:bodyPr/>
                    <a:lstStyle/>
                    <a:p>
                      <a:pPr marL="112713" indent="0" algn="l" fontAlgn="b"/>
                      <a:r>
                        <a:rPr lang="en-US" sz="2100" u="none" strike="noStrike" dirty="0" smtClean="0">
                          <a:solidFill>
                            <a:schemeClr val="tx1"/>
                          </a:solidFill>
                          <a:effectLst/>
                          <a:latin typeface="Century Gothic" panose="020B0502020202020204" pitchFamily="34" charset="0"/>
                          <a:cs typeface="Calibri" pitchFamily="34" charset="0"/>
                        </a:rPr>
                        <a:t>Arch</a:t>
                      </a:r>
                      <a:endParaRPr lang="en-US" sz="2100" b="1"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smtClean="0">
                          <a:solidFill>
                            <a:schemeClr val="tx1"/>
                          </a:solidFill>
                          <a:effectLst/>
                          <a:latin typeface="Century Gothic" panose="020B0502020202020204" pitchFamily="34" charset="0"/>
                          <a:cs typeface="Calibri" pitchFamily="34" charset="0"/>
                        </a:rPr>
                        <a:t>2012/2013</a:t>
                      </a:r>
                      <a:endParaRPr lang="en-US" sz="2100" b="0"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a:solidFill>
                            <a:schemeClr val="tx1"/>
                          </a:solidFill>
                          <a:effectLst/>
                          <a:latin typeface="Century Gothic" panose="020B0502020202020204" pitchFamily="34" charset="0"/>
                          <a:cs typeface="Calibri" pitchFamily="34" charset="0"/>
                        </a:rPr>
                        <a:t>73%</a:t>
                      </a:r>
                      <a:endParaRPr lang="en-US" sz="2100" b="0"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794">
                <a:tc>
                  <a:txBody>
                    <a:bodyPr/>
                    <a:lstStyle/>
                    <a:p>
                      <a:pPr marL="112713" indent="0" algn="l" fontAlgn="b"/>
                      <a:r>
                        <a:rPr lang="en-US" sz="2100" u="none" strike="noStrike" dirty="0" smtClean="0">
                          <a:solidFill>
                            <a:schemeClr val="tx1"/>
                          </a:solidFill>
                          <a:effectLst/>
                          <a:latin typeface="Century Gothic" panose="020B0502020202020204" pitchFamily="34" charset="0"/>
                          <a:cs typeface="Calibri" pitchFamily="34" charset="0"/>
                        </a:rPr>
                        <a:t>Zurich</a:t>
                      </a:r>
                      <a:endParaRPr lang="en-US" sz="2100" b="1"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2100" u="none" strike="noStrike" dirty="0" smtClean="0">
                          <a:solidFill>
                            <a:schemeClr val="tx1"/>
                          </a:solidFill>
                          <a:effectLst/>
                          <a:latin typeface="Century Gothic" panose="020B0502020202020204" pitchFamily="34" charset="0"/>
                          <a:cs typeface="Calibri" pitchFamily="34" charset="0"/>
                        </a:rPr>
                        <a:t>2012/2013</a:t>
                      </a:r>
                      <a:endParaRPr lang="en-US" sz="2100" b="0" i="0" u="none" strike="noStrike" dirty="0" smtClean="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smtClean="0">
                          <a:solidFill>
                            <a:schemeClr val="tx1"/>
                          </a:solidFill>
                          <a:effectLst/>
                          <a:latin typeface="Century Gothic" panose="020B0502020202020204" pitchFamily="34" charset="0"/>
                          <a:cs typeface="Calibri" pitchFamily="34" charset="0"/>
                        </a:rPr>
                        <a:t>31%</a:t>
                      </a:r>
                      <a:endParaRPr lang="en-US" sz="2100" b="0"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794">
                <a:tc>
                  <a:txBody>
                    <a:bodyPr/>
                    <a:lstStyle/>
                    <a:p>
                      <a:pPr marL="112713" indent="0" algn="l" fontAlgn="b"/>
                      <a:r>
                        <a:rPr lang="en-US" sz="2100" u="none" strike="noStrike" dirty="0">
                          <a:solidFill>
                            <a:schemeClr val="tx1"/>
                          </a:solidFill>
                          <a:effectLst/>
                          <a:latin typeface="Century Gothic" panose="020B0502020202020204" pitchFamily="34" charset="0"/>
                          <a:cs typeface="Calibri" pitchFamily="34" charset="0"/>
                        </a:rPr>
                        <a:t>Safety </a:t>
                      </a:r>
                      <a:r>
                        <a:rPr lang="en-US" sz="2100" u="none" strike="noStrike" dirty="0" smtClean="0">
                          <a:solidFill>
                            <a:schemeClr val="tx1"/>
                          </a:solidFill>
                          <a:effectLst/>
                          <a:latin typeface="Century Gothic" panose="020B0502020202020204" pitchFamily="34" charset="0"/>
                          <a:cs typeface="Calibri" pitchFamily="34" charset="0"/>
                        </a:rPr>
                        <a:t>National</a:t>
                      </a:r>
                      <a:endParaRPr lang="en-US" sz="2100" b="1"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2100" u="none" strike="noStrike" dirty="0" smtClean="0">
                          <a:solidFill>
                            <a:schemeClr val="tx1"/>
                          </a:solidFill>
                          <a:effectLst/>
                          <a:latin typeface="Century Gothic" panose="020B0502020202020204" pitchFamily="34" charset="0"/>
                          <a:cs typeface="Calibri" pitchFamily="34" charset="0"/>
                        </a:rPr>
                        <a:t>2012/2013</a:t>
                      </a:r>
                      <a:endParaRPr lang="en-US" sz="2100" b="0" i="0" u="none" strike="noStrike" dirty="0" smtClean="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100" u="none" strike="noStrike" dirty="0">
                          <a:solidFill>
                            <a:schemeClr val="tx1"/>
                          </a:solidFill>
                          <a:effectLst/>
                          <a:latin typeface="Century Gothic" panose="020B0502020202020204" pitchFamily="34" charset="0"/>
                          <a:cs typeface="Calibri" pitchFamily="34" charset="0"/>
                        </a:rPr>
                        <a:t> </a:t>
                      </a:r>
                      <a:r>
                        <a:rPr lang="en-US" sz="2100" u="none" strike="noStrike" dirty="0" smtClean="0">
                          <a:solidFill>
                            <a:schemeClr val="tx1"/>
                          </a:solidFill>
                          <a:effectLst/>
                          <a:latin typeface="Century Gothic" panose="020B0502020202020204" pitchFamily="34" charset="0"/>
                          <a:cs typeface="Calibri" pitchFamily="34" charset="0"/>
                        </a:rPr>
                        <a:t>75%</a:t>
                      </a:r>
                      <a:endParaRPr lang="en-US" sz="2100" b="0" i="0" u="none" strike="noStrike" dirty="0">
                        <a:solidFill>
                          <a:schemeClr val="tx1"/>
                        </a:solidFill>
                        <a:effectLst/>
                        <a:latin typeface="Century Gothic" panose="020B0502020202020204" pitchFamily="34" charset="0"/>
                        <a:cs typeface="Calibri" pitchFamily="34" charset="0"/>
                      </a:endParaRPr>
                    </a:p>
                  </a:txBody>
                  <a:tcPr marL="11585" marR="11585" marT="112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Content Placeholder 2"/>
          <p:cNvSpPr txBox="1">
            <a:spLocks/>
          </p:cNvSpPr>
          <p:nvPr/>
        </p:nvSpPr>
        <p:spPr>
          <a:xfrm>
            <a:off x="1179796" y="5170354"/>
            <a:ext cx="7583204" cy="1230446"/>
          </a:xfrm>
          <a:prstGeom prst="rect">
            <a:avLst/>
          </a:prstGeom>
        </p:spPr>
        <p:txBody>
          <a:bodyPr lIns="82012" tIns="41005" rIns="82012" bIns="41005"/>
          <a:lstStyle>
            <a:lvl1pPr marL="369888" indent="-369888" algn="l" rtl="0" eaLnBrk="0" fontAlgn="base" hangingPunct="0">
              <a:spcBef>
                <a:spcPct val="20000"/>
              </a:spcBef>
              <a:spcAft>
                <a:spcPct val="0"/>
              </a:spcAft>
              <a:buFont typeface="Arial" charset="0"/>
              <a:buChar char="•"/>
              <a:defRPr sz="2600">
                <a:solidFill>
                  <a:srgbClr val="5F6062"/>
                </a:solidFill>
                <a:latin typeface="Calibri" pitchFamily="34" charset="0"/>
                <a:ea typeface="+mn-ea"/>
                <a:cs typeface="Calibri" pitchFamily="34" charset="0"/>
              </a:defRPr>
            </a:lvl1pPr>
            <a:lvl2pPr marL="803275" indent="-307975" algn="l" rtl="0" eaLnBrk="0" fontAlgn="base" hangingPunct="0">
              <a:spcBef>
                <a:spcPct val="20000"/>
              </a:spcBef>
              <a:spcAft>
                <a:spcPct val="0"/>
              </a:spcAft>
              <a:buFont typeface="Arial" charset="0"/>
              <a:buChar char="•"/>
              <a:defRPr sz="2400">
                <a:solidFill>
                  <a:srgbClr val="5F6062"/>
                </a:solidFill>
                <a:latin typeface="Calibri" pitchFamily="34" charset="0"/>
                <a:ea typeface="+mn-ea"/>
                <a:cs typeface="Calibri" pitchFamily="34" charset="0"/>
              </a:defRPr>
            </a:lvl2pPr>
            <a:lvl3pPr marL="1236663" indent="-246063" algn="l" rtl="0" eaLnBrk="0" fontAlgn="base" hangingPunct="0">
              <a:spcBef>
                <a:spcPct val="20000"/>
              </a:spcBef>
              <a:spcAft>
                <a:spcPct val="0"/>
              </a:spcAft>
              <a:buSzPct val="75000"/>
              <a:buFont typeface="Arial" charset="0"/>
              <a:buChar char="•"/>
              <a:defRPr sz="2200">
                <a:solidFill>
                  <a:srgbClr val="5F6062"/>
                </a:solidFill>
                <a:latin typeface="Calibri" pitchFamily="34" charset="0"/>
                <a:ea typeface="+mn-ea"/>
                <a:cs typeface="Calibri" pitchFamily="34" charset="0"/>
              </a:defRPr>
            </a:lvl3pPr>
            <a:lvl4pPr marL="1731963" indent="-246063" algn="l" rtl="0" eaLnBrk="0" fontAlgn="base" hangingPunct="0">
              <a:spcBef>
                <a:spcPct val="20000"/>
              </a:spcBef>
              <a:spcAft>
                <a:spcPct val="0"/>
              </a:spcAft>
              <a:buFont typeface="Arial" charset="0"/>
              <a:buChar char="•"/>
              <a:defRPr sz="2200">
                <a:solidFill>
                  <a:srgbClr val="5F6062"/>
                </a:solidFill>
                <a:latin typeface="Calibri" pitchFamily="34" charset="0"/>
                <a:ea typeface="+mn-ea"/>
                <a:cs typeface="Calibri" pitchFamily="34" charset="0"/>
              </a:defRPr>
            </a:lvl4pPr>
            <a:lvl5pPr marL="2227263" indent="-246063" algn="l" rtl="0" eaLnBrk="0" fontAlgn="base" hangingPunct="0">
              <a:spcBef>
                <a:spcPct val="20000"/>
              </a:spcBef>
              <a:spcAft>
                <a:spcPct val="0"/>
              </a:spcAft>
              <a:buFont typeface="Arial" charset="0"/>
              <a:buChar char="•"/>
              <a:defRPr>
                <a:solidFill>
                  <a:srgbClr val="5F6062"/>
                </a:solidFill>
                <a:latin typeface="Calibri" pitchFamily="34" charset="0"/>
                <a:ea typeface="+mn-ea"/>
                <a:cs typeface="Calibri" pitchFamily="34" charset="0"/>
              </a:defRPr>
            </a:lvl5pPr>
            <a:lvl6pPr marL="2724066" indent="-247642" algn="l" rtl="0" fontAlgn="base">
              <a:spcBef>
                <a:spcPct val="20000"/>
              </a:spcBef>
              <a:spcAft>
                <a:spcPct val="0"/>
              </a:spcAft>
              <a:buChar char="–"/>
              <a:defRPr>
                <a:solidFill>
                  <a:schemeClr val="bg2"/>
                </a:solidFill>
                <a:latin typeface="+mn-lt"/>
                <a:ea typeface="+mn-ea"/>
              </a:defRPr>
            </a:lvl6pPr>
            <a:lvl7pPr marL="3219351" indent="-247642" algn="l" rtl="0" fontAlgn="base">
              <a:spcBef>
                <a:spcPct val="20000"/>
              </a:spcBef>
              <a:spcAft>
                <a:spcPct val="0"/>
              </a:spcAft>
              <a:buChar char="–"/>
              <a:defRPr>
                <a:solidFill>
                  <a:schemeClr val="bg2"/>
                </a:solidFill>
                <a:latin typeface="+mn-lt"/>
                <a:ea typeface="+mn-ea"/>
              </a:defRPr>
            </a:lvl7pPr>
            <a:lvl8pPr marL="3714636" indent="-247642" algn="l" rtl="0" fontAlgn="base">
              <a:spcBef>
                <a:spcPct val="20000"/>
              </a:spcBef>
              <a:spcAft>
                <a:spcPct val="0"/>
              </a:spcAft>
              <a:buChar char="–"/>
              <a:defRPr>
                <a:solidFill>
                  <a:schemeClr val="bg2"/>
                </a:solidFill>
                <a:latin typeface="+mn-lt"/>
                <a:ea typeface="+mn-ea"/>
              </a:defRPr>
            </a:lvl8pPr>
            <a:lvl9pPr marL="4209920" indent="-247642" algn="l" rtl="0" fontAlgn="base">
              <a:spcBef>
                <a:spcPct val="20000"/>
              </a:spcBef>
              <a:spcAft>
                <a:spcPct val="0"/>
              </a:spcAft>
              <a:buChar char="–"/>
              <a:defRPr>
                <a:solidFill>
                  <a:schemeClr val="bg2"/>
                </a:solidFill>
                <a:latin typeface="+mn-lt"/>
                <a:ea typeface="+mn-ea"/>
              </a:defRPr>
            </a:lvl9pPr>
          </a:lstStyle>
          <a:p>
            <a:pPr marL="0" indent="0" algn="ctr" defTabSz="820103">
              <a:buNone/>
            </a:pPr>
            <a:r>
              <a:rPr lang="en-US" sz="2000" dirty="0">
                <a:solidFill>
                  <a:srgbClr val="8CC63E"/>
                </a:solidFill>
                <a:latin typeface="Century Gothic" panose="020B0502020202020204" pitchFamily="34" charset="0"/>
              </a:rPr>
              <a:t>Because Beecher Carlson pre-underwrites our Casualty accounts, our Quote-to-Bind ratio is much higher than the industry average of 15% to 18%. </a:t>
            </a:r>
          </a:p>
        </p:txBody>
      </p:sp>
    </p:spTree>
    <p:extLst>
      <p:ext uri="{BB962C8B-B14F-4D97-AF65-F5344CB8AC3E}">
        <p14:creationId xmlns:p14="http://schemas.microsoft.com/office/powerpoint/2010/main" val="1103581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Process</a:t>
            </a:r>
          </a:p>
        </p:txBody>
      </p:sp>
      <p:sp>
        <p:nvSpPr>
          <p:cNvPr id="3" name="Content Placeholder 2"/>
          <p:cNvSpPr>
            <a:spLocks noGrp="1"/>
          </p:cNvSpPr>
          <p:nvPr>
            <p:ph idx="1"/>
          </p:nvPr>
        </p:nvSpPr>
        <p:spPr/>
        <p:txBody>
          <a:bodyPr>
            <a:normAutofit fontScale="55000" lnSpcReduction="20000"/>
          </a:bodyPr>
          <a:lstStyle/>
          <a:p>
            <a:r>
              <a:rPr lang="en-US" dirty="0"/>
              <a:t>Intense focus on reducing your claims cost – ZOOM</a:t>
            </a:r>
            <a:r>
              <a:rPr lang="en-US" baseline="30000" dirty="0"/>
              <a:t>®</a:t>
            </a:r>
          </a:p>
          <a:p>
            <a:endParaRPr lang="en-US" dirty="0"/>
          </a:p>
          <a:p>
            <a:r>
              <a:rPr lang="en-US" dirty="0"/>
              <a:t>Minimizing your insurance spend by optimizing your retention</a:t>
            </a:r>
          </a:p>
          <a:p>
            <a:endParaRPr lang="en-US" dirty="0"/>
          </a:p>
          <a:p>
            <a:r>
              <a:rPr lang="en-US" dirty="0"/>
              <a:t>Creating the most tax efficient structure</a:t>
            </a:r>
          </a:p>
          <a:p>
            <a:pPr lvl="1"/>
            <a:r>
              <a:rPr lang="en-US" dirty="0">
                <a:solidFill>
                  <a:srgbClr val="8CC63E"/>
                </a:solidFill>
              </a:rPr>
              <a:t>Captive</a:t>
            </a:r>
          </a:p>
          <a:p>
            <a:pPr lvl="1"/>
            <a:r>
              <a:rPr lang="en-US" dirty="0">
                <a:solidFill>
                  <a:srgbClr val="8CC63E"/>
                </a:solidFill>
              </a:rPr>
              <a:t>Self Insurance</a:t>
            </a:r>
          </a:p>
          <a:p>
            <a:pPr lvl="1"/>
            <a:r>
              <a:rPr lang="en-US" dirty="0">
                <a:solidFill>
                  <a:srgbClr val="8CC63E"/>
                </a:solidFill>
              </a:rPr>
              <a:t>Assessments and Surcharges</a:t>
            </a:r>
          </a:p>
          <a:p>
            <a:endParaRPr lang="en-US" dirty="0"/>
          </a:p>
          <a:p>
            <a:r>
              <a:rPr lang="en-US" dirty="0"/>
              <a:t>Minimizing your insurance spend by optimizing your limits purchased</a:t>
            </a:r>
          </a:p>
          <a:p>
            <a:pPr lvl="1"/>
            <a:r>
              <a:rPr lang="en-US" dirty="0">
                <a:solidFill>
                  <a:srgbClr val="8CC63E"/>
                </a:solidFill>
              </a:rPr>
              <a:t>Benchmarking</a:t>
            </a:r>
          </a:p>
          <a:p>
            <a:pPr lvl="1"/>
            <a:r>
              <a:rPr lang="en-US" dirty="0">
                <a:solidFill>
                  <a:srgbClr val="8CC63E"/>
                </a:solidFill>
              </a:rPr>
              <a:t>Monte Carlo Simulation</a:t>
            </a:r>
          </a:p>
          <a:p>
            <a:endParaRPr lang="en-US" dirty="0"/>
          </a:p>
          <a:p>
            <a:r>
              <a:rPr lang="en-US" dirty="0"/>
              <a:t>World Class broking skills that deliver results</a:t>
            </a:r>
          </a:p>
          <a:p>
            <a:pPr lvl="1"/>
            <a:r>
              <a:rPr lang="en-US" dirty="0">
                <a:solidFill>
                  <a:srgbClr val="8CC63E"/>
                </a:solidFill>
              </a:rPr>
              <a:t>Integration of analytics</a:t>
            </a:r>
          </a:p>
          <a:p>
            <a:pPr lvl="1"/>
            <a:r>
              <a:rPr lang="en-US" dirty="0">
                <a:solidFill>
                  <a:srgbClr val="8CC63E"/>
                </a:solidFill>
              </a:rPr>
              <a:t>Focused market approach</a:t>
            </a:r>
          </a:p>
          <a:p>
            <a:pPr lvl="1"/>
            <a:r>
              <a:rPr lang="en-US" dirty="0">
                <a:solidFill>
                  <a:srgbClr val="8CC63E"/>
                </a:solidFill>
              </a:rPr>
              <a:t>Cash Flow Analysis</a:t>
            </a:r>
          </a:p>
          <a:p>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43</a:t>
            </a:fld>
            <a:endParaRPr lang="en-US" dirty="0"/>
          </a:p>
        </p:txBody>
      </p:sp>
    </p:spTree>
    <p:extLst>
      <p:ext uri="{BB962C8B-B14F-4D97-AF65-F5344CB8AC3E}">
        <p14:creationId xmlns:p14="http://schemas.microsoft.com/office/powerpoint/2010/main" val="2577896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7"/>
          <p:cNvSpPr>
            <a:spLocks noChangeArrowheads="1"/>
          </p:cNvSpPr>
          <p:nvPr/>
        </p:nvSpPr>
        <p:spPr bwMode="auto">
          <a:xfrm>
            <a:off x="6340269" y="1676401"/>
            <a:ext cx="1695236" cy="70803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b="1" dirty="0" smtClean="0">
                <a:solidFill>
                  <a:schemeClr val="lt1"/>
                </a:solidFill>
                <a:effectLst>
                  <a:outerShdw blurRad="38100" dist="38100" dir="2700000" algn="tl">
                    <a:srgbClr val="000000">
                      <a:alpha val="43137"/>
                    </a:srgbClr>
                  </a:outerShdw>
                </a:effectLst>
                <a:latin typeface="Century Gothic" pitchFamily="34" charset="0"/>
              </a:rPr>
              <a:t>70%</a:t>
            </a:r>
            <a:endParaRPr lang="en-US" b="1" dirty="0">
              <a:solidFill>
                <a:schemeClr val="lt1"/>
              </a:solidFill>
              <a:effectLst>
                <a:outerShdw blurRad="38100" dist="38100" dir="2700000" algn="tl">
                  <a:srgbClr val="000000">
                    <a:alpha val="43137"/>
                  </a:srgbClr>
                </a:outerShdw>
              </a:effectLst>
              <a:latin typeface="Century Gothic" pitchFamily="34" charset="0"/>
            </a:endParaRPr>
          </a:p>
        </p:txBody>
      </p:sp>
      <p:sp>
        <p:nvSpPr>
          <p:cNvPr id="52" name="Rectangle 7"/>
          <p:cNvSpPr>
            <a:spLocks noChangeArrowheads="1"/>
          </p:cNvSpPr>
          <p:nvPr/>
        </p:nvSpPr>
        <p:spPr bwMode="auto">
          <a:xfrm>
            <a:off x="6340269" y="2492366"/>
            <a:ext cx="1695236" cy="70803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b="1" dirty="0">
                <a:effectLst>
                  <a:outerShdw blurRad="38100" dist="38100" dir="2700000" algn="tl">
                    <a:srgbClr val="000000">
                      <a:alpha val="43137"/>
                    </a:srgbClr>
                  </a:outerShdw>
                </a:effectLst>
                <a:latin typeface="Century Gothic" pitchFamily="34" charset="0"/>
              </a:rPr>
              <a:t>1</a:t>
            </a:r>
            <a:r>
              <a:rPr lang="en-US" b="1" dirty="0" smtClean="0">
                <a:solidFill>
                  <a:schemeClr val="lt1"/>
                </a:solidFill>
                <a:effectLst>
                  <a:outerShdw blurRad="38100" dist="38100" dir="2700000" algn="tl">
                    <a:srgbClr val="000000">
                      <a:alpha val="43137"/>
                    </a:srgbClr>
                  </a:outerShdw>
                </a:effectLst>
                <a:latin typeface="Century Gothic" pitchFamily="34" charset="0"/>
              </a:rPr>
              <a:t>0%</a:t>
            </a:r>
            <a:endParaRPr lang="en-US" b="1" dirty="0">
              <a:solidFill>
                <a:schemeClr val="lt1"/>
              </a:solidFill>
              <a:effectLst>
                <a:outerShdw blurRad="38100" dist="38100" dir="2700000" algn="tl">
                  <a:srgbClr val="000000">
                    <a:alpha val="43137"/>
                  </a:srgbClr>
                </a:outerShdw>
              </a:effectLst>
              <a:latin typeface="Century Gothic" pitchFamily="34" charset="0"/>
            </a:endParaRPr>
          </a:p>
        </p:txBody>
      </p:sp>
      <p:sp>
        <p:nvSpPr>
          <p:cNvPr id="53" name="Rectangle 7"/>
          <p:cNvSpPr>
            <a:spLocks noChangeArrowheads="1"/>
          </p:cNvSpPr>
          <p:nvPr/>
        </p:nvSpPr>
        <p:spPr bwMode="auto">
          <a:xfrm>
            <a:off x="6340269" y="3352800"/>
            <a:ext cx="1695236" cy="70803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b="1" dirty="0" smtClean="0">
                <a:solidFill>
                  <a:schemeClr val="lt1"/>
                </a:solidFill>
                <a:effectLst>
                  <a:outerShdw blurRad="38100" dist="38100" dir="2700000" algn="tl">
                    <a:srgbClr val="000000">
                      <a:alpha val="43137"/>
                    </a:srgbClr>
                  </a:outerShdw>
                </a:effectLst>
                <a:latin typeface="Century Gothic" pitchFamily="34" charset="0"/>
              </a:rPr>
              <a:t>8%</a:t>
            </a:r>
            <a:endParaRPr lang="en-US" b="1" dirty="0">
              <a:solidFill>
                <a:schemeClr val="lt1"/>
              </a:solidFill>
              <a:effectLst>
                <a:outerShdw blurRad="38100" dist="38100" dir="2700000" algn="tl">
                  <a:srgbClr val="000000">
                    <a:alpha val="43137"/>
                  </a:srgbClr>
                </a:outerShdw>
              </a:effectLst>
              <a:latin typeface="Century Gothic" pitchFamily="34" charset="0"/>
            </a:endParaRPr>
          </a:p>
        </p:txBody>
      </p:sp>
      <p:sp>
        <p:nvSpPr>
          <p:cNvPr id="54" name="Rectangle 7"/>
          <p:cNvSpPr>
            <a:spLocks noChangeArrowheads="1"/>
          </p:cNvSpPr>
          <p:nvPr/>
        </p:nvSpPr>
        <p:spPr bwMode="auto">
          <a:xfrm>
            <a:off x="6340269" y="4191000"/>
            <a:ext cx="1695236" cy="70803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b="1" dirty="0" smtClean="0">
                <a:solidFill>
                  <a:schemeClr val="lt1"/>
                </a:solidFill>
                <a:effectLst>
                  <a:outerShdw blurRad="38100" dist="38100" dir="2700000" algn="tl">
                    <a:srgbClr val="000000">
                      <a:alpha val="43137"/>
                    </a:srgbClr>
                  </a:outerShdw>
                </a:effectLst>
                <a:latin typeface="Century Gothic" pitchFamily="34" charset="0"/>
              </a:rPr>
              <a:t>6%</a:t>
            </a:r>
            <a:endParaRPr lang="en-US" b="1" dirty="0">
              <a:solidFill>
                <a:schemeClr val="lt1"/>
              </a:solidFill>
              <a:effectLst>
                <a:outerShdw blurRad="38100" dist="38100" dir="2700000" algn="tl">
                  <a:srgbClr val="000000">
                    <a:alpha val="43137"/>
                  </a:srgbClr>
                </a:outerShdw>
              </a:effectLst>
              <a:latin typeface="Century Gothic" pitchFamily="34" charset="0"/>
            </a:endParaRPr>
          </a:p>
        </p:txBody>
      </p:sp>
      <p:sp>
        <p:nvSpPr>
          <p:cNvPr id="55" name="Rectangle 7"/>
          <p:cNvSpPr>
            <a:spLocks noChangeArrowheads="1"/>
          </p:cNvSpPr>
          <p:nvPr/>
        </p:nvSpPr>
        <p:spPr bwMode="auto">
          <a:xfrm>
            <a:off x="6340269" y="5029200"/>
            <a:ext cx="1695236" cy="708034"/>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b="1" dirty="0" smtClean="0">
                <a:solidFill>
                  <a:schemeClr val="lt1"/>
                </a:solidFill>
                <a:effectLst>
                  <a:outerShdw blurRad="38100" dist="38100" dir="2700000" algn="tl">
                    <a:srgbClr val="000000">
                      <a:alpha val="43137"/>
                    </a:srgbClr>
                  </a:outerShdw>
                </a:effectLst>
                <a:latin typeface="Century Gothic" pitchFamily="34" charset="0"/>
              </a:rPr>
              <a:t>6%</a:t>
            </a:r>
            <a:endParaRPr lang="en-US" b="1" dirty="0">
              <a:solidFill>
                <a:schemeClr val="lt1"/>
              </a:solidFill>
              <a:effectLst>
                <a:outerShdw blurRad="38100" dist="38100" dir="2700000" algn="tl">
                  <a:srgbClr val="000000">
                    <a:alpha val="43137"/>
                  </a:srgbClr>
                </a:outerShdw>
              </a:effectLst>
              <a:latin typeface="Century Gothic" pitchFamily="34" charset="0"/>
            </a:endParaRPr>
          </a:p>
        </p:txBody>
      </p:sp>
      <p:cxnSp>
        <p:nvCxnSpPr>
          <p:cNvPr id="60" name="Straight Connector 59"/>
          <p:cNvCxnSpPr/>
          <p:nvPr/>
        </p:nvCxnSpPr>
        <p:spPr>
          <a:xfrm rot="16200000" flipV="1">
            <a:off x="5753100" y="4914901"/>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5753100" y="4076701"/>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5753100" y="3238500"/>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5753100" y="2400301"/>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5753100" y="1562101"/>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Large Account Casualty Program</a:t>
            </a:r>
          </a:p>
        </p:txBody>
      </p:sp>
      <p:sp>
        <p:nvSpPr>
          <p:cNvPr id="4" name="Slide Number Placeholder 3"/>
          <p:cNvSpPr>
            <a:spLocks noGrp="1"/>
          </p:cNvSpPr>
          <p:nvPr>
            <p:ph type="sldNum" sz="quarter" idx="12"/>
          </p:nvPr>
        </p:nvSpPr>
        <p:spPr/>
        <p:txBody>
          <a:bodyPr/>
          <a:lstStyle/>
          <a:p>
            <a:fld id="{A9AF1BE4-26A3-4B85-A398-AB0ADE8CBD3F}" type="slidenum">
              <a:rPr lang="en-US" smtClean="0"/>
              <a:pPr/>
              <a:t>44</a:t>
            </a:fld>
            <a:endParaRPr lang="en-US" dirty="0"/>
          </a:p>
        </p:txBody>
      </p:sp>
      <p:grpSp>
        <p:nvGrpSpPr>
          <p:cNvPr id="15" name="Group 14"/>
          <p:cNvGrpSpPr/>
          <p:nvPr/>
        </p:nvGrpSpPr>
        <p:grpSpPr>
          <a:xfrm>
            <a:off x="1981200" y="1676401"/>
            <a:ext cx="3539705" cy="708034"/>
            <a:chOff x="6206834" y="1953643"/>
            <a:chExt cx="2334491" cy="718619"/>
          </a:xfrm>
        </p:grpSpPr>
        <p:sp>
          <p:nvSpPr>
            <p:cNvPr id="16" name="Rounded Rectangle 15"/>
            <p:cNvSpPr/>
            <p:nvPr/>
          </p:nvSpPr>
          <p:spPr>
            <a:xfrm>
              <a:off x="6206834" y="1953643"/>
              <a:ext cx="2334491" cy="718619"/>
            </a:xfrm>
            <a:prstGeom prst="roundRect">
              <a:avLst/>
            </a:prstGeom>
            <a:solidFill>
              <a:srgbClr val="8CC63E"/>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prstClr val="white"/>
                  </a:solidFill>
                  <a:latin typeface="Century Gothic" pitchFamily="34" charset="0"/>
                </a:rPr>
                <a:t>             </a:t>
              </a:r>
              <a:endParaRPr lang="en-US" sz="1600" dirty="0">
                <a:solidFill>
                  <a:prstClr val="white"/>
                </a:solidFill>
                <a:latin typeface="Century Gothic" pitchFamily="34" charset="0"/>
              </a:endParaRPr>
            </a:p>
          </p:txBody>
        </p:sp>
        <p:sp>
          <p:nvSpPr>
            <p:cNvPr id="17" name="TextBox 16"/>
            <p:cNvSpPr txBox="1"/>
            <p:nvPr/>
          </p:nvSpPr>
          <p:spPr>
            <a:xfrm>
              <a:off x="6276107" y="2097922"/>
              <a:ext cx="2265218" cy="430060"/>
            </a:xfrm>
            <a:prstGeom prst="rect">
              <a:avLst/>
            </a:prstGeom>
            <a:noFill/>
          </p:spPr>
          <p:txBody>
            <a:bodyPr wrap="square" rtlCol="0" anchor="ctr">
              <a:normAutofit/>
            </a:bodyPr>
            <a:lstStyle/>
            <a:p>
              <a:pPr algn="ctr" fontAlgn="auto">
                <a:lnSpc>
                  <a:spcPct val="80000"/>
                </a:lnSpc>
                <a:spcBef>
                  <a:spcPts val="0"/>
                </a:spcBef>
                <a:spcAft>
                  <a:spcPts val="0"/>
                </a:spcAft>
              </a:pPr>
              <a:r>
                <a:rPr lang="en-US" sz="1600" b="1" spc="67" dirty="0" smtClean="0">
                  <a:solidFill>
                    <a:prstClr val="white"/>
                  </a:solidFill>
                  <a:effectLst>
                    <a:outerShdw blurRad="50800" dist="25400" dir="5400000" algn="t" rotWithShape="0">
                      <a:prstClr val="black">
                        <a:alpha val="15000"/>
                      </a:prstClr>
                    </a:outerShdw>
                  </a:effectLst>
                  <a:latin typeface="Century Gothic" pitchFamily="34" charset="0"/>
                </a:rPr>
                <a:t>Loss Costs</a:t>
              </a:r>
              <a:endParaRPr lang="en-US" sz="1600"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grpSp>
        <p:nvGrpSpPr>
          <p:cNvPr id="19" name="Group 18"/>
          <p:cNvGrpSpPr/>
          <p:nvPr/>
        </p:nvGrpSpPr>
        <p:grpSpPr>
          <a:xfrm>
            <a:off x="1981200" y="2514598"/>
            <a:ext cx="3539705" cy="708033"/>
            <a:chOff x="6206834" y="1953643"/>
            <a:chExt cx="2334491" cy="718619"/>
          </a:xfrm>
        </p:grpSpPr>
        <p:sp>
          <p:nvSpPr>
            <p:cNvPr id="20" name="Rounded Rectangle 19"/>
            <p:cNvSpPr/>
            <p:nvPr/>
          </p:nvSpPr>
          <p:spPr>
            <a:xfrm>
              <a:off x="6206834" y="1953643"/>
              <a:ext cx="2334491" cy="718619"/>
            </a:xfrm>
            <a:prstGeom prst="roundRect">
              <a:avLst/>
            </a:prstGeom>
            <a:solidFill>
              <a:srgbClr val="8CC63E"/>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prstClr val="white"/>
                  </a:solidFill>
                  <a:latin typeface="Century Gothic" pitchFamily="34" charset="0"/>
                </a:rPr>
                <a:t>             </a:t>
              </a:r>
              <a:endParaRPr lang="en-US" sz="1600" dirty="0">
                <a:solidFill>
                  <a:prstClr val="white"/>
                </a:solidFill>
                <a:latin typeface="Century Gothic" pitchFamily="34" charset="0"/>
              </a:endParaRPr>
            </a:p>
          </p:txBody>
        </p:sp>
        <p:sp>
          <p:nvSpPr>
            <p:cNvPr id="22" name="TextBox 21"/>
            <p:cNvSpPr txBox="1"/>
            <p:nvPr/>
          </p:nvSpPr>
          <p:spPr>
            <a:xfrm>
              <a:off x="6276107" y="2097922"/>
              <a:ext cx="2265218" cy="430060"/>
            </a:xfrm>
            <a:prstGeom prst="rect">
              <a:avLst/>
            </a:prstGeom>
            <a:noFill/>
          </p:spPr>
          <p:txBody>
            <a:bodyPr wrap="square" rtlCol="0" anchor="ctr">
              <a:normAutofit/>
            </a:bodyPr>
            <a:lstStyle/>
            <a:p>
              <a:pPr algn="ctr" fontAlgn="auto">
                <a:lnSpc>
                  <a:spcPct val="80000"/>
                </a:lnSpc>
                <a:spcBef>
                  <a:spcPts val="0"/>
                </a:spcBef>
                <a:spcAft>
                  <a:spcPts val="0"/>
                </a:spcAft>
              </a:pPr>
              <a:r>
                <a:rPr lang="en-US" sz="1600" b="1" spc="67" dirty="0" smtClean="0">
                  <a:solidFill>
                    <a:prstClr val="white"/>
                  </a:solidFill>
                  <a:effectLst>
                    <a:outerShdw blurRad="50800" dist="25400" dir="5400000" algn="t" rotWithShape="0">
                      <a:prstClr val="black">
                        <a:alpha val="15000"/>
                      </a:prstClr>
                    </a:outerShdw>
                  </a:effectLst>
                  <a:latin typeface="Century Gothic" pitchFamily="34" charset="0"/>
                </a:rPr>
                <a:t>Risk Transfer Costs</a:t>
              </a:r>
              <a:endParaRPr lang="en-US" sz="1600"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grpSp>
        <p:nvGrpSpPr>
          <p:cNvPr id="23" name="Group 22"/>
          <p:cNvGrpSpPr/>
          <p:nvPr/>
        </p:nvGrpSpPr>
        <p:grpSpPr>
          <a:xfrm>
            <a:off x="1981200" y="3352800"/>
            <a:ext cx="3539705" cy="708034"/>
            <a:chOff x="6206834" y="1953643"/>
            <a:chExt cx="2334491" cy="718619"/>
          </a:xfrm>
        </p:grpSpPr>
        <p:sp>
          <p:nvSpPr>
            <p:cNvPr id="24" name="Rounded Rectangle 23"/>
            <p:cNvSpPr/>
            <p:nvPr/>
          </p:nvSpPr>
          <p:spPr>
            <a:xfrm>
              <a:off x="6206834" y="1953643"/>
              <a:ext cx="2334491" cy="718619"/>
            </a:xfrm>
            <a:prstGeom prst="roundRect">
              <a:avLst/>
            </a:prstGeom>
            <a:solidFill>
              <a:srgbClr val="8CC63E"/>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prstClr val="white"/>
                  </a:solidFill>
                  <a:latin typeface="Century Gothic" pitchFamily="34" charset="0"/>
                </a:rPr>
                <a:t>             </a:t>
              </a:r>
              <a:endParaRPr lang="en-US" sz="1600" dirty="0">
                <a:solidFill>
                  <a:prstClr val="white"/>
                </a:solidFill>
                <a:latin typeface="Century Gothic" pitchFamily="34" charset="0"/>
              </a:endParaRPr>
            </a:p>
          </p:txBody>
        </p:sp>
        <p:sp>
          <p:nvSpPr>
            <p:cNvPr id="26" name="TextBox 25"/>
            <p:cNvSpPr txBox="1"/>
            <p:nvPr/>
          </p:nvSpPr>
          <p:spPr>
            <a:xfrm>
              <a:off x="6276107" y="2097922"/>
              <a:ext cx="2265218" cy="430060"/>
            </a:xfrm>
            <a:prstGeom prst="rect">
              <a:avLst/>
            </a:prstGeom>
            <a:noFill/>
          </p:spPr>
          <p:txBody>
            <a:bodyPr wrap="square" rtlCol="0" anchor="ctr">
              <a:normAutofit/>
            </a:bodyPr>
            <a:lstStyle/>
            <a:p>
              <a:pPr algn="ctr" fontAlgn="auto">
                <a:lnSpc>
                  <a:spcPct val="80000"/>
                </a:lnSpc>
                <a:spcBef>
                  <a:spcPts val="0"/>
                </a:spcBef>
                <a:spcAft>
                  <a:spcPts val="0"/>
                </a:spcAft>
              </a:pPr>
              <a:r>
                <a:rPr lang="en-US" sz="1600" b="1" spc="67" dirty="0" smtClean="0">
                  <a:solidFill>
                    <a:prstClr val="white"/>
                  </a:solidFill>
                  <a:effectLst>
                    <a:outerShdw blurRad="50800" dist="25400" dir="5400000" algn="t" rotWithShape="0">
                      <a:prstClr val="black">
                        <a:alpha val="15000"/>
                      </a:prstClr>
                    </a:outerShdw>
                  </a:effectLst>
                  <a:latin typeface="Century Gothic" pitchFamily="34" charset="0"/>
                </a:rPr>
                <a:t>Claims Admin</a:t>
              </a:r>
              <a:endParaRPr lang="en-US" sz="1600"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grpSp>
        <p:nvGrpSpPr>
          <p:cNvPr id="27" name="Group 26"/>
          <p:cNvGrpSpPr/>
          <p:nvPr/>
        </p:nvGrpSpPr>
        <p:grpSpPr>
          <a:xfrm>
            <a:off x="1981200" y="4191000"/>
            <a:ext cx="3508197" cy="708034"/>
            <a:chOff x="6206834" y="1953643"/>
            <a:chExt cx="2334491" cy="718619"/>
          </a:xfrm>
        </p:grpSpPr>
        <p:sp>
          <p:nvSpPr>
            <p:cNvPr id="28" name="Rounded Rectangle 27"/>
            <p:cNvSpPr/>
            <p:nvPr/>
          </p:nvSpPr>
          <p:spPr>
            <a:xfrm>
              <a:off x="6206834" y="1953643"/>
              <a:ext cx="2334491" cy="718619"/>
            </a:xfrm>
            <a:prstGeom prst="roundRect">
              <a:avLst/>
            </a:prstGeom>
            <a:solidFill>
              <a:srgbClr val="8CC63E"/>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prstClr val="white"/>
                  </a:solidFill>
                  <a:latin typeface="Century Gothic" pitchFamily="34" charset="0"/>
                </a:rPr>
                <a:t>             </a:t>
              </a:r>
              <a:endParaRPr lang="en-US" sz="1600" dirty="0">
                <a:solidFill>
                  <a:prstClr val="white"/>
                </a:solidFill>
                <a:latin typeface="Century Gothic" pitchFamily="34" charset="0"/>
              </a:endParaRPr>
            </a:p>
          </p:txBody>
        </p:sp>
        <p:sp>
          <p:nvSpPr>
            <p:cNvPr id="30" name="TextBox 29"/>
            <p:cNvSpPr txBox="1"/>
            <p:nvPr/>
          </p:nvSpPr>
          <p:spPr>
            <a:xfrm>
              <a:off x="6276107" y="2030982"/>
              <a:ext cx="2265218" cy="574340"/>
            </a:xfrm>
            <a:prstGeom prst="rect">
              <a:avLst/>
            </a:prstGeom>
            <a:noFill/>
          </p:spPr>
          <p:txBody>
            <a:bodyPr wrap="square" rtlCol="0" anchor="ctr">
              <a:noAutofit/>
            </a:bodyPr>
            <a:lstStyle/>
            <a:p>
              <a:pPr algn="ctr" fontAlgn="auto">
                <a:spcBef>
                  <a:spcPts val="0"/>
                </a:spcBef>
                <a:spcAft>
                  <a:spcPts val="0"/>
                </a:spcAft>
              </a:pPr>
              <a:r>
                <a:rPr lang="en-US" sz="1600" b="1" spc="67" dirty="0" smtClean="0">
                  <a:solidFill>
                    <a:prstClr val="white"/>
                  </a:solidFill>
                  <a:effectLst>
                    <a:outerShdw blurRad="50800" dist="25400" dir="5400000" algn="t" rotWithShape="0">
                      <a:prstClr val="black">
                        <a:alpha val="15000"/>
                      </a:prstClr>
                    </a:outerShdw>
                  </a:effectLst>
                  <a:latin typeface="Century Gothic" pitchFamily="34" charset="0"/>
                </a:rPr>
                <a:t>Taxes/Surcharges/</a:t>
              </a:r>
            </a:p>
            <a:p>
              <a:pPr algn="ctr" fontAlgn="auto">
                <a:spcBef>
                  <a:spcPts val="0"/>
                </a:spcBef>
                <a:spcAft>
                  <a:spcPts val="0"/>
                </a:spcAft>
              </a:pPr>
              <a:r>
                <a:rPr lang="en-US" sz="1600" b="1" spc="67" dirty="0" smtClean="0">
                  <a:solidFill>
                    <a:prstClr val="white"/>
                  </a:solidFill>
                  <a:effectLst>
                    <a:outerShdw blurRad="50800" dist="25400" dir="5400000" algn="t" rotWithShape="0">
                      <a:prstClr val="black">
                        <a:alpha val="15000"/>
                      </a:prstClr>
                    </a:outerShdw>
                  </a:effectLst>
                  <a:latin typeface="Century Gothic" pitchFamily="34" charset="0"/>
                </a:rPr>
                <a:t>Assessments</a:t>
              </a:r>
              <a:endParaRPr lang="en-US" sz="1600"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grpSp>
        <p:nvGrpSpPr>
          <p:cNvPr id="35" name="Group 34"/>
          <p:cNvGrpSpPr/>
          <p:nvPr/>
        </p:nvGrpSpPr>
        <p:grpSpPr>
          <a:xfrm>
            <a:off x="1981198" y="5029200"/>
            <a:ext cx="3539704" cy="708034"/>
            <a:chOff x="6206834" y="1953643"/>
            <a:chExt cx="2334491" cy="718619"/>
          </a:xfrm>
        </p:grpSpPr>
        <p:sp>
          <p:nvSpPr>
            <p:cNvPr id="36" name="Rounded Rectangle 35"/>
            <p:cNvSpPr/>
            <p:nvPr/>
          </p:nvSpPr>
          <p:spPr>
            <a:xfrm>
              <a:off x="6206834" y="1953643"/>
              <a:ext cx="2334491" cy="718619"/>
            </a:xfrm>
            <a:prstGeom prst="roundRect">
              <a:avLst/>
            </a:prstGeom>
            <a:solidFill>
              <a:srgbClr val="8CC63E"/>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prstClr val="white"/>
                  </a:solidFill>
                  <a:latin typeface="Century Gothic" pitchFamily="34" charset="0"/>
                </a:rPr>
                <a:t>             </a:t>
              </a:r>
              <a:endParaRPr lang="en-US" sz="1600" dirty="0">
                <a:solidFill>
                  <a:prstClr val="white"/>
                </a:solidFill>
                <a:latin typeface="Century Gothic" pitchFamily="34" charset="0"/>
              </a:endParaRPr>
            </a:p>
          </p:txBody>
        </p:sp>
        <p:sp>
          <p:nvSpPr>
            <p:cNvPr id="38" name="TextBox 37"/>
            <p:cNvSpPr txBox="1"/>
            <p:nvPr/>
          </p:nvSpPr>
          <p:spPr>
            <a:xfrm>
              <a:off x="6276107" y="2030982"/>
              <a:ext cx="2265218" cy="574340"/>
            </a:xfrm>
            <a:prstGeom prst="rect">
              <a:avLst/>
            </a:prstGeom>
            <a:noFill/>
          </p:spPr>
          <p:txBody>
            <a:bodyPr wrap="square" rtlCol="0" anchor="ctr">
              <a:noAutofit/>
            </a:bodyPr>
            <a:lstStyle/>
            <a:p>
              <a:pPr algn="ctr" fontAlgn="auto">
                <a:spcBef>
                  <a:spcPts val="0"/>
                </a:spcBef>
                <a:spcAft>
                  <a:spcPts val="0"/>
                </a:spcAft>
              </a:pPr>
              <a:r>
                <a:rPr lang="en-US" sz="1600" b="1" spc="67" dirty="0" smtClean="0">
                  <a:solidFill>
                    <a:prstClr val="white"/>
                  </a:solidFill>
                  <a:effectLst>
                    <a:outerShdw blurRad="50800" dist="25400" dir="5400000" algn="t" rotWithShape="0">
                      <a:prstClr val="black">
                        <a:alpha val="15000"/>
                      </a:prstClr>
                    </a:outerShdw>
                  </a:effectLst>
                  <a:latin typeface="Century Gothic" pitchFamily="34" charset="0"/>
                </a:rPr>
                <a:t>Collateral Costs/Broker Fees/Actuarial</a:t>
              </a:r>
              <a:endParaRPr lang="en-US" sz="1600"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sp>
        <p:nvSpPr>
          <p:cNvPr id="50" name="Rectangle 49"/>
          <p:cNvSpPr/>
          <p:nvPr/>
        </p:nvSpPr>
        <p:spPr>
          <a:xfrm>
            <a:off x="2133600" y="6172200"/>
            <a:ext cx="5747086" cy="584775"/>
          </a:xfrm>
          <a:prstGeom prst="rect">
            <a:avLst/>
          </a:prstGeom>
        </p:spPr>
        <p:txBody>
          <a:bodyPr wrap="none">
            <a:spAutoFit/>
          </a:bodyPr>
          <a:lstStyle/>
          <a:p>
            <a:r>
              <a:rPr lang="en-US" sz="3200" dirty="0">
                <a:solidFill>
                  <a:srgbClr val="8CC63E"/>
                </a:solidFill>
                <a:latin typeface="Century Gothic" pitchFamily="34" charset="0"/>
              </a:rPr>
              <a:t>Where should the focus be?</a:t>
            </a:r>
          </a:p>
        </p:txBody>
      </p:sp>
    </p:spTree>
    <p:extLst>
      <p:ext uri="{BB962C8B-B14F-4D97-AF65-F5344CB8AC3E}">
        <p14:creationId xmlns:p14="http://schemas.microsoft.com/office/powerpoint/2010/main" val="11038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45</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61763" y="4882696"/>
            <a:ext cx="9734874" cy="753871"/>
          </a:xfrm>
          <a:prstGeom prst="rect">
            <a:avLst/>
          </a:prstGeom>
          <a:noFill/>
          <a:ln w="9525">
            <a:noFill/>
            <a:miter lim="800000"/>
            <a:headEnd/>
            <a:tailEnd/>
          </a:ln>
        </p:spPr>
        <p:txBody>
          <a:bodyPr wrap="square" lIns="91258" tIns="45630" rIns="91258" bIns="45630" rtlCol="0">
            <a:spAutoFit/>
          </a:bodyPr>
          <a:lstStyle/>
          <a:p>
            <a:pPr algn="r"/>
            <a:r>
              <a:rPr lang="en-US" sz="4300" dirty="0" smtClean="0">
                <a:solidFill>
                  <a:schemeClr val="bg1"/>
                </a:solidFill>
                <a:latin typeface="Century Gothic" pitchFamily="34" charset="0"/>
                <a:cs typeface="Calibri" pitchFamily="34" charset="0"/>
              </a:rPr>
              <a:t>Casualty Update</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Tree>
    <p:extLst>
      <p:ext uri="{BB962C8B-B14F-4D97-AF65-F5344CB8AC3E}">
        <p14:creationId xmlns:p14="http://schemas.microsoft.com/office/powerpoint/2010/main" val="18171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2013 Results Recap </a:t>
            </a:r>
            <a:endParaRPr lang="en-US" dirty="0"/>
          </a:p>
        </p:txBody>
      </p:sp>
      <p:sp>
        <p:nvSpPr>
          <p:cNvPr id="3" name="Content Placeholder 2"/>
          <p:cNvSpPr>
            <a:spLocks noGrp="1"/>
          </p:cNvSpPr>
          <p:nvPr>
            <p:ph idx="1"/>
          </p:nvPr>
        </p:nvSpPr>
        <p:spPr/>
        <p:txBody>
          <a:bodyPr>
            <a:normAutofit fontScale="55000" lnSpcReduction="20000"/>
          </a:bodyPr>
          <a:lstStyle/>
          <a:p>
            <a:pPr>
              <a:spcBef>
                <a:spcPts val="600"/>
              </a:spcBef>
              <a:spcAft>
                <a:spcPts val="600"/>
              </a:spcAft>
            </a:pPr>
            <a:r>
              <a:rPr lang="en-US" dirty="0" smtClean="0">
                <a:solidFill>
                  <a:srgbClr val="8CC63E"/>
                </a:solidFill>
              </a:rPr>
              <a:t>P&amp;C Combined Ratio: 2013: 96% 2012: 103%</a:t>
            </a:r>
          </a:p>
          <a:p>
            <a:pPr lvl="1">
              <a:spcBef>
                <a:spcPts val="600"/>
              </a:spcBef>
              <a:spcAft>
                <a:spcPts val="600"/>
              </a:spcAft>
            </a:pPr>
            <a:r>
              <a:rPr lang="en-US" dirty="0" smtClean="0">
                <a:solidFill>
                  <a:srgbClr val="8CC63E"/>
                </a:solidFill>
              </a:rPr>
              <a:t>The majority of the success came from premium growth at 4.6% and loss adjustment expenses decreased by 5.5%. </a:t>
            </a:r>
          </a:p>
          <a:p>
            <a:pPr lvl="1">
              <a:spcBef>
                <a:spcPts val="600"/>
              </a:spcBef>
              <a:spcAft>
                <a:spcPts val="600"/>
              </a:spcAft>
            </a:pPr>
            <a:r>
              <a:rPr lang="en-US" dirty="0" smtClean="0">
                <a:solidFill>
                  <a:srgbClr val="8CC63E"/>
                </a:solidFill>
              </a:rPr>
              <a:t>The insurers had a 15.5B net gain in 2013 vs 15.4B net loss in 2012.</a:t>
            </a:r>
          </a:p>
          <a:p>
            <a:pPr>
              <a:spcBef>
                <a:spcPts val="600"/>
              </a:spcBef>
              <a:spcAft>
                <a:spcPts val="600"/>
              </a:spcAft>
            </a:pPr>
            <a:r>
              <a:rPr lang="en-US" dirty="0">
                <a:solidFill>
                  <a:srgbClr val="8CC63E"/>
                </a:solidFill>
              </a:rPr>
              <a:t>2013 </a:t>
            </a:r>
            <a:r>
              <a:rPr lang="en-US" dirty="0" smtClean="0">
                <a:solidFill>
                  <a:srgbClr val="8CC63E"/>
                </a:solidFill>
              </a:rPr>
              <a:t>ROI for Insurers was10.3</a:t>
            </a:r>
            <a:r>
              <a:rPr lang="en-US" dirty="0">
                <a:solidFill>
                  <a:srgbClr val="8CC63E"/>
                </a:solidFill>
              </a:rPr>
              <a:t>%, which is up 68% </a:t>
            </a:r>
            <a:r>
              <a:rPr lang="en-US" dirty="0" smtClean="0">
                <a:solidFill>
                  <a:srgbClr val="8CC63E"/>
                </a:solidFill>
              </a:rPr>
              <a:t>from 2012.   This is the highest ROI since 2007. </a:t>
            </a:r>
            <a:endParaRPr lang="en-US" dirty="0">
              <a:solidFill>
                <a:srgbClr val="8CC63E"/>
              </a:solidFill>
            </a:endParaRPr>
          </a:p>
          <a:p>
            <a:pPr>
              <a:spcBef>
                <a:spcPts val="600"/>
              </a:spcBef>
              <a:spcAft>
                <a:spcPts val="600"/>
              </a:spcAft>
            </a:pPr>
            <a:r>
              <a:rPr lang="en-US" dirty="0" smtClean="0">
                <a:solidFill>
                  <a:srgbClr val="8CC63E"/>
                </a:solidFill>
              </a:rPr>
              <a:t>WC Calendar Combined Ratio Improved for the first time since 2006: </a:t>
            </a:r>
          </a:p>
          <a:p>
            <a:pPr lvl="1">
              <a:spcBef>
                <a:spcPts val="600"/>
              </a:spcBef>
              <a:spcAft>
                <a:spcPts val="600"/>
              </a:spcAft>
            </a:pPr>
            <a:r>
              <a:rPr lang="en-US" dirty="0" smtClean="0">
                <a:solidFill>
                  <a:srgbClr val="8CC63E"/>
                </a:solidFill>
              </a:rPr>
              <a:t>2011: 115%  / 2012: 108% / 2013: 101% (Initially Projected at106%)</a:t>
            </a:r>
          </a:p>
          <a:p>
            <a:pPr lvl="1">
              <a:spcBef>
                <a:spcPts val="600"/>
              </a:spcBef>
              <a:spcAft>
                <a:spcPts val="600"/>
              </a:spcAft>
            </a:pPr>
            <a:r>
              <a:rPr lang="en-US" dirty="0" smtClean="0">
                <a:solidFill>
                  <a:srgbClr val="8CC63E"/>
                </a:solidFill>
              </a:rPr>
              <a:t>Average medical cost per lost-time claim increased by 3% the third straight year showing this type of increase.</a:t>
            </a:r>
          </a:p>
          <a:p>
            <a:pPr lvl="1">
              <a:spcBef>
                <a:spcPts val="600"/>
              </a:spcBef>
              <a:spcAft>
                <a:spcPts val="600"/>
              </a:spcAft>
            </a:pPr>
            <a:r>
              <a:rPr lang="en-US" dirty="0" smtClean="0">
                <a:solidFill>
                  <a:srgbClr val="8CC63E"/>
                </a:solidFill>
              </a:rPr>
              <a:t>Severity </a:t>
            </a:r>
          </a:p>
          <a:p>
            <a:pPr>
              <a:spcBef>
                <a:spcPts val="600"/>
              </a:spcBef>
              <a:spcAft>
                <a:spcPts val="600"/>
              </a:spcAft>
            </a:pPr>
            <a:r>
              <a:rPr lang="en-US" dirty="0" smtClean="0">
                <a:solidFill>
                  <a:srgbClr val="8CC63E"/>
                </a:solidFill>
              </a:rPr>
              <a:t>Commercial Auto Calendar Combined:  2013: 105% </a:t>
            </a:r>
          </a:p>
          <a:p>
            <a:pPr marL="0" indent="0">
              <a:spcBef>
                <a:spcPts val="600"/>
              </a:spcBef>
              <a:spcAft>
                <a:spcPts val="600"/>
              </a:spcAft>
              <a:buNone/>
            </a:pPr>
            <a:r>
              <a:rPr lang="en-US" dirty="0" smtClean="0">
                <a:solidFill>
                  <a:srgbClr val="8CC63E"/>
                </a:solidFill>
              </a:rPr>
              <a:t> </a:t>
            </a:r>
          </a:p>
          <a:p>
            <a:pPr>
              <a:spcBef>
                <a:spcPts val="600"/>
              </a:spcBef>
              <a:spcAft>
                <a:spcPts val="600"/>
              </a:spcAft>
            </a:pPr>
            <a:endParaRPr lang="en-US" dirty="0">
              <a:solidFill>
                <a:srgbClr val="8CC63E"/>
              </a:solidFill>
            </a:endParaRP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46</a:t>
            </a:fld>
            <a:endParaRPr lang="en-US" dirty="0"/>
          </a:p>
        </p:txBody>
      </p:sp>
    </p:spTree>
    <p:extLst>
      <p:ext uri="{BB962C8B-B14F-4D97-AF65-F5344CB8AC3E}">
        <p14:creationId xmlns:p14="http://schemas.microsoft.com/office/powerpoint/2010/main" val="1684736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2013 View of 2014 WC Outlook  </a:t>
            </a:r>
            <a:endParaRPr lang="en-US" dirty="0"/>
          </a:p>
        </p:txBody>
      </p:sp>
      <p:sp>
        <p:nvSpPr>
          <p:cNvPr id="3" name="Content Placeholder 2"/>
          <p:cNvSpPr>
            <a:spLocks noGrp="1"/>
          </p:cNvSpPr>
          <p:nvPr>
            <p:ph idx="1"/>
          </p:nvPr>
        </p:nvSpPr>
        <p:spPr>
          <a:xfrm>
            <a:off x="457200" y="1447800"/>
            <a:ext cx="9052560" cy="5129425"/>
          </a:xfrm>
        </p:spPr>
        <p:txBody>
          <a:bodyPr>
            <a:normAutofit fontScale="92500" lnSpcReduction="10000"/>
          </a:bodyPr>
          <a:lstStyle/>
          <a:p>
            <a:pPr>
              <a:spcBef>
                <a:spcPts val="600"/>
              </a:spcBef>
              <a:spcAft>
                <a:spcPts val="600"/>
              </a:spcAft>
            </a:pPr>
            <a:r>
              <a:rPr lang="en-US" dirty="0" smtClean="0">
                <a:solidFill>
                  <a:srgbClr val="8CC63E"/>
                </a:solidFill>
              </a:rPr>
              <a:t>Combined Ratio continue to improve</a:t>
            </a:r>
          </a:p>
          <a:p>
            <a:pPr>
              <a:spcBef>
                <a:spcPts val="600"/>
              </a:spcBef>
              <a:spcAft>
                <a:spcPts val="600"/>
              </a:spcAft>
            </a:pPr>
            <a:r>
              <a:rPr lang="en-US" dirty="0" smtClean="0">
                <a:solidFill>
                  <a:srgbClr val="8CC63E"/>
                </a:solidFill>
              </a:rPr>
              <a:t>Improvement in Underwriting Results</a:t>
            </a:r>
          </a:p>
          <a:p>
            <a:pPr>
              <a:spcBef>
                <a:spcPts val="600"/>
              </a:spcBef>
              <a:spcAft>
                <a:spcPts val="600"/>
              </a:spcAft>
            </a:pPr>
            <a:r>
              <a:rPr lang="en-US" dirty="0" smtClean="0">
                <a:solidFill>
                  <a:srgbClr val="8CC63E"/>
                </a:solidFill>
              </a:rPr>
              <a:t>Premium growth for the third consecutive year</a:t>
            </a:r>
          </a:p>
          <a:p>
            <a:pPr>
              <a:spcBef>
                <a:spcPts val="600"/>
              </a:spcBef>
              <a:spcAft>
                <a:spcPts val="600"/>
              </a:spcAft>
            </a:pPr>
            <a:r>
              <a:rPr lang="en-US" dirty="0" smtClean="0">
                <a:solidFill>
                  <a:srgbClr val="8CC63E"/>
                </a:solidFill>
              </a:rPr>
              <a:t>Claim frequency declined 2% by NCCI States – Mostly in lower back and multiple body party injuries – Arm and Shoulder claims up, but severity increased 2</a:t>
            </a:r>
            <a:r>
              <a:rPr lang="en-US" smtClean="0">
                <a:solidFill>
                  <a:srgbClr val="8CC63E"/>
                </a:solidFill>
              </a:rPr>
              <a:t>%. </a:t>
            </a:r>
            <a:endParaRPr lang="en-US" dirty="0" smtClean="0">
              <a:solidFill>
                <a:srgbClr val="8CC63E"/>
              </a:solidFill>
            </a:endParaRPr>
          </a:p>
          <a:p>
            <a:pPr>
              <a:spcBef>
                <a:spcPts val="600"/>
              </a:spcBef>
              <a:spcAft>
                <a:spcPts val="600"/>
              </a:spcAft>
            </a:pPr>
            <a:r>
              <a:rPr lang="en-US" dirty="0" smtClean="0">
                <a:solidFill>
                  <a:srgbClr val="8CC63E"/>
                </a:solidFill>
              </a:rPr>
              <a:t>Claim Severity Increases remained stable. </a:t>
            </a:r>
            <a:endParaRPr lang="en-US" dirty="0">
              <a:solidFill>
                <a:srgbClr val="8CC63E"/>
              </a:solidFill>
            </a:endParaRP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47</a:t>
            </a:fld>
            <a:endParaRPr lang="en-US" dirty="0"/>
          </a:p>
        </p:txBody>
      </p:sp>
    </p:spTree>
    <p:extLst>
      <p:ext uri="{BB962C8B-B14F-4D97-AF65-F5344CB8AC3E}">
        <p14:creationId xmlns:p14="http://schemas.microsoft.com/office/powerpoint/2010/main" val="2353784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2013 View of 2014 WC Outlook  </a:t>
            </a:r>
            <a:endParaRPr lang="en-US" dirty="0"/>
          </a:p>
        </p:txBody>
      </p:sp>
      <p:sp>
        <p:nvSpPr>
          <p:cNvPr id="3" name="Content Placeholder 2"/>
          <p:cNvSpPr>
            <a:spLocks noGrp="1"/>
          </p:cNvSpPr>
          <p:nvPr>
            <p:ph idx="1"/>
          </p:nvPr>
        </p:nvSpPr>
        <p:spPr>
          <a:xfrm>
            <a:off x="457200" y="1447800"/>
            <a:ext cx="9052560" cy="5129425"/>
          </a:xfrm>
        </p:spPr>
        <p:txBody>
          <a:bodyPr>
            <a:normAutofit lnSpcReduction="10000"/>
          </a:bodyPr>
          <a:lstStyle/>
          <a:p>
            <a:pPr>
              <a:spcBef>
                <a:spcPts val="600"/>
              </a:spcBef>
              <a:spcAft>
                <a:spcPts val="600"/>
              </a:spcAft>
            </a:pPr>
            <a:r>
              <a:rPr lang="en-US" dirty="0" smtClean="0">
                <a:solidFill>
                  <a:srgbClr val="8CC63E"/>
                </a:solidFill>
              </a:rPr>
              <a:t>Slow Growth in employment, particularly in manufacturing and construction is impeding additional premium growth. </a:t>
            </a:r>
          </a:p>
          <a:p>
            <a:pPr>
              <a:spcBef>
                <a:spcPts val="600"/>
              </a:spcBef>
              <a:spcAft>
                <a:spcPts val="600"/>
              </a:spcAft>
            </a:pPr>
            <a:r>
              <a:rPr lang="en-US" dirty="0" smtClean="0">
                <a:solidFill>
                  <a:srgbClr val="8CC63E"/>
                </a:solidFill>
              </a:rPr>
              <a:t>ACA and TRIA renewal continues uncertainty</a:t>
            </a:r>
          </a:p>
          <a:p>
            <a:pPr>
              <a:spcBef>
                <a:spcPts val="600"/>
              </a:spcBef>
              <a:spcAft>
                <a:spcPts val="600"/>
              </a:spcAft>
            </a:pPr>
            <a:r>
              <a:rPr lang="en-US" dirty="0" smtClean="0">
                <a:solidFill>
                  <a:srgbClr val="8CC63E"/>
                </a:solidFill>
              </a:rPr>
              <a:t>Continuing low-interest rate environment threatens investment long-term. </a:t>
            </a: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48</a:t>
            </a:fld>
            <a:endParaRPr lang="en-US" dirty="0"/>
          </a:p>
        </p:txBody>
      </p:sp>
    </p:spTree>
    <p:extLst>
      <p:ext uri="{BB962C8B-B14F-4D97-AF65-F5344CB8AC3E}">
        <p14:creationId xmlns:p14="http://schemas.microsoft.com/office/powerpoint/2010/main" val="4130541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2Q P&amp;C Analysis</a:t>
            </a:r>
            <a:endParaRPr lang="en-US" dirty="0"/>
          </a:p>
        </p:txBody>
      </p:sp>
      <p:sp>
        <p:nvSpPr>
          <p:cNvPr id="3" name="Content Placeholder 2"/>
          <p:cNvSpPr>
            <a:spLocks noGrp="1"/>
          </p:cNvSpPr>
          <p:nvPr>
            <p:ph idx="1"/>
          </p:nvPr>
        </p:nvSpPr>
        <p:spPr>
          <a:xfrm>
            <a:off x="6248400" y="1295400"/>
            <a:ext cx="3810000" cy="5129425"/>
          </a:xfrm>
        </p:spPr>
        <p:txBody>
          <a:bodyPr>
            <a:normAutofit fontScale="55000" lnSpcReduction="20000"/>
          </a:bodyPr>
          <a:lstStyle/>
          <a:p>
            <a:pPr marL="0" indent="0">
              <a:spcBef>
                <a:spcPts val="600"/>
              </a:spcBef>
              <a:spcAft>
                <a:spcPts val="600"/>
              </a:spcAft>
              <a:buNone/>
            </a:pPr>
            <a:endParaRPr lang="en-US" dirty="0">
              <a:solidFill>
                <a:srgbClr val="8CC63E"/>
              </a:solidFill>
            </a:endParaRPr>
          </a:p>
          <a:p>
            <a:pPr marL="382059" lvl="1" indent="-382059">
              <a:spcBef>
                <a:spcPts val="600"/>
              </a:spcBef>
              <a:spcAft>
                <a:spcPts val="600"/>
              </a:spcAft>
              <a:buFont typeface="Arial" pitchFamily="34" charset="0"/>
              <a:buChar char="•"/>
            </a:pPr>
            <a:r>
              <a:rPr lang="en-US" dirty="0" smtClean="0">
                <a:solidFill>
                  <a:srgbClr val="8CC63E"/>
                </a:solidFill>
              </a:rPr>
              <a:t>P&amp;C </a:t>
            </a:r>
            <a:r>
              <a:rPr lang="en-US" dirty="0">
                <a:solidFill>
                  <a:srgbClr val="8CC63E"/>
                </a:solidFill>
              </a:rPr>
              <a:t>Combined Ratio through 2Q of 2014: </a:t>
            </a:r>
            <a:r>
              <a:rPr lang="en-US" dirty="0" smtClean="0">
                <a:solidFill>
                  <a:srgbClr val="8CC63E"/>
                </a:solidFill>
              </a:rPr>
              <a:t>98.9%, which is up from 2012. </a:t>
            </a:r>
          </a:p>
          <a:p>
            <a:pPr marL="827795" lvl="2" indent="-382059">
              <a:spcBef>
                <a:spcPts val="600"/>
              </a:spcBef>
              <a:spcAft>
                <a:spcPts val="600"/>
              </a:spcAft>
            </a:pPr>
            <a:r>
              <a:rPr lang="en-US" dirty="0" smtClean="0">
                <a:solidFill>
                  <a:srgbClr val="8CC63E"/>
                </a:solidFill>
              </a:rPr>
              <a:t>The </a:t>
            </a:r>
            <a:r>
              <a:rPr lang="en-US" dirty="0">
                <a:solidFill>
                  <a:srgbClr val="8CC63E"/>
                </a:solidFill>
              </a:rPr>
              <a:t>Combined Ratio is 5% better than the average over </a:t>
            </a:r>
            <a:r>
              <a:rPr lang="en-US" dirty="0" smtClean="0">
                <a:solidFill>
                  <a:srgbClr val="8CC63E"/>
                </a:solidFill>
              </a:rPr>
              <a:t>at </a:t>
            </a:r>
            <a:r>
              <a:rPr lang="en-US" dirty="0">
                <a:solidFill>
                  <a:srgbClr val="8CC63E"/>
                </a:solidFill>
              </a:rPr>
              <a:t>103.9%.  But, it is estimated that the insurers will have to get to a combined ratio of 97% to earn their long-term average rate of return at 9%.  </a:t>
            </a:r>
          </a:p>
          <a:p>
            <a:pPr>
              <a:spcBef>
                <a:spcPts val="600"/>
              </a:spcBef>
              <a:spcAft>
                <a:spcPts val="600"/>
              </a:spcAft>
            </a:pPr>
            <a:r>
              <a:rPr lang="en-US" dirty="0" smtClean="0">
                <a:solidFill>
                  <a:srgbClr val="8CC63E"/>
                </a:solidFill>
              </a:rPr>
              <a:t>Policy </a:t>
            </a:r>
            <a:r>
              <a:rPr lang="en-US" dirty="0">
                <a:solidFill>
                  <a:srgbClr val="8CC63E"/>
                </a:solidFill>
              </a:rPr>
              <a:t>Surplus remains at record levels at $671.6B.  </a:t>
            </a:r>
            <a:r>
              <a:rPr lang="en-US" dirty="0" smtClean="0">
                <a:solidFill>
                  <a:srgbClr val="8CC63E"/>
                </a:solidFill>
              </a:rPr>
              <a:t>But, creating competition </a:t>
            </a:r>
            <a:r>
              <a:rPr lang="en-US" dirty="0">
                <a:solidFill>
                  <a:srgbClr val="8CC63E"/>
                </a:solidFill>
              </a:rPr>
              <a:t>in the market place thus driving down the rates from what they need to be to get a higher rate of return.  </a:t>
            </a: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49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599"/>
            <a:ext cx="6096000" cy="48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61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alpha val="8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Combining the National Strength of Brown &amp; Brown with the specialization of Beecher Carlson</a:t>
            </a:r>
            <a:endParaRPr lang="en-US" sz="2800"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4325430"/>
              </p:ext>
            </p:extLst>
          </p:nvPr>
        </p:nvGraphicFramePr>
        <p:xfrm>
          <a:off x="76201" y="1447801"/>
          <a:ext cx="4800599"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94031719"/>
              </p:ext>
            </p:extLst>
          </p:nvPr>
        </p:nvGraphicFramePr>
        <p:xfrm>
          <a:off x="4929188" y="1447800"/>
          <a:ext cx="5129212"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 y="5029200"/>
            <a:ext cx="9601200" cy="1877437"/>
          </a:xfrm>
          <a:prstGeom prst="rect">
            <a:avLst/>
          </a:prstGeom>
          <a:noFill/>
        </p:spPr>
        <p:txBody>
          <a:bodyPr wrap="square" rtlCol="0">
            <a:spAutoFit/>
          </a:bodyPr>
          <a:lstStyle/>
          <a:p>
            <a:r>
              <a:rPr lang="en-US" sz="1200" dirty="0" smtClean="0">
                <a:solidFill>
                  <a:schemeClr val="bg1"/>
                </a:solidFill>
              </a:rPr>
              <a:t>Why Brown &amp; Brown acquired Beecher Carlson in 2013.</a:t>
            </a:r>
          </a:p>
          <a:p>
            <a:pPr marL="171450" indent="-171450">
              <a:buFont typeface="Arial" panose="020B0604020202020204" pitchFamily="34" charset="0"/>
              <a:buChar char="•"/>
            </a:pPr>
            <a:r>
              <a:rPr lang="en-US" sz="1200" dirty="0" smtClean="0">
                <a:solidFill>
                  <a:schemeClr val="bg1"/>
                </a:solidFill>
              </a:rPr>
              <a:t>BC was one of the fastest growing commercial brokerage firms and the 27</a:t>
            </a:r>
            <a:r>
              <a:rPr lang="en-US" sz="1200" baseline="30000" dirty="0" smtClean="0">
                <a:solidFill>
                  <a:schemeClr val="bg1"/>
                </a:solidFill>
              </a:rPr>
              <a:t>th</a:t>
            </a:r>
            <a:r>
              <a:rPr lang="en-US" sz="1200" dirty="0" smtClean="0">
                <a:solidFill>
                  <a:schemeClr val="bg1"/>
                </a:solidFill>
              </a:rPr>
              <a:t> largest in the U.S.</a:t>
            </a:r>
          </a:p>
          <a:p>
            <a:pPr marL="171450" indent="-171450">
              <a:buFont typeface="Arial" panose="020B0604020202020204" pitchFamily="34" charset="0"/>
              <a:buChar char="•"/>
            </a:pPr>
            <a:r>
              <a:rPr lang="en-US" sz="1200" dirty="0" smtClean="0">
                <a:solidFill>
                  <a:schemeClr val="bg1"/>
                </a:solidFill>
              </a:rPr>
              <a:t>BC was growing at a CAGR of 27.5% from 2003-2012 despite macroeconomic challenges from 2009-2011 and soft P&amp;C market conditions.</a:t>
            </a:r>
          </a:p>
          <a:p>
            <a:pPr marL="171450" indent="-171450">
              <a:buFont typeface="Arial" panose="020B0604020202020204" pitchFamily="34" charset="0"/>
              <a:buChar char="•"/>
            </a:pPr>
            <a:r>
              <a:rPr lang="en-US" sz="1200" dirty="0" smtClean="0">
                <a:solidFill>
                  <a:schemeClr val="bg1"/>
                </a:solidFill>
              </a:rPr>
              <a:t>BC had a proven ability to win share from global competitors (Marsh, AON, Willis)</a:t>
            </a:r>
          </a:p>
          <a:p>
            <a:pPr marL="171450" indent="-171450">
              <a:buFont typeface="Arial" panose="020B0604020202020204" pitchFamily="34" charset="0"/>
              <a:buChar char="•"/>
            </a:pPr>
            <a:r>
              <a:rPr lang="en-US" sz="1200" dirty="0" smtClean="0">
                <a:solidFill>
                  <a:schemeClr val="bg1"/>
                </a:solidFill>
              </a:rPr>
              <a:t>BC had 38 Risk and Insurance Power Brokers Winners since 2009.</a:t>
            </a:r>
          </a:p>
          <a:p>
            <a:pPr marL="171450" indent="-171450">
              <a:buFont typeface="Arial" panose="020B0604020202020204" pitchFamily="34" charset="0"/>
              <a:buChar char="•"/>
            </a:pPr>
            <a:r>
              <a:rPr lang="en-US" sz="1200" dirty="0" smtClean="0">
                <a:solidFill>
                  <a:schemeClr val="bg1"/>
                </a:solidFill>
              </a:rPr>
              <a:t>BC had industry leading, proprietary technology innovations that address the various risk &amp; program management needs of target markets.</a:t>
            </a:r>
          </a:p>
          <a:p>
            <a:pPr marL="171450" indent="-171450">
              <a:buFont typeface="Arial" panose="020B0604020202020204" pitchFamily="34" charset="0"/>
              <a:buChar char="•"/>
            </a:pPr>
            <a:r>
              <a:rPr lang="en-US" sz="1200" dirty="0" smtClean="0">
                <a:solidFill>
                  <a:schemeClr val="bg1"/>
                </a:solidFill>
              </a:rPr>
              <a:t>BC had a specialized business model built around focused industry and product groups.</a:t>
            </a:r>
          </a:p>
          <a:p>
            <a:pPr marL="171450" indent="-171450">
              <a:buFont typeface="Arial" panose="020B0604020202020204" pitchFamily="34" charset="0"/>
              <a:buChar char="•"/>
            </a:pPr>
            <a:r>
              <a:rPr lang="en-US" sz="1200" dirty="0" smtClean="0">
                <a:solidFill>
                  <a:schemeClr val="bg1"/>
                </a:solidFill>
              </a:rPr>
              <a:t>BC achieved in excess of 95% client retention each and every year since 2003.</a:t>
            </a:r>
          </a:p>
          <a:p>
            <a:endParaRPr lang="en-US" dirty="0"/>
          </a:p>
        </p:txBody>
      </p:sp>
    </p:spTree>
    <p:extLst>
      <p:ext uri="{BB962C8B-B14F-4D97-AF65-F5344CB8AC3E}">
        <p14:creationId xmlns:p14="http://schemas.microsoft.com/office/powerpoint/2010/main" val="3003148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2Q P&amp;C Analysis</a:t>
            </a:r>
            <a:endParaRPr lang="en-US" dirty="0"/>
          </a:p>
        </p:txBody>
      </p:sp>
      <p:sp>
        <p:nvSpPr>
          <p:cNvPr id="3" name="Content Placeholder 2"/>
          <p:cNvSpPr>
            <a:spLocks noGrp="1"/>
          </p:cNvSpPr>
          <p:nvPr>
            <p:ph idx="1"/>
          </p:nvPr>
        </p:nvSpPr>
        <p:spPr>
          <a:xfrm>
            <a:off x="6248400" y="1813561"/>
            <a:ext cx="3307080" cy="4511040"/>
          </a:xfrm>
        </p:spPr>
        <p:txBody>
          <a:bodyPr>
            <a:normAutofit/>
          </a:bodyPr>
          <a:lstStyle/>
          <a:p>
            <a:pPr>
              <a:spcBef>
                <a:spcPts val="600"/>
              </a:spcBef>
              <a:spcAft>
                <a:spcPts val="600"/>
              </a:spcAft>
            </a:pPr>
            <a:r>
              <a:rPr lang="en-US" dirty="0">
                <a:solidFill>
                  <a:srgbClr val="8CC63E"/>
                </a:solidFill>
              </a:rPr>
              <a:t>Rate on Return through 2Q </a:t>
            </a:r>
            <a:r>
              <a:rPr lang="en-US" dirty="0" smtClean="0">
                <a:solidFill>
                  <a:srgbClr val="8CC63E"/>
                </a:solidFill>
              </a:rPr>
              <a:t>2014 declined to </a:t>
            </a:r>
            <a:r>
              <a:rPr lang="en-US" dirty="0">
                <a:solidFill>
                  <a:srgbClr val="8CC63E"/>
                </a:solidFill>
              </a:rPr>
              <a:t>7.8% from 8.1</a:t>
            </a:r>
            <a:r>
              <a:rPr lang="en-US" dirty="0" smtClean="0">
                <a:solidFill>
                  <a:srgbClr val="8CC63E"/>
                </a:solidFill>
              </a:rPr>
              <a:t>% in first half of 2013.   </a:t>
            </a: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50</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45920"/>
            <a:ext cx="5794276"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18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600"/>
              </a:spcBef>
              <a:spcAft>
                <a:spcPts val="600"/>
              </a:spcAft>
            </a:pPr>
            <a:endParaRPr lang="en-US" dirty="0">
              <a:solidFill>
                <a:srgbClr val="8CC63E"/>
              </a:solidFill>
            </a:endParaRPr>
          </a:p>
          <a:p>
            <a:pPr>
              <a:spcBef>
                <a:spcPts val="600"/>
              </a:spcBef>
              <a:spcAft>
                <a:spcPts val="600"/>
              </a:spcAft>
            </a:pPr>
            <a:endParaRPr lang="en-US" dirty="0" smtClean="0">
              <a:solidFill>
                <a:srgbClr val="8CC63E"/>
              </a:solidFill>
            </a:endParaRP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51</a:t>
            </a:fld>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521" y="1676400"/>
            <a:ext cx="4450080"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5638800" y="1813561"/>
            <a:ext cx="3916680" cy="4511040"/>
          </a:xfrm>
          <a:prstGeom prst="rect">
            <a:avLst/>
          </a:prstGeom>
        </p:spPr>
        <p:txBody>
          <a:bodyPr vert="horz" lIns="101882" tIns="50941" rIns="101882" bIns="50941" rtlCol="0">
            <a:normAutofit fontScale="62500" lnSpcReduction="20000"/>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Century Gothic" pitchFamily="34" charset="0"/>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Century Gothic" pitchFamily="34" charset="0"/>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Century Gothic" pitchFamily="34" charset="0"/>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Century Gothic" pitchFamily="34" charset="0"/>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Century Gothic" pitchFamily="34"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spcBef>
                <a:spcPts val="600"/>
              </a:spcBef>
              <a:spcAft>
                <a:spcPts val="600"/>
              </a:spcAft>
            </a:pPr>
            <a:r>
              <a:rPr lang="en-US" dirty="0" smtClean="0">
                <a:solidFill>
                  <a:srgbClr val="8CC63E"/>
                </a:solidFill>
              </a:rPr>
              <a:t>2014 2Q Pre-Tax </a:t>
            </a:r>
            <a:r>
              <a:rPr lang="en-US" dirty="0">
                <a:solidFill>
                  <a:srgbClr val="8CC63E"/>
                </a:solidFill>
              </a:rPr>
              <a:t>Operating Income Decreased 7% </a:t>
            </a:r>
            <a:r>
              <a:rPr lang="en-US" dirty="0" smtClean="0">
                <a:solidFill>
                  <a:srgbClr val="8CC63E"/>
                </a:solidFill>
              </a:rPr>
              <a:t>to 23.9B from 25.8B</a:t>
            </a:r>
            <a:endParaRPr lang="en-US" dirty="0">
              <a:solidFill>
                <a:srgbClr val="8CC63E"/>
              </a:solidFill>
            </a:endParaRPr>
          </a:p>
          <a:p>
            <a:pPr marL="509412" lvl="1" indent="0">
              <a:spcBef>
                <a:spcPts val="600"/>
              </a:spcBef>
              <a:spcAft>
                <a:spcPts val="600"/>
              </a:spcAft>
              <a:buNone/>
            </a:pPr>
            <a:r>
              <a:rPr lang="en-US" dirty="0">
                <a:solidFill>
                  <a:srgbClr val="8CC63E"/>
                </a:solidFill>
              </a:rPr>
              <a:t>Driven by declines in net gains on underwriting and investment income. </a:t>
            </a:r>
          </a:p>
          <a:p>
            <a:pPr lvl="2">
              <a:spcBef>
                <a:spcPts val="600"/>
              </a:spcBef>
              <a:spcAft>
                <a:spcPts val="600"/>
              </a:spcAft>
            </a:pPr>
            <a:r>
              <a:rPr lang="en-US" dirty="0">
                <a:solidFill>
                  <a:srgbClr val="8CC63E"/>
                </a:solidFill>
              </a:rPr>
              <a:t>Underwriting gains dropped 87% through </a:t>
            </a:r>
            <a:r>
              <a:rPr lang="en-US" dirty="0" smtClean="0">
                <a:solidFill>
                  <a:srgbClr val="8CC63E"/>
                </a:solidFill>
              </a:rPr>
              <a:t> </a:t>
            </a:r>
            <a:r>
              <a:rPr lang="en-US" dirty="0">
                <a:solidFill>
                  <a:srgbClr val="8CC63E"/>
                </a:solidFill>
              </a:rPr>
              <a:t>to .3 B from </a:t>
            </a:r>
            <a:r>
              <a:rPr lang="en-US" dirty="0" smtClean="0">
                <a:solidFill>
                  <a:srgbClr val="8CC63E"/>
                </a:solidFill>
              </a:rPr>
              <a:t>2.2 </a:t>
            </a:r>
            <a:r>
              <a:rPr lang="en-US" dirty="0">
                <a:solidFill>
                  <a:srgbClr val="8CC63E"/>
                </a:solidFill>
              </a:rPr>
              <a:t>B in second quarter 2013</a:t>
            </a:r>
          </a:p>
          <a:p>
            <a:pPr lvl="2">
              <a:spcBef>
                <a:spcPts val="600"/>
              </a:spcBef>
              <a:spcAft>
                <a:spcPts val="600"/>
              </a:spcAft>
            </a:pPr>
            <a:r>
              <a:rPr lang="en-US" dirty="0">
                <a:solidFill>
                  <a:srgbClr val="8CC63E"/>
                </a:solidFill>
              </a:rPr>
              <a:t>Investment income dropped b</a:t>
            </a:r>
            <a:r>
              <a:rPr lang="en-US" dirty="0" smtClean="0">
                <a:solidFill>
                  <a:srgbClr val="8CC63E"/>
                </a:solidFill>
              </a:rPr>
              <a:t>y 1.3</a:t>
            </a:r>
            <a:r>
              <a:rPr lang="en-US" dirty="0">
                <a:solidFill>
                  <a:srgbClr val="8CC63E"/>
                </a:solidFill>
              </a:rPr>
              <a:t>%   </a:t>
            </a:r>
          </a:p>
          <a:p>
            <a:pPr marL="0" indent="0">
              <a:spcBef>
                <a:spcPts val="600"/>
              </a:spcBef>
              <a:spcAft>
                <a:spcPts val="600"/>
              </a:spcAft>
              <a:buNone/>
            </a:pPr>
            <a:r>
              <a:rPr lang="en-US" dirty="0" smtClean="0">
                <a:solidFill>
                  <a:srgbClr val="8CC63E"/>
                </a:solidFill>
              </a:rPr>
              <a:t> </a:t>
            </a:r>
            <a:endParaRPr lang="en-US" dirty="0">
              <a:solidFill>
                <a:srgbClr val="8CC63E"/>
              </a:solidFill>
            </a:endParaRPr>
          </a:p>
        </p:txBody>
      </p:sp>
      <p:sp>
        <p:nvSpPr>
          <p:cNvPr id="8" name="Title 1"/>
          <p:cNvSpPr>
            <a:spLocks noGrp="1"/>
          </p:cNvSpPr>
          <p:nvPr>
            <p:ph type="title"/>
          </p:nvPr>
        </p:nvSpPr>
        <p:spPr/>
        <p:txBody>
          <a:bodyPr>
            <a:normAutofit/>
          </a:bodyPr>
          <a:lstStyle/>
          <a:p>
            <a:r>
              <a:rPr lang="en-US" dirty="0" smtClean="0"/>
              <a:t>2014 2Q P&amp;C Analysis</a:t>
            </a:r>
            <a:endParaRPr lang="en-US" dirty="0"/>
          </a:p>
        </p:txBody>
      </p:sp>
    </p:spTree>
    <p:extLst>
      <p:ext uri="{BB962C8B-B14F-4D97-AF65-F5344CB8AC3E}">
        <p14:creationId xmlns:p14="http://schemas.microsoft.com/office/powerpoint/2010/main" val="3920254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97792" y="1360171"/>
          <a:ext cx="9806941" cy="6674908"/>
        </p:xfrm>
        <a:graphic>
          <a:graphicData uri="http://schemas.openxmlformats.org/presentationml/2006/ole">
            <mc:AlternateContent xmlns:mc="http://schemas.openxmlformats.org/markup-compatibility/2006">
              <mc:Choice xmlns:v="urn:schemas-microsoft-com:vml" Requires="v">
                <p:oleObj spid="_x0000_s6157" name="Chart" r:id="rId5" imgW="8258165" imgH="5533935" progId="MSGraph.Chart.8">
                  <p:embed followColorScheme="full"/>
                </p:oleObj>
              </mc:Choice>
              <mc:Fallback>
                <p:oleObj name="Chart" r:id="rId5" imgW="8258165" imgH="5533935" progId="MSGraph.Chart.8">
                  <p:embed followColorScheme="full"/>
                  <p:pic>
                    <p:nvPicPr>
                      <p:cNvPr id="0" name=""/>
                      <p:cNvPicPr>
                        <a:picLocks noChangeAspect="1" noChangeArrowheads="1"/>
                      </p:cNvPicPr>
                      <p:nvPr/>
                    </p:nvPicPr>
                    <p:blipFill>
                      <a:blip r:embed="rId6"/>
                      <a:srcRect/>
                      <a:stretch>
                        <a:fillRect/>
                      </a:stretch>
                    </p:blipFill>
                    <p:spPr bwMode="auto">
                      <a:xfrm>
                        <a:off x="-97792" y="1360171"/>
                        <a:ext cx="9806941" cy="667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04312" y="6705600"/>
            <a:ext cx="9505063" cy="68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590" tIns="51296" rIns="102590" bIns="5129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200" dirty="0">
              <a:solidFill>
                <a:srgbClr val="000000"/>
              </a:solidFill>
            </a:endParaRPr>
          </a:p>
          <a:p>
            <a:r>
              <a:rPr lang="en-US" sz="1200" dirty="0">
                <a:solidFill>
                  <a:srgbClr val="000000"/>
                </a:solidFill>
              </a:rPr>
              <a:t>*Through Oct. 12, 2014.</a:t>
            </a:r>
          </a:p>
          <a:p>
            <a:r>
              <a:rPr lang="en-US" sz="1200" dirty="0">
                <a:solidFill>
                  <a:srgbClr val="000000"/>
                </a:solidFill>
              </a:rPr>
              <a:t>Source:  NYU Stern School of Business: </a:t>
            </a:r>
            <a:r>
              <a:rPr lang="en-US" sz="1200" dirty="0">
                <a:solidFill>
                  <a:srgbClr val="000000"/>
                </a:solidFill>
                <a:hlinkClick r:id="rId7"/>
              </a:rPr>
              <a:t>http://pages.stern.nyu.edu/~adamodar/New_Home_Page/datafile/histretSP.html</a:t>
            </a:r>
            <a:r>
              <a:rPr lang="en-US" sz="1200" dirty="0">
                <a:solidFill>
                  <a:srgbClr val="000000"/>
                </a:solidFill>
              </a:rPr>
              <a:t>  Ins. Info. Inst.</a:t>
            </a:r>
          </a:p>
        </p:txBody>
      </p:sp>
      <p:sp>
        <p:nvSpPr>
          <p:cNvPr id="16401" name="AutoShape 18"/>
          <p:cNvSpPr>
            <a:spLocks noChangeArrowheads="1"/>
          </p:cNvSpPr>
          <p:nvPr/>
        </p:nvSpPr>
        <p:spPr bwMode="auto">
          <a:xfrm>
            <a:off x="6164099" y="5348334"/>
            <a:ext cx="1288560" cy="574353"/>
          </a:xfrm>
          <a:prstGeom prst="wedgeRectCallout">
            <a:avLst>
              <a:gd name="adj1" fmla="val 67001"/>
              <a:gd name="adj2" fmla="val -52695"/>
            </a:avLst>
          </a:prstGeom>
          <a:solidFill>
            <a:srgbClr val="FF3300">
              <a:alpha val="83136"/>
            </a:srgbClr>
          </a:solidFill>
          <a:ln w="9525">
            <a:solidFill>
              <a:schemeClr val="tx1"/>
            </a:solidFill>
            <a:miter lim="800000"/>
            <a:headEnd/>
            <a:tailEnd/>
          </a:ln>
        </p:spPr>
        <p:txBody>
          <a:bodyPr lIns="102590" tIns="51296" rIns="102590" bIns="5129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300" b="1" dirty="0">
                <a:solidFill>
                  <a:srgbClr val="000000"/>
                </a:solidFill>
              </a:rPr>
              <a:t>Tech Bubble Implosion</a:t>
            </a:r>
            <a:endParaRPr lang="en-US" sz="1100" dirty="0">
              <a:solidFill>
                <a:srgbClr val="000000"/>
              </a:solidFill>
            </a:endParaRPr>
          </a:p>
        </p:txBody>
      </p:sp>
      <p:sp>
        <p:nvSpPr>
          <p:cNvPr id="16403" name="AutoShape 20"/>
          <p:cNvSpPr>
            <a:spLocks noChangeArrowheads="1"/>
          </p:cNvSpPr>
          <p:nvPr/>
        </p:nvSpPr>
        <p:spPr bwMode="auto">
          <a:xfrm>
            <a:off x="7023627" y="6039981"/>
            <a:ext cx="1185988" cy="407514"/>
          </a:xfrm>
          <a:prstGeom prst="wedgeRectCallout">
            <a:avLst>
              <a:gd name="adj1" fmla="val 75307"/>
              <a:gd name="adj2" fmla="val -11390"/>
            </a:avLst>
          </a:prstGeom>
          <a:solidFill>
            <a:srgbClr val="FF3300">
              <a:alpha val="83136"/>
            </a:srgbClr>
          </a:solidFill>
          <a:ln w="9525">
            <a:solidFill>
              <a:schemeClr val="tx1"/>
            </a:solidFill>
            <a:miter lim="800000"/>
            <a:headEnd/>
            <a:tailEnd/>
          </a:ln>
        </p:spPr>
        <p:txBody>
          <a:bodyPr lIns="102590" tIns="51296" rIns="102590" bIns="5129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300" b="1" dirty="0">
                <a:solidFill>
                  <a:srgbClr val="000000"/>
                </a:solidFill>
              </a:rPr>
              <a:t>Financial Crisis</a:t>
            </a:r>
            <a:endParaRPr lang="en-US" sz="1100" dirty="0">
              <a:solidFill>
                <a:srgbClr val="000000"/>
              </a:solidFill>
            </a:endParaRPr>
          </a:p>
        </p:txBody>
      </p:sp>
      <p:sp>
        <p:nvSpPr>
          <p:cNvPr id="16408" name="Rectangle 7"/>
          <p:cNvSpPr>
            <a:spLocks noChangeArrowheads="1"/>
          </p:cNvSpPr>
          <p:nvPr/>
        </p:nvSpPr>
        <p:spPr bwMode="black">
          <a:xfrm>
            <a:off x="204312" y="1309794"/>
            <a:ext cx="1126331" cy="25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800" b="1" dirty="0">
                <a:solidFill>
                  <a:srgbClr val="225A7A"/>
                </a:solidFill>
              </a:rPr>
              <a:t>ROE</a:t>
            </a:r>
          </a:p>
        </p:txBody>
      </p:sp>
      <p:sp>
        <p:nvSpPr>
          <p:cNvPr id="16409" name="AutoShape 6"/>
          <p:cNvSpPr>
            <a:spLocks noChangeArrowheads="1"/>
          </p:cNvSpPr>
          <p:nvPr/>
        </p:nvSpPr>
        <p:spPr bwMode="auto">
          <a:xfrm>
            <a:off x="3935837" y="6134038"/>
            <a:ext cx="1323087" cy="312368"/>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102590" tIns="51296" rIns="102590" bIns="5129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300" b="1" dirty="0">
                <a:solidFill>
                  <a:srgbClr val="000000"/>
                </a:solidFill>
              </a:rPr>
              <a:t>Energy Crisis</a:t>
            </a:r>
            <a:endParaRPr lang="en-US" sz="1100" dirty="0">
              <a:solidFill>
                <a:srgbClr val="000000"/>
              </a:solidFill>
            </a:endParaRPr>
          </a:p>
        </p:txBody>
      </p:sp>
      <p:sp>
        <p:nvSpPr>
          <p:cNvPr id="19" name="AutoShape 8"/>
          <p:cNvSpPr>
            <a:spLocks noChangeArrowheads="1"/>
          </p:cNvSpPr>
          <p:nvPr/>
        </p:nvSpPr>
        <p:spPr bwMode="blackWhite">
          <a:xfrm>
            <a:off x="8924155" y="5051973"/>
            <a:ext cx="849607" cy="615348"/>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a:lnSpc>
                <a:spcPct val="90000"/>
              </a:lnSpc>
              <a:spcBef>
                <a:spcPct val="50000"/>
              </a:spcBef>
              <a:buClr>
                <a:srgbClr val="FFFFFF"/>
              </a:buClr>
              <a:buFont typeface="Wingdings" pitchFamily="2" charset="2"/>
              <a:buNone/>
              <a:defRPr/>
            </a:pPr>
            <a:r>
              <a:rPr lang="en-US" sz="1300" b="1" dirty="0">
                <a:solidFill>
                  <a:srgbClr val="FFFFFF"/>
                </a:solidFill>
              </a:rPr>
              <a:t>2014:H1 7.7%</a:t>
            </a:r>
          </a:p>
        </p:txBody>
      </p:sp>
      <p:sp>
        <p:nvSpPr>
          <p:cNvPr id="22" name="AutoShape 6"/>
          <p:cNvSpPr>
            <a:spLocks noChangeArrowheads="1"/>
          </p:cNvSpPr>
          <p:nvPr/>
        </p:nvSpPr>
        <p:spPr bwMode="auto">
          <a:xfrm>
            <a:off x="4597381" y="5066645"/>
            <a:ext cx="1502105" cy="350329"/>
          </a:xfrm>
          <a:prstGeom prst="wedgeRectCallout">
            <a:avLst>
              <a:gd name="adj1" fmla="val -40706"/>
              <a:gd name="adj2" fmla="val -143778"/>
            </a:avLst>
          </a:prstGeom>
          <a:solidFill>
            <a:srgbClr val="FF3300">
              <a:alpha val="83136"/>
            </a:srgbClr>
          </a:solidFill>
          <a:ln w="9525">
            <a:solidFill>
              <a:schemeClr val="tx1"/>
            </a:solidFill>
            <a:miter lim="800000"/>
            <a:headEnd/>
            <a:tailEnd/>
          </a:ln>
        </p:spPr>
        <p:txBody>
          <a:bodyPr lIns="102590" tIns="51296" rIns="102590" bIns="5129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300" b="1" dirty="0">
                <a:solidFill>
                  <a:srgbClr val="000000"/>
                </a:solidFill>
              </a:rPr>
              <a:t>Fed Raises Rate</a:t>
            </a:r>
            <a:endParaRPr lang="en-US" sz="1100" dirty="0">
              <a:solidFill>
                <a:srgbClr val="000000"/>
              </a:solidFill>
            </a:endParaRPr>
          </a:p>
        </p:txBody>
      </p:sp>
      <p:sp>
        <p:nvSpPr>
          <p:cNvPr id="31" name="AutoShape 6"/>
          <p:cNvSpPr>
            <a:spLocks noChangeArrowheads="1"/>
          </p:cNvSpPr>
          <p:nvPr/>
        </p:nvSpPr>
        <p:spPr bwMode="blackWhite">
          <a:xfrm>
            <a:off x="2624615" y="1203221"/>
            <a:ext cx="6434293" cy="1268766"/>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2200" b="1" dirty="0">
                <a:solidFill>
                  <a:schemeClr val="bg1"/>
                </a:solidFill>
              </a:rPr>
              <a:t>Volatility is endemic to stock markets—and may be increasing—but there is no persistent downward trend over long periods of time</a:t>
            </a:r>
          </a:p>
        </p:txBody>
      </p:sp>
      <p:sp>
        <p:nvSpPr>
          <p:cNvPr id="12" name="Title 1"/>
          <p:cNvSpPr>
            <a:spLocks noGrp="1"/>
          </p:cNvSpPr>
          <p:nvPr>
            <p:ph type="title"/>
          </p:nvPr>
        </p:nvSpPr>
        <p:spPr>
          <a:xfrm>
            <a:off x="373697" y="26469"/>
            <a:ext cx="9052560" cy="1295400"/>
          </a:xfrm>
        </p:spPr>
        <p:txBody>
          <a:bodyPr/>
          <a:lstStyle/>
          <a:p>
            <a:r>
              <a:rPr lang="en-US" dirty="0" smtClean="0"/>
              <a:t>S&amp;P Profitability Analysis </a:t>
            </a:r>
            <a:endParaRPr lang="en-US" dirty="0"/>
          </a:p>
        </p:txBody>
      </p:sp>
    </p:spTree>
    <p:custDataLst>
      <p:tags r:id="rId2"/>
    </p:custDataLst>
    <p:extLst>
      <p:ext uri="{BB962C8B-B14F-4D97-AF65-F5344CB8AC3E}">
        <p14:creationId xmlns:p14="http://schemas.microsoft.com/office/powerpoint/2010/main" val="2981433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53</a:t>
            </a:fld>
            <a:endParaRPr lang="en-US" dirty="0" smtClean="0"/>
          </a:p>
        </p:txBody>
      </p:sp>
      <p:sp>
        <p:nvSpPr>
          <p:cNvPr id="52231" name="Rectangle 3"/>
          <p:cNvSpPr>
            <a:spLocks noChangeArrowheads="1"/>
          </p:cNvSpPr>
          <p:nvPr/>
        </p:nvSpPr>
        <p:spPr bwMode="auto">
          <a:xfrm>
            <a:off x="233733" y="6477000"/>
            <a:ext cx="8326120" cy="502291"/>
          </a:xfrm>
          <a:prstGeom prst="rect">
            <a:avLst/>
          </a:prstGeom>
          <a:noFill/>
          <a:ln w="9525">
            <a:noFill/>
            <a:miter lim="800000"/>
            <a:headEnd/>
            <a:tailEnd/>
          </a:ln>
        </p:spPr>
        <p:txBody>
          <a:bodyPr lIns="407530" tIns="0" rIns="0" bIns="152824" anchor="b">
            <a:spAutoFit/>
          </a:bodyPr>
          <a:lstStyle/>
          <a:p>
            <a:pPr marL="148579" indent="-148579" eaLnBrk="0" hangingPunct="0">
              <a:lnSpc>
                <a:spcPct val="90000"/>
              </a:lnSpc>
              <a:buClr>
                <a:schemeClr val="accent2"/>
              </a:buClr>
              <a:tabLst>
                <a:tab pos="125585" algn="r"/>
              </a:tabLst>
            </a:pPr>
            <a:r>
              <a:rPr lang="en-US" sz="1200" dirty="0"/>
              <a:t>* 	Excludes Mortgage &amp; Financial Guarantee in 2008 – 2014.  2014 figure is through H1:2014. </a:t>
            </a:r>
          </a:p>
          <a:p>
            <a:pPr marL="148579" indent="-148579" eaLnBrk="0" hangingPunct="0">
              <a:lnSpc>
                <a:spcPct val="90000"/>
              </a:lnSpc>
              <a:buClr>
                <a:schemeClr val="accent2"/>
              </a:buClr>
              <a:tabLst>
                <a:tab pos="125585" algn="r"/>
              </a:tabLst>
            </a:pPr>
            <a:r>
              <a:rPr lang="en-US" sz="1200" dirty="0"/>
              <a:t>	Sources: ISO, </a:t>
            </a:r>
            <a:r>
              <a:rPr lang="en-US" sz="1200" i="1" dirty="0"/>
              <a:t>Fortune</a:t>
            </a:r>
            <a:r>
              <a:rPr lang="en-US" sz="1200" dirty="0"/>
              <a:t>; Insurance Information Institute.</a:t>
            </a:r>
          </a:p>
        </p:txBody>
      </p:sp>
      <p:graphicFrame>
        <p:nvGraphicFramePr>
          <p:cNvPr id="2026500" name="Object 2"/>
          <p:cNvGraphicFramePr>
            <a:graphicFrameLocks/>
          </p:cNvGraphicFramePr>
          <p:nvPr>
            <p:extLst/>
          </p:nvPr>
        </p:nvGraphicFramePr>
        <p:xfrm>
          <a:off x="335280" y="1671427"/>
          <a:ext cx="9426258" cy="5190595"/>
        </p:xfrm>
        <a:graphic>
          <a:graphicData uri="http://schemas.openxmlformats.org/presentationml/2006/ole">
            <mc:AlternateContent xmlns:mc="http://schemas.openxmlformats.org/markup-compatibility/2006">
              <mc:Choice xmlns:v="urn:schemas-microsoft-com:vml" Requires="v">
                <p:oleObj spid="_x0000_s5133" name="Chart" r:id="rId4" imgW="8601142" imgH="4600575" progId="MSGraph.Chart.8">
                  <p:embed followColorScheme="full"/>
                </p:oleObj>
              </mc:Choice>
              <mc:Fallback>
                <p:oleObj name="Chart" r:id="rId4" imgW="8601142" imgH="4600575" progId="MSGraph.Chart.8">
                  <p:embed followColorScheme="full"/>
                  <p:pic>
                    <p:nvPicPr>
                      <p:cNvPr id="0" name=""/>
                      <p:cNvPicPr>
                        <a:picLocks noChangeArrowheads="1"/>
                      </p:cNvPicPr>
                      <p:nvPr/>
                    </p:nvPicPr>
                    <p:blipFill>
                      <a:blip r:embed="rId5"/>
                      <a:srcRect/>
                      <a:stretch>
                        <a:fillRect/>
                      </a:stretch>
                    </p:blipFill>
                    <p:spPr bwMode="gray">
                      <a:xfrm>
                        <a:off x="335280" y="1671427"/>
                        <a:ext cx="9426258" cy="5190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833562" y="1561677"/>
            <a:ext cx="4290537" cy="82581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101882" tIns="50941" rIns="101882" bIns="7131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915736" y="3556740"/>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026504" name="AutoShape 8"/>
          <p:cNvSpPr>
            <a:spLocks noChangeArrowheads="1"/>
          </p:cNvSpPr>
          <p:nvPr/>
        </p:nvSpPr>
        <p:spPr bwMode="blackWhite">
          <a:xfrm>
            <a:off x="1171305" y="4387644"/>
            <a:ext cx="829468" cy="331047"/>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Hugo</a:t>
            </a:r>
          </a:p>
        </p:txBody>
      </p:sp>
      <p:sp>
        <p:nvSpPr>
          <p:cNvPr id="2026506" name="Oval 10"/>
          <p:cNvSpPr>
            <a:spLocks noChangeArrowheads="1"/>
          </p:cNvSpPr>
          <p:nvPr/>
        </p:nvSpPr>
        <p:spPr bwMode="auto">
          <a:xfrm>
            <a:off x="2502980" y="4288653"/>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026507" name="AutoShape 11"/>
          <p:cNvSpPr>
            <a:spLocks noChangeArrowheads="1"/>
          </p:cNvSpPr>
          <p:nvPr/>
        </p:nvSpPr>
        <p:spPr bwMode="blackWhite">
          <a:xfrm>
            <a:off x="1286266" y="5058637"/>
            <a:ext cx="1194435" cy="331047"/>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Andrew</a:t>
            </a:r>
          </a:p>
        </p:txBody>
      </p:sp>
      <p:sp>
        <p:nvSpPr>
          <p:cNvPr id="2026509" name="Oval 13"/>
          <p:cNvSpPr>
            <a:spLocks noChangeArrowheads="1"/>
          </p:cNvSpPr>
          <p:nvPr/>
        </p:nvSpPr>
        <p:spPr bwMode="auto">
          <a:xfrm>
            <a:off x="3169167" y="4120266"/>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026510" name="AutoShape 14"/>
          <p:cNvSpPr>
            <a:spLocks noChangeArrowheads="1"/>
          </p:cNvSpPr>
          <p:nvPr/>
        </p:nvSpPr>
        <p:spPr bwMode="blackWhite">
          <a:xfrm>
            <a:off x="2524577" y="5418878"/>
            <a:ext cx="1278255" cy="331047"/>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Northridge</a:t>
            </a:r>
          </a:p>
        </p:txBody>
      </p:sp>
      <p:sp>
        <p:nvSpPr>
          <p:cNvPr id="2026512" name="Oval 16"/>
          <p:cNvSpPr>
            <a:spLocks noChangeArrowheads="1"/>
          </p:cNvSpPr>
          <p:nvPr/>
        </p:nvSpPr>
        <p:spPr bwMode="auto">
          <a:xfrm>
            <a:off x="4058020" y="3123596"/>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026513" name="AutoShape 17"/>
          <p:cNvSpPr>
            <a:spLocks noChangeArrowheads="1"/>
          </p:cNvSpPr>
          <p:nvPr/>
        </p:nvSpPr>
        <p:spPr bwMode="blackWhite">
          <a:xfrm>
            <a:off x="3774185" y="4529606"/>
            <a:ext cx="1391966" cy="806027"/>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Lowest CAT Losses in </a:t>
            </a:r>
            <a:br>
              <a:rPr lang="en-US" sz="1600" b="1" dirty="0">
                <a:solidFill>
                  <a:schemeClr val="bg1"/>
                </a:solidFill>
              </a:rPr>
            </a:br>
            <a:r>
              <a:rPr lang="en-US" sz="1600" b="1" dirty="0">
                <a:solidFill>
                  <a:schemeClr val="bg1"/>
                </a:solidFill>
              </a:rPr>
              <a:t>15 Years</a:t>
            </a:r>
          </a:p>
        </p:txBody>
      </p:sp>
      <p:sp>
        <p:nvSpPr>
          <p:cNvPr id="2026515" name="Oval 19"/>
          <p:cNvSpPr>
            <a:spLocks noChangeArrowheads="1"/>
          </p:cNvSpPr>
          <p:nvPr/>
        </p:nvSpPr>
        <p:spPr bwMode="auto">
          <a:xfrm>
            <a:off x="5312435" y="5273252"/>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026516" name="AutoShape 20"/>
          <p:cNvSpPr>
            <a:spLocks noChangeArrowheads="1"/>
          </p:cNvSpPr>
          <p:nvPr/>
        </p:nvSpPr>
        <p:spPr bwMode="blackWhite">
          <a:xfrm>
            <a:off x="4869432" y="3907684"/>
            <a:ext cx="1054735" cy="331047"/>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Sept. 11</a:t>
            </a:r>
          </a:p>
        </p:txBody>
      </p:sp>
      <p:sp>
        <p:nvSpPr>
          <p:cNvPr id="2026518" name="Oval 22"/>
          <p:cNvSpPr>
            <a:spLocks noChangeArrowheads="1"/>
          </p:cNvSpPr>
          <p:nvPr/>
        </p:nvSpPr>
        <p:spPr bwMode="auto">
          <a:xfrm>
            <a:off x="6592992" y="3442758"/>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026519" name="AutoShape 23"/>
          <p:cNvSpPr>
            <a:spLocks noChangeArrowheads="1"/>
          </p:cNvSpPr>
          <p:nvPr/>
        </p:nvSpPr>
        <p:spPr bwMode="blackWhite">
          <a:xfrm>
            <a:off x="6302512" y="2030969"/>
            <a:ext cx="1292225" cy="575733"/>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Katrina, Rita, Wilma</a:t>
            </a:r>
          </a:p>
        </p:txBody>
      </p:sp>
      <p:sp>
        <p:nvSpPr>
          <p:cNvPr id="2026521" name="Oval 25"/>
          <p:cNvSpPr>
            <a:spLocks noChangeArrowheads="1"/>
          </p:cNvSpPr>
          <p:nvPr/>
        </p:nvSpPr>
        <p:spPr bwMode="auto">
          <a:xfrm>
            <a:off x="6235571" y="3467343"/>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026522" name="AutoShape 26"/>
          <p:cNvSpPr>
            <a:spLocks noChangeArrowheads="1"/>
          </p:cNvSpPr>
          <p:nvPr/>
        </p:nvSpPr>
        <p:spPr bwMode="blackWhite">
          <a:xfrm>
            <a:off x="5928183" y="4742396"/>
            <a:ext cx="1445895" cy="331047"/>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4 Hurricanes</a:t>
            </a:r>
          </a:p>
        </p:txBody>
      </p:sp>
      <p:sp>
        <p:nvSpPr>
          <p:cNvPr id="2026524" name="Oval 28"/>
          <p:cNvSpPr>
            <a:spLocks noChangeArrowheads="1"/>
          </p:cNvSpPr>
          <p:nvPr/>
        </p:nvSpPr>
        <p:spPr bwMode="auto">
          <a:xfrm>
            <a:off x="7490898" y="4324737"/>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026525" name="AutoShape 29"/>
          <p:cNvSpPr>
            <a:spLocks noChangeArrowheads="1"/>
          </p:cNvSpPr>
          <p:nvPr/>
        </p:nvSpPr>
        <p:spPr bwMode="blackWhite">
          <a:xfrm>
            <a:off x="6825795" y="5445972"/>
            <a:ext cx="1267778" cy="618913"/>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lIns="101882" tIns="101882" rIns="101882" bIns="101882" anchor="ctr"/>
          <a:lstStyle/>
          <a:p>
            <a:pPr algn="ctr" eaLnBrk="0" hangingPunct="0">
              <a:lnSpc>
                <a:spcPct val="90000"/>
              </a:lnSpc>
              <a:spcBef>
                <a:spcPct val="50000"/>
              </a:spcBef>
              <a:buClr>
                <a:schemeClr val="bg1"/>
              </a:buClr>
              <a:buFont typeface="Wingdings" pitchFamily="2" charset="2"/>
              <a:buNone/>
            </a:pPr>
            <a:r>
              <a:rPr lang="en-US" sz="1600" b="1" dirty="0"/>
              <a:t>Financial Crisis*</a:t>
            </a:r>
          </a:p>
        </p:txBody>
      </p:sp>
      <p:sp>
        <p:nvSpPr>
          <p:cNvPr id="52249" name="Rectangle 31"/>
          <p:cNvSpPr>
            <a:spLocks noChangeArrowheads="1"/>
          </p:cNvSpPr>
          <p:nvPr/>
        </p:nvSpPr>
        <p:spPr bwMode="black">
          <a:xfrm>
            <a:off x="382429" y="1435735"/>
            <a:ext cx="9043828" cy="250085"/>
          </a:xfrm>
          <a:prstGeom prst="rect">
            <a:avLst/>
          </a:prstGeom>
          <a:noFill/>
          <a:ln w="9525" algn="ctr">
            <a:noFill/>
            <a:miter lim="800000"/>
            <a:headEnd/>
            <a:tailEnd/>
          </a:ln>
        </p:spPr>
        <p:txBody>
          <a:bodyPr lIns="0" tIns="0" rIns="0" bIns="0">
            <a:spAutoFit/>
          </a:bodyPr>
          <a:lstStyle/>
          <a:p>
            <a:pPr defTabSz="127353" eaLnBrk="0" hangingPunct="0">
              <a:lnSpc>
                <a:spcPct val="90000"/>
              </a:lnSpc>
              <a:spcBef>
                <a:spcPct val="20000"/>
              </a:spcBef>
            </a:pPr>
            <a:r>
              <a:rPr lang="en-US" sz="1800" b="1" dirty="0">
                <a:solidFill>
                  <a:srgbClr val="225A7A"/>
                </a:solidFill>
              </a:rPr>
              <a:t>(Percent)</a:t>
            </a:r>
          </a:p>
        </p:txBody>
      </p:sp>
      <p:sp>
        <p:nvSpPr>
          <p:cNvPr id="26" name="AutoShape 26"/>
          <p:cNvSpPr>
            <a:spLocks noChangeArrowheads="1"/>
          </p:cNvSpPr>
          <p:nvPr/>
        </p:nvSpPr>
        <p:spPr bwMode="blackWhite">
          <a:xfrm>
            <a:off x="8371189" y="5259603"/>
            <a:ext cx="1208459" cy="768882"/>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Record Tornado Losses</a:t>
            </a:r>
          </a:p>
        </p:txBody>
      </p:sp>
      <p:sp>
        <p:nvSpPr>
          <p:cNvPr id="27" name="Oval 28"/>
          <p:cNvSpPr>
            <a:spLocks noChangeArrowheads="1"/>
          </p:cNvSpPr>
          <p:nvPr/>
        </p:nvSpPr>
        <p:spPr bwMode="auto">
          <a:xfrm>
            <a:off x="8414268" y="4282302"/>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8" name="Oval 28"/>
          <p:cNvSpPr>
            <a:spLocks noChangeArrowheads="1"/>
          </p:cNvSpPr>
          <p:nvPr/>
        </p:nvSpPr>
        <p:spPr bwMode="auto">
          <a:xfrm>
            <a:off x="8749142" y="4011066"/>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29" name="AutoShape 26"/>
          <p:cNvSpPr>
            <a:spLocks noChangeArrowheads="1"/>
          </p:cNvSpPr>
          <p:nvPr/>
        </p:nvSpPr>
        <p:spPr bwMode="blackWhite">
          <a:xfrm>
            <a:off x="9073584" y="4801977"/>
            <a:ext cx="843607" cy="373297"/>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Sandy</a:t>
            </a:r>
          </a:p>
        </p:txBody>
      </p:sp>
      <p:sp>
        <p:nvSpPr>
          <p:cNvPr id="30" name="Oval 28"/>
          <p:cNvSpPr>
            <a:spLocks noChangeArrowheads="1"/>
          </p:cNvSpPr>
          <p:nvPr/>
        </p:nvSpPr>
        <p:spPr bwMode="auto">
          <a:xfrm>
            <a:off x="8999202" y="3325648"/>
            <a:ext cx="338773" cy="604520"/>
          </a:xfrm>
          <a:prstGeom prst="ellipse">
            <a:avLst/>
          </a:prstGeom>
          <a:noFill/>
          <a:ln w="38100">
            <a:solidFill>
              <a:srgbClr val="FF6801"/>
            </a:solidFill>
            <a:round/>
            <a:headEnd/>
            <a:tailEnd/>
          </a:ln>
        </p:spPr>
        <p:txBody>
          <a:bodyPr wrap="none" lIns="101882" tIns="50941" rIns="101882" bIns="50941" anchor="ctr"/>
          <a:lstStyle/>
          <a:p>
            <a:endParaRPr lang="en-US" dirty="0"/>
          </a:p>
        </p:txBody>
      </p:sp>
      <p:sp>
        <p:nvSpPr>
          <p:cNvPr id="31" name="AutoShape 26"/>
          <p:cNvSpPr>
            <a:spLocks noChangeArrowheads="1"/>
          </p:cNvSpPr>
          <p:nvPr/>
        </p:nvSpPr>
        <p:spPr bwMode="blackWhite">
          <a:xfrm>
            <a:off x="8256334" y="2533776"/>
            <a:ext cx="843607" cy="456177"/>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01882" tIns="101882" rIns="101882" bIns="101882"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Low CATs</a:t>
            </a:r>
          </a:p>
        </p:txBody>
      </p:sp>
      <p:sp>
        <p:nvSpPr>
          <p:cNvPr id="2" name="Title 1"/>
          <p:cNvSpPr>
            <a:spLocks noGrp="1"/>
          </p:cNvSpPr>
          <p:nvPr>
            <p:ph type="title"/>
          </p:nvPr>
        </p:nvSpPr>
        <p:spPr>
          <a:xfrm>
            <a:off x="373697" y="26469"/>
            <a:ext cx="9052560" cy="1295400"/>
          </a:xfrm>
        </p:spPr>
        <p:txBody>
          <a:bodyPr/>
          <a:lstStyle/>
          <a:p>
            <a:r>
              <a:rPr lang="en-US" dirty="0" smtClean="0"/>
              <a:t>Historical ROE Analysis </a:t>
            </a:r>
            <a:endParaRPr lang="en-US" dirty="0"/>
          </a:p>
        </p:txBody>
      </p:sp>
    </p:spTree>
    <p:extLst>
      <p:ext uri="{BB962C8B-B14F-4D97-AF65-F5344CB8AC3E}">
        <p14:creationId xmlns:p14="http://schemas.microsoft.com/office/powerpoint/2010/main" val="3020727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Outlook</a:t>
            </a:r>
            <a:endParaRPr lang="en-US" dirty="0"/>
          </a:p>
        </p:txBody>
      </p:sp>
      <p:sp>
        <p:nvSpPr>
          <p:cNvPr id="3" name="Content Placeholder 2"/>
          <p:cNvSpPr>
            <a:spLocks noGrp="1"/>
          </p:cNvSpPr>
          <p:nvPr>
            <p:ph idx="1"/>
          </p:nvPr>
        </p:nvSpPr>
        <p:spPr>
          <a:xfrm>
            <a:off x="381000" y="1447800"/>
            <a:ext cx="9052560" cy="5129425"/>
          </a:xfrm>
        </p:spPr>
        <p:txBody>
          <a:bodyPr>
            <a:normAutofit fontScale="92500" lnSpcReduction="10000"/>
          </a:bodyPr>
          <a:lstStyle/>
          <a:p>
            <a:pPr>
              <a:spcBef>
                <a:spcPts val="600"/>
              </a:spcBef>
              <a:spcAft>
                <a:spcPts val="600"/>
              </a:spcAft>
            </a:pPr>
            <a:r>
              <a:rPr lang="en-US" dirty="0" smtClean="0">
                <a:solidFill>
                  <a:srgbClr val="8CC63E"/>
                </a:solidFill>
              </a:rPr>
              <a:t>2014 Elections: 6,000 seats up for election on November 4, 2014.  Only 8 states will not be involved in elections within the state and/or house. </a:t>
            </a:r>
          </a:p>
          <a:p>
            <a:pPr>
              <a:spcBef>
                <a:spcPts val="600"/>
              </a:spcBef>
              <a:spcAft>
                <a:spcPts val="600"/>
              </a:spcAft>
            </a:pPr>
            <a:r>
              <a:rPr lang="en-US" dirty="0">
                <a:solidFill>
                  <a:srgbClr val="8CC63E"/>
                </a:solidFill>
              </a:rPr>
              <a:t>Only 11 States have elected insurance regulators. </a:t>
            </a:r>
          </a:p>
          <a:p>
            <a:pPr lvl="1">
              <a:spcBef>
                <a:spcPts val="600"/>
              </a:spcBef>
              <a:spcAft>
                <a:spcPts val="600"/>
              </a:spcAft>
            </a:pPr>
            <a:r>
              <a:rPr lang="en-US" dirty="0">
                <a:solidFill>
                  <a:srgbClr val="8CC63E"/>
                </a:solidFill>
              </a:rPr>
              <a:t>36% of the states are having races in November:  CA, GA, KS, and OK.  AK and DC are also anticipate new commissioners due to recent departures.</a:t>
            </a:r>
          </a:p>
          <a:p>
            <a:pPr>
              <a:spcBef>
                <a:spcPts val="600"/>
              </a:spcBef>
              <a:spcAft>
                <a:spcPts val="600"/>
              </a:spcAft>
            </a:pPr>
            <a:endParaRPr lang="en-US" dirty="0">
              <a:solidFill>
                <a:srgbClr val="8CC63E"/>
              </a:solidFill>
            </a:endParaRP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54</a:t>
            </a:fld>
            <a:endParaRPr lang="en-US" dirty="0"/>
          </a:p>
        </p:txBody>
      </p:sp>
    </p:spTree>
    <p:extLst>
      <p:ext uri="{BB962C8B-B14F-4D97-AF65-F5344CB8AC3E}">
        <p14:creationId xmlns:p14="http://schemas.microsoft.com/office/powerpoint/2010/main" val="1618814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Workers Compensation Outlook</a:t>
            </a:r>
            <a:endParaRPr lang="en-US" dirty="0"/>
          </a:p>
        </p:txBody>
      </p:sp>
      <p:sp>
        <p:nvSpPr>
          <p:cNvPr id="3" name="Content Placeholder 2"/>
          <p:cNvSpPr>
            <a:spLocks noGrp="1"/>
          </p:cNvSpPr>
          <p:nvPr>
            <p:ph idx="1"/>
          </p:nvPr>
        </p:nvSpPr>
        <p:spPr>
          <a:xfrm>
            <a:off x="304800" y="1371600"/>
            <a:ext cx="9052560" cy="5129425"/>
          </a:xfrm>
        </p:spPr>
        <p:txBody>
          <a:bodyPr>
            <a:normAutofit fontScale="85000" lnSpcReduction="20000"/>
          </a:bodyPr>
          <a:lstStyle/>
          <a:p>
            <a:pPr lvl="1">
              <a:spcBef>
                <a:spcPts val="600"/>
              </a:spcBef>
              <a:spcAft>
                <a:spcPts val="600"/>
              </a:spcAft>
            </a:pPr>
            <a:endParaRPr lang="en-US" dirty="0" smtClean="0">
              <a:solidFill>
                <a:srgbClr val="8CC63E"/>
              </a:solidFill>
            </a:endParaRPr>
          </a:p>
          <a:p>
            <a:pPr marL="509412" lvl="1" indent="0">
              <a:spcBef>
                <a:spcPts val="600"/>
              </a:spcBef>
              <a:spcAft>
                <a:spcPts val="600"/>
              </a:spcAft>
              <a:buNone/>
            </a:pPr>
            <a:r>
              <a:rPr lang="en-US" dirty="0" smtClean="0">
                <a:solidFill>
                  <a:srgbClr val="8CC63E"/>
                </a:solidFill>
              </a:rPr>
              <a:t>States to watch: </a:t>
            </a:r>
          </a:p>
          <a:p>
            <a:pPr lvl="1">
              <a:spcBef>
                <a:spcPts val="600"/>
              </a:spcBef>
              <a:spcAft>
                <a:spcPts val="600"/>
              </a:spcAft>
            </a:pPr>
            <a:r>
              <a:rPr lang="en-US" dirty="0" smtClean="0">
                <a:solidFill>
                  <a:srgbClr val="8CC63E"/>
                </a:solidFill>
              </a:rPr>
              <a:t>AL: Legislation to allow injured worker to </a:t>
            </a:r>
            <a:r>
              <a:rPr lang="en-US" dirty="0" smtClean="0">
                <a:solidFill>
                  <a:srgbClr val="8CC63E"/>
                </a:solidFill>
              </a:rPr>
              <a:t>decide </a:t>
            </a:r>
            <a:r>
              <a:rPr lang="en-US" dirty="0" smtClean="0">
                <a:solidFill>
                  <a:srgbClr val="8CC63E"/>
                </a:solidFill>
              </a:rPr>
              <a:t>pharmacy to fill </a:t>
            </a:r>
            <a:r>
              <a:rPr lang="en-US" dirty="0">
                <a:solidFill>
                  <a:srgbClr val="8CC63E"/>
                </a:solidFill>
              </a:rPr>
              <a:t>R</a:t>
            </a:r>
            <a:r>
              <a:rPr lang="en-US" dirty="0" smtClean="0">
                <a:solidFill>
                  <a:srgbClr val="8CC63E"/>
                </a:solidFill>
              </a:rPr>
              <a:t>x. </a:t>
            </a:r>
          </a:p>
          <a:p>
            <a:pPr lvl="1">
              <a:spcBef>
                <a:spcPts val="600"/>
              </a:spcBef>
              <a:spcAft>
                <a:spcPts val="600"/>
              </a:spcAft>
            </a:pPr>
            <a:r>
              <a:rPr lang="en-US" dirty="0" smtClean="0">
                <a:solidFill>
                  <a:srgbClr val="8CC63E"/>
                </a:solidFill>
              </a:rPr>
              <a:t>AK – Hearing about high medical cost</a:t>
            </a:r>
          </a:p>
          <a:p>
            <a:pPr lvl="1">
              <a:spcBef>
                <a:spcPts val="600"/>
              </a:spcBef>
              <a:spcAft>
                <a:spcPts val="600"/>
              </a:spcAft>
            </a:pPr>
            <a:r>
              <a:rPr lang="en-US" dirty="0" smtClean="0">
                <a:solidFill>
                  <a:srgbClr val="8CC63E"/>
                </a:solidFill>
              </a:rPr>
              <a:t>AZ – Bill limiting physician dispensing and IW right to select pharmacy</a:t>
            </a:r>
          </a:p>
          <a:p>
            <a:pPr lvl="1">
              <a:spcBef>
                <a:spcPts val="600"/>
              </a:spcBef>
              <a:spcAft>
                <a:spcPts val="600"/>
              </a:spcAft>
            </a:pPr>
            <a:r>
              <a:rPr lang="en-US" dirty="0" smtClean="0">
                <a:solidFill>
                  <a:srgbClr val="8CC63E"/>
                </a:solidFill>
              </a:rPr>
              <a:t>CO- Potential change to allow employee choice of physician and increased benefits with willful conduct against employer.  Revision of e-mod within 30 days of claim closure or settlement through subrogation vs updating at normal valuation date. </a:t>
            </a:r>
          </a:p>
          <a:p>
            <a:pPr lvl="1">
              <a:spcBef>
                <a:spcPts val="600"/>
              </a:spcBef>
              <a:spcAft>
                <a:spcPts val="600"/>
              </a:spcAft>
            </a:pPr>
            <a:endParaRPr lang="en-US" dirty="0" smtClean="0">
              <a:solidFill>
                <a:srgbClr val="8CC63E"/>
              </a:solidFill>
            </a:endParaRPr>
          </a:p>
          <a:p>
            <a:pPr lvl="1">
              <a:spcBef>
                <a:spcPts val="600"/>
              </a:spcBef>
              <a:spcAft>
                <a:spcPts val="600"/>
              </a:spcAft>
            </a:pPr>
            <a:endParaRPr lang="en-US" dirty="0">
              <a:solidFill>
                <a:srgbClr val="8CC63E"/>
              </a:solidFill>
            </a:endParaRP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55</a:t>
            </a:fld>
            <a:endParaRPr lang="en-US" dirty="0"/>
          </a:p>
        </p:txBody>
      </p:sp>
    </p:spTree>
    <p:extLst>
      <p:ext uri="{BB962C8B-B14F-4D97-AF65-F5344CB8AC3E}">
        <p14:creationId xmlns:p14="http://schemas.microsoft.com/office/powerpoint/2010/main" val="19970351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Workers Compensation Outlook</a:t>
            </a:r>
            <a:endParaRPr lang="en-US" dirty="0"/>
          </a:p>
        </p:txBody>
      </p:sp>
      <p:sp>
        <p:nvSpPr>
          <p:cNvPr id="3" name="Content Placeholder 2"/>
          <p:cNvSpPr>
            <a:spLocks noGrp="1"/>
          </p:cNvSpPr>
          <p:nvPr>
            <p:ph idx="1"/>
          </p:nvPr>
        </p:nvSpPr>
        <p:spPr/>
        <p:txBody>
          <a:bodyPr>
            <a:normAutofit fontScale="70000" lnSpcReduction="20000"/>
          </a:bodyPr>
          <a:lstStyle/>
          <a:p>
            <a:pPr marL="509412" lvl="1" indent="0">
              <a:spcBef>
                <a:spcPts val="600"/>
              </a:spcBef>
              <a:spcAft>
                <a:spcPts val="600"/>
              </a:spcAft>
              <a:buNone/>
            </a:pPr>
            <a:r>
              <a:rPr lang="en-US" dirty="0" smtClean="0">
                <a:solidFill>
                  <a:srgbClr val="8CC63E"/>
                </a:solidFill>
              </a:rPr>
              <a:t>States to watch: </a:t>
            </a:r>
          </a:p>
          <a:p>
            <a:pPr lvl="1">
              <a:spcBef>
                <a:spcPts val="600"/>
              </a:spcBef>
              <a:spcAft>
                <a:spcPts val="600"/>
              </a:spcAft>
            </a:pPr>
            <a:r>
              <a:rPr lang="en-US" dirty="0" smtClean="0">
                <a:solidFill>
                  <a:srgbClr val="8CC63E"/>
                </a:solidFill>
              </a:rPr>
              <a:t>CT : Pursuing mental trauma for employees witnessing death a work-related event and adoption of Medicare-based hospital fee schedule. </a:t>
            </a:r>
          </a:p>
          <a:p>
            <a:pPr lvl="1">
              <a:spcBef>
                <a:spcPts val="600"/>
              </a:spcBef>
              <a:spcAft>
                <a:spcPts val="600"/>
              </a:spcAft>
            </a:pPr>
            <a:r>
              <a:rPr lang="en-US" dirty="0" smtClean="0">
                <a:solidFill>
                  <a:srgbClr val="8CC63E"/>
                </a:solidFill>
              </a:rPr>
              <a:t>FL: Two Supreme Court Cases:</a:t>
            </a:r>
          </a:p>
          <a:p>
            <a:pPr lvl="2">
              <a:spcBef>
                <a:spcPts val="600"/>
              </a:spcBef>
              <a:spcAft>
                <a:spcPts val="600"/>
              </a:spcAft>
            </a:pPr>
            <a:r>
              <a:rPr lang="en-US" dirty="0" smtClean="0">
                <a:solidFill>
                  <a:srgbClr val="8CC63E"/>
                </a:solidFill>
              </a:rPr>
              <a:t>Westphal Case: The court is deciding whether a worker who has not reached MMI and exhausted their 104 weeks of TTD is eligible for permanent disability while they are still improving. </a:t>
            </a:r>
          </a:p>
          <a:p>
            <a:pPr lvl="2">
              <a:spcBef>
                <a:spcPts val="600"/>
              </a:spcBef>
              <a:spcAft>
                <a:spcPts val="600"/>
              </a:spcAft>
            </a:pPr>
            <a:r>
              <a:rPr lang="en-US" dirty="0" smtClean="0">
                <a:solidFill>
                  <a:srgbClr val="8CC63E"/>
                </a:solidFill>
              </a:rPr>
              <a:t>Morales </a:t>
            </a:r>
            <a:r>
              <a:rPr lang="en-US" dirty="0">
                <a:solidFill>
                  <a:srgbClr val="8CC63E"/>
                </a:solidFill>
              </a:rPr>
              <a:t>Case: The court </a:t>
            </a:r>
            <a:r>
              <a:rPr lang="en-US" dirty="0" smtClean="0">
                <a:solidFill>
                  <a:srgbClr val="8CC63E"/>
                </a:solidFill>
              </a:rPr>
              <a:t>ask to rule on whether an </a:t>
            </a:r>
            <a:r>
              <a:rPr lang="en-US" dirty="0" smtClean="0">
                <a:solidFill>
                  <a:srgbClr val="8CC63E"/>
                </a:solidFill>
              </a:rPr>
              <a:t>insurer </a:t>
            </a:r>
            <a:r>
              <a:rPr lang="en-US" dirty="0" smtClean="0">
                <a:solidFill>
                  <a:srgbClr val="8CC63E"/>
                </a:solidFill>
              </a:rPr>
              <a:t>that has paid a claimant lump sum benefit should still be liability for additional claim under the EL section of the policy, voiding FL’s exclusive remedy provision. </a:t>
            </a:r>
            <a:endParaRPr lang="en-US" dirty="0">
              <a:solidFill>
                <a:srgbClr val="8CC63E"/>
              </a:solidFill>
            </a:endParaRPr>
          </a:p>
          <a:p>
            <a:pPr lvl="1">
              <a:spcBef>
                <a:spcPts val="600"/>
              </a:spcBef>
              <a:spcAft>
                <a:spcPts val="600"/>
              </a:spcAft>
            </a:pPr>
            <a:r>
              <a:rPr lang="en-US" dirty="0" smtClean="0">
                <a:solidFill>
                  <a:srgbClr val="8CC63E"/>
                </a:solidFill>
              </a:rPr>
              <a:t>ID: Senate Bill could create that cancers experienced by long-term firefighters would be compensable. </a:t>
            </a:r>
          </a:p>
          <a:p>
            <a:pPr lvl="1">
              <a:spcBef>
                <a:spcPts val="600"/>
              </a:spcBef>
              <a:spcAft>
                <a:spcPts val="600"/>
              </a:spcAft>
            </a:pPr>
            <a:r>
              <a:rPr lang="en-US" dirty="0" smtClean="0">
                <a:solidFill>
                  <a:srgbClr val="8CC63E"/>
                </a:solidFill>
              </a:rPr>
              <a:t>HI: Update Medical Fee Schedule every year and capping of physician-dispensing of repackaged drugs. </a:t>
            </a:r>
            <a:endParaRPr lang="en-US" dirty="0">
              <a:solidFill>
                <a:srgbClr val="8CC63E"/>
              </a:solidFill>
            </a:endParaRPr>
          </a:p>
          <a:p>
            <a:pPr lvl="1">
              <a:spcBef>
                <a:spcPts val="600"/>
              </a:spcBef>
              <a:spcAft>
                <a:spcPts val="600"/>
              </a:spcAft>
            </a:pPr>
            <a:endParaRPr lang="en-US" dirty="0">
              <a:solidFill>
                <a:srgbClr val="8CC63E"/>
              </a:solidFill>
            </a:endParaRP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56</a:t>
            </a:fld>
            <a:endParaRPr lang="en-US" dirty="0"/>
          </a:p>
        </p:txBody>
      </p:sp>
    </p:spTree>
    <p:extLst>
      <p:ext uri="{BB962C8B-B14F-4D97-AF65-F5344CB8AC3E}">
        <p14:creationId xmlns:p14="http://schemas.microsoft.com/office/powerpoint/2010/main" val="42459921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Workers Compensation Outlook</a:t>
            </a:r>
            <a:endParaRPr lang="en-US" dirty="0"/>
          </a:p>
        </p:txBody>
      </p:sp>
      <p:sp>
        <p:nvSpPr>
          <p:cNvPr id="3" name="Content Placeholder 2"/>
          <p:cNvSpPr>
            <a:spLocks noGrp="1"/>
          </p:cNvSpPr>
          <p:nvPr>
            <p:ph idx="1"/>
          </p:nvPr>
        </p:nvSpPr>
        <p:spPr/>
        <p:txBody>
          <a:bodyPr>
            <a:normAutofit fontScale="47500" lnSpcReduction="20000"/>
          </a:bodyPr>
          <a:lstStyle/>
          <a:p>
            <a:pPr marL="509412" lvl="1" indent="0">
              <a:spcBef>
                <a:spcPts val="600"/>
              </a:spcBef>
              <a:spcAft>
                <a:spcPts val="600"/>
              </a:spcAft>
              <a:buNone/>
            </a:pPr>
            <a:r>
              <a:rPr lang="en-US" b="1" dirty="0" smtClean="0">
                <a:solidFill>
                  <a:srgbClr val="8CC63E"/>
                </a:solidFill>
              </a:rPr>
              <a:t>States to watch: </a:t>
            </a:r>
          </a:p>
          <a:p>
            <a:pPr lvl="1">
              <a:spcBef>
                <a:spcPts val="600"/>
              </a:spcBef>
              <a:spcAft>
                <a:spcPts val="600"/>
              </a:spcAft>
            </a:pPr>
            <a:r>
              <a:rPr lang="en-US" b="1" dirty="0" smtClean="0">
                <a:solidFill>
                  <a:srgbClr val="8CC63E"/>
                </a:solidFill>
              </a:rPr>
              <a:t>IL : Illinois Chamber of Commerce seeking legislative changes to get liberal court rulings under control with respects to narrower definition of injury causation. </a:t>
            </a:r>
          </a:p>
          <a:p>
            <a:pPr lvl="1">
              <a:spcBef>
                <a:spcPts val="600"/>
              </a:spcBef>
              <a:spcAft>
                <a:spcPts val="600"/>
              </a:spcAft>
            </a:pPr>
            <a:r>
              <a:rPr lang="en-US" b="1" dirty="0" smtClean="0">
                <a:solidFill>
                  <a:srgbClr val="8CC63E"/>
                </a:solidFill>
              </a:rPr>
              <a:t>MT: Review of possible privatization of MT State Fund</a:t>
            </a:r>
          </a:p>
          <a:p>
            <a:pPr lvl="1">
              <a:spcBef>
                <a:spcPts val="600"/>
              </a:spcBef>
              <a:spcAft>
                <a:spcPts val="600"/>
              </a:spcAft>
            </a:pPr>
            <a:r>
              <a:rPr lang="en-US" b="1" dirty="0" smtClean="0">
                <a:solidFill>
                  <a:srgbClr val="8CC63E"/>
                </a:solidFill>
              </a:rPr>
              <a:t>NH:  Initiative to increase weekly wage benefits and medical cost containment reform. </a:t>
            </a:r>
          </a:p>
          <a:p>
            <a:pPr lvl="1">
              <a:spcBef>
                <a:spcPts val="600"/>
              </a:spcBef>
              <a:spcAft>
                <a:spcPts val="600"/>
              </a:spcAft>
            </a:pPr>
            <a:r>
              <a:rPr lang="en-US" b="1" dirty="0" smtClean="0">
                <a:solidFill>
                  <a:srgbClr val="8CC63E"/>
                </a:solidFill>
              </a:rPr>
              <a:t>NJ:  Cost of Living Benefit increase for Workers Compensation Permanent Total Disability Injuries</a:t>
            </a:r>
          </a:p>
          <a:p>
            <a:pPr lvl="1">
              <a:spcBef>
                <a:spcPts val="600"/>
              </a:spcBef>
              <a:spcAft>
                <a:spcPts val="600"/>
              </a:spcAft>
            </a:pPr>
            <a:r>
              <a:rPr lang="en-US" b="1" dirty="0" smtClean="0">
                <a:solidFill>
                  <a:srgbClr val="8CC63E"/>
                </a:solidFill>
              </a:rPr>
              <a:t>NM:  Employers pushing to prohibit benefits if </a:t>
            </a:r>
            <a:r>
              <a:rPr lang="en-US" b="1" dirty="0" smtClean="0">
                <a:solidFill>
                  <a:srgbClr val="8CC63E"/>
                </a:solidFill>
              </a:rPr>
              <a:t>injured </a:t>
            </a:r>
            <a:r>
              <a:rPr lang="en-US" b="1" dirty="0" smtClean="0">
                <a:solidFill>
                  <a:srgbClr val="8CC63E"/>
                </a:solidFill>
              </a:rPr>
              <a:t>worker was willfully under influence of alcohol or illegal drugs. </a:t>
            </a:r>
          </a:p>
          <a:p>
            <a:pPr lvl="1">
              <a:spcBef>
                <a:spcPts val="600"/>
              </a:spcBef>
              <a:spcAft>
                <a:spcPts val="600"/>
              </a:spcAft>
            </a:pPr>
            <a:r>
              <a:rPr lang="en-US" b="1" dirty="0" smtClean="0">
                <a:solidFill>
                  <a:srgbClr val="8CC63E"/>
                </a:solidFill>
              </a:rPr>
              <a:t>SC:  Provided Mental Benefits to officers involved in use of deadly force</a:t>
            </a:r>
          </a:p>
          <a:p>
            <a:pPr lvl="1">
              <a:spcBef>
                <a:spcPts val="600"/>
              </a:spcBef>
              <a:spcAft>
                <a:spcPts val="600"/>
              </a:spcAft>
            </a:pPr>
            <a:r>
              <a:rPr lang="en-US" b="1" dirty="0" smtClean="0">
                <a:solidFill>
                  <a:srgbClr val="8CC63E"/>
                </a:solidFill>
              </a:rPr>
              <a:t>TX: Examining Opioid Abuse and misclassification of IC</a:t>
            </a:r>
          </a:p>
          <a:p>
            <a:pPr lvl="1">
              <a:spcBef>
                <a:spcPts val="600"/>
              </a:spcBef>
              <a:spcAft>
                <a:spcPts val="600"/>
              </a:spcAft>
            </a:pPr>
            <a:r>
              <a:rPr lang="en-US" b="1" dirty="0" smtClean="0">
                <a:solidFill>
                  <a:srgbClr val="8CC63E"/>
                </a:solidFill>
              </a:rPr>
              <a:t>VT: Misclassification of IC</a:t>
            </a:r>
          </a:p>
          <a:p>
            <a:pPr lvl="1">
              <a:spcBef>
                <a:spcPts val="600"/>
              </a:spcBef>
              <a:spcAft>
                <a:spcPts val="600"/>
              </a:spcAft>
            </a:pPr>
            <a:r>
              <a:rPr lang="en-US" b="1" dirty="0" smtClean="0">
                <a:solidFill>
                  <a:srgbClr val="8CC63E"/>
                </a:solidFill>
              </a:rPr>
              <a:t>VA:  Medical Cost Control and Medicare backed fee schedule</a:t>
            </a:r>
          </a:p>
          <a:p>
            <a:pPr lvl="1">
              <a:spcBef>
                <a:spcPts val="600"/>
              </a:spcBef>
              <a:spcAft>
                <a:spcPts val="600"/>
              </a:spcAft>
            </a:pPr>
            <a:r>
              <a:rPr lang="en-US" b="1" dirty="0" smtClean="0">
                <a:solidFill>
                  <a:srgbClr val="8CC63E"/>
                </a:solidFill>
              </a:rPr>
              <a:t>WA: Measure to allow </a:t>
            </a:r>
            <a:r>
              <a:rPr lang="en-US" b="1" dirty="0" smtClean="0">
                <a:solidFill>
                  <a:srgbClr val="8CC63E"/>
                </a:solidFill>
              </a:rPr>
              <a:t>injured </a:t>
            </a:r>
            <a:r>
              <a:rPr lang="en-US" b="1" dirty="0" smtClean="0">
                <a:solidFill>
                  <a:srgbClr val="8CC63E"/>
                </a:solidFill>
              </a:rPr>
              <a:t>workers to settle their case with lump sum vs lifetime disability benefits. </a:t>
            </a:r>
            <a:endParaRPr lang="en-US" b="1" dirty="0">
              <a:solidFill>
                <a:srgbClr val="8CC63E"/>
              </a:solidFill>
            </a:endParaRPr>
          </a:p>
          <a:p>
            <a:pPr>
              <a:spcBef>
                <a:spcPts val="600"/>
              </a:spcBef>
              <a:spcAft>
                <a:spcPts val="600"/>
              </a:spcAft>
            </a:pPr>
            <a:endParaRPr lang="en-US" dirty="0" smtClean="0">
              <a:solidFill>
                <a:srgbClr val="8CC63E"/>
              </a:solidFill>
            </a:endParaRP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57</a:t>
            </a:fld>
            <a:endParaRPr lang="en-US" dirty="0"/>
          </a:p>
        </p:txBody>
      </p:sp>
    </p:spTree>
    <p:extLst>
      <p:ext uri="{BB962C8B-B14F-4D97-AF65-F5344CB8AC3E}">
        <p14:creationId xmlns:p14="http://schemas.microsoft.com/office/powerpoint/2010/main" val="2043269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 Impact</a:t>
            </a:r>
            <a:endParaRPr lang="en-US" dirty="0"/>
          </a:p>
        </p:txBody>
      </p:sp>
      <p:sp>
        <p:nvSpPr>
          <p:cNvPr id="3" name="Content Placeholder 2"/>
          <p:cNvSpPr>
            <a:spLocks noGrp="1"/>
          </p:cNvSpPr>
          <p:nvPr>
            <p:ph idx="1"/>
          </p:nvPr>
        </p:nvSpPr>
        <p:spPr/>
        <p:txBody>
          <a:bodyPr>
            <a:normAutofit lnSpcReduction="10000"/>
          </a:bodyPr>
          <a:lstStyle/>
          <a:p>
            <a:pPr>
              <a:spcBef>
                <a:spcPts val="600"/>
              </a:spcBef>
              <a:spcAft>
                <a:spcPts val="600"/>
              </a:spcAft>
            </a:pPr>
            <a:r>
              <a:rPr lang="en-US" dirty="0" smtClean="0">
                <a:solidFill>
                  <a:srgbClr val="8CC63E"/>
                </a:solidFill>
              </a:rPr>
              <a:t>Cons: </a:t>
            </a:r>
          </a:p>
          <a:p>
            <a:pPr lvl="1">
              <a:spcBef>
                <a:spcPts val="600"/>
              </a:spcBef>
              <a:spcAft>
                <a:spcPts val="600"/>
              </a:spcAft>
            </a:pPr>
            <a:r>
              <a:rPr lang="en-US" dirty="0" smtClean="0">
                <a:solidFill>
                  <a:srgbClr val="8CC63E"/>
                </a:solidFill>
              </a:rPr>
              <a:t>Scheduling of Appointments may be harder with medical facilities due to the increase of patient loads due to the </a:t>
            </a:r>
            <a:r>
              <a:rPr lang="en-US" dirty="0" smtClean="0">
                <a:solidFill>
                  <a:srgbClr val="8CC63E"/>
                </a:solidFill>
              </a:rPr>
              <a:t>1M </a:t>
            </a:r>
            <a:r>
              <a:rPr lang="en-US" dirty="0" smtClean="0">
                <a:solidFill>
                  <a:srgbClr val="8CC63E"/>
                </a:solidFill>
              </a:rPr>
              <a:t>additional patients anticipated to enter the healthcare system. </a:t>
            </a:r>
          </a:p>
          <a:p>
            <a:pPr lvl="1">
              <a:spcBef>
                <a:spcPts val="600"/>
              </a:spcBef>
              <a:spcAft>
                <a:spcPts val="600"/>
              </a:spcAft>
            </a:pPr>
            <a:r>
              <a:rPr lang="en-US" dirty="0" smtClean="0">
                <a:solidFill>
                  <a:srgbClr val="8CC63E"/>
                </a:solidFill>
              </a:rPr>
              <a:t>Use of PA, Nurse Practioners, and telemedicine may assist with the longer wait, but we find this treatment is not always consistent with primary physician.  </a:t>
            </a: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58</a:t>
            </a:fld>
            <a:endParaRPr lang="en-US" dirty="0"/>
          </a:p>
        </p:txBody>
      </p:sp>
    </p:spTree>
    <p:extLst>
      <p:ext uri="{BB962C8B-B14F-4D97-AF65-F5344CB8AC3E}">
        <p14:creationId xmlns:p14="http://schemas.microsoft.com/office/powerpoint/2010/main" val="21646898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 Impact</a:t>
            </a:r>
            <a:endParaRPr lang="en-US" dirty="0"/>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smtClean="0">
                <a:solidFill>
                  <a:srgbClr val="8CC63E"/>
                </a:solidFill>
              </a:rPr>
              <a:t>Pros: </a:t>
            </a:r>
          </a:p>
          <a:p>
            <a:pPr lvl="1">
              <a:spcBef>
                <a:spcPts val="600"/>
              </a:spcBef>
              <a:spcAft>
                <a:spcPts val="600"/>
              </a:spcAft>
            </a:pPr>
            <a:r>
              <a:rPr lang="en-US" dirty="0" smtClean="0">
                <a:solidFill>
                  <a:srgbClr val="8CC63E"/>
                </a:solidFill>
              </a:rPr>
              <a:t>Injured Workers who did not previously have health benefits may not seek </a:t>
            </a:r>
            <a:r>
              <a:rPr lang="en-US" dirty="0" smtClean="0">
                <a:solidFill>
                  <a:srgbClr val="8CC63E"/>
                </a:solidFill>
              </a:rPr>
              <a:t>treatment through </a:t>
            </a:r>
            <a:r>
              <a:rPr lang="en-US" dirty="0" smtClean="0">
                <a:solidFill>
                  <a:srgbClr val="8CC63E"/>
                </a:solidFill>
              </a:rPr>
              <a:t>WC. </a:t>
            </a:r>
          </a:p>
          <a:p>
            <a:pPr lvl="1">
              <a:spcBef>
                <a:spcPts val="600"/>
              </a:spcBef>
              <a:spcAft>
                <a:spcPts val="600"/>
              </a:spcAft>
            </a:pPr>
            <a:r>
              <a:rPr lang="en-US" dirty="0" smtClean="0">
                <a:solidFill>
                  <a:srgbClr val="8CC63E"/>
                </a:solidFill>
              </a:rPr>
              <a:t>Potentially, people may seek treatment more regularly and generally be healthier so they don’t have as long of a healing time when injured at work. </a:t>
            </a:r>
          </a:p>
          <a:p>
            <a:pPr>
              <a:spcBef>
                <a:spcPts val="600"/>
              </a:spcBef>
              <a:spcAft>
                <a:spcPts val="600"/>
              </a:spcAft>
            </a:pP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59</a:t>
            </a:fld>
            <a:endParaRPr lang="en-US" dirty="0"/>
          </a:p>
        </p:txBody>
      </p:sp>
    </p:spTree>
    <p:extLst>
      <p:ext uri="{BB962C8B-B14F-4D97-AF65-F5344CB8AC3E}">
        <p14:creationId xmlns:p14="http://schemas.microsoft.com/office/powerpoint/2010/main" val="694213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Insurance Rankings</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6</a:t>
            </a:fld>
            <a:endParaRPr lang="en-US" dirty="0"/>
          </a:p>
        </p:txBody>
      </p:sp>
      <p:sp>
        <p:nvSpPr>
          <p:cNvPr id="5" name="Rectangle 4"/>
          <p:cNvSpPr/>
          <p:nvPr/>
        </p:nvSpPr>
        <p:spPr>
          <a:xfrm>
            <a:off x="2514600" y="3048000"/>
            <a:ext cx="2286000" cy="64261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257800" y="2591544"/>
            <a:ext cx="2362200" cy="212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895600" y="2819400"/>
            <a:ext cx="4724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4800600" cy="43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514600" y="1752600"/>
            <a:ext cx="5181600" cy="4800600"/>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14600" y="1752600"/>
            <a:ext cx="5105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2514600" y="2819400"/>
            <a:ext cx="5105400" cy="0"/>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90800" y="2542401"/>
            <a:ext cx="2514600" cy="261610"/>
          </a:xfrm>
          <a:prstGeom prst="rect">
            <a:avLst/>
          </a:prstGeom>
          <a:noFill/>
        </p:spPr>
        <p:txBody>
          <a:bodyPr wrap="square" rtlCol="0">
            <a:spAutoFit/>
          </a:bodyPr>
          <a:lstStyle/>
          <a:p>
            <a:r>
              <a:rPr lang="en-US" sz="1100" dirty="0" smtClean="0">
                <a:solidFill>
                  <a:schemeClr val="bg1"/>
                </a:solidFill>
                <a:latin typeface="Adobe Gothic Std B" pitchFamily="34" charset="-128"/>
                <a:ea typeface="Adobe Gothic Std B" pitchFamily="34" charset="-128"/>
              </a:rPr>
              <a:t>July 21, 2014</a:t>
            </a:r>
            <a:endParaRPr lang="en-US" sz="1100" dirty="0">
              <a:solidFill>
                <a:schemeClr val="bg1"/>
              </a:solidFill>
              <a:latin typeface="Adobe Gothic Std B" pitchFamily="34" charset="-128"/>
              <a:ea typeface="Adobe Gothic Std B" pitchFamily="34" charset="-128"/>
            </a:endParaRPr>
          </a:p>
        </p:txBody>
      </p:sp>
      <p:sp>
        <p:nvSpPr>
          <p:cNvPr id="13" name="TextBox 12"/>
          <p:cNvSpPr txBox="1"/>
          <p:nvPr/>
        </p:nvSpPr>
        <p:spPr>
          <a:xfrm>
            <a:off x="5105400" y="2590800"/>
            <a:ext cx="2514600" cy="261610"/>
          </a:xfrm>
          <a:prstGeom prst="rect">
            <a:avLst/>
          </a:prstGeom>
          <a:noFill/>
        </p:spPr>
        <p:txBody>
          <a:bodyPr wrap="square" rtlCol="0">
            <a:spAutoFit/>
          </a:bodyPr>
          <a:lstStyle/>
          <a:p>
            <a:pPr algn="ctr"/>
            <a:r>
              <a:rPr lang="en-US" sz="1100" dirty="0" smtClean="0">
                <a:solidFill>
                  <a:schemeClr val="bg1"/>
                </a:solidFill>
                <a:latin typeface="Adobe Gothic Std B" pitchFamily="34" charset="-128"/>
                <a:ea typeface="Adobe Gothic Std B" pitchFamily="34" charset="-128"/>
              </a:rPr>
              <a:t>www.business insurance.com</a:t>
            </a:r>
            <a:endParaRPr lang="en-US" sz="1100" dirty="0">
              <a:solidFill>
                <a:schemeClr val="bg1"/>
              </a:solidFill>
              <a:latin typeface="Adobe Gothic Std B" pitchFamily="34" charset="-128"/>
              <a:ea typeface="Adobe Gothic Std B" pitchFamily="34" charset="-128"/>
            </a:endParaRPr>
          </a:p>
        </p:txBody>
      </p:sp>
      <p:sp>
        <p:nvSpPr>
          <p:cNvPr id="14" name="Rectangle 13"/>
          <p:cNvSpPr/>
          <p:nvPr/>
        </p:nvSpPr>
        <p:spPr>
          <a:xfrm>
            <a:off x="2514600" y="2971800"/>
            <a:ext cx="5105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476500" y="3083519"/>
            <a:ext cx="2362200" cy="584775"/>
          </a:xfrm>
          <a:prstGeom prst="rect">
            <a:avLst/>
          </a:prstGeom>
          <a:noFill/>
        </p:spPr>
        <p:txBody>
          <a:bodyPr wrap="square" rtlCol="0">
            <a:spAutoFit/>
          </a:bodyPr>
          <a:lstStyle/>
          <a:p>
            <a:pPr algn="ctr"/>
            <a:r>
              <a:rPr lang="en-US" sz="3200" dirty="0" smtClean="0">
                <a:solidFill>
                  <a:schemeClr val="bg1"/>
                </a:solidFill>
                <a:latin typeface="Gloucester MT Extra Condensed" panose="02030808020601010101" pitchFamily="18" charset="0"/>
                <a:ea typeface="Adobe Gothic Std B" pitchFamily="34" charset="-128"/>
              </a:rPr>
              <a:t>SPECIAL REPORT</a:t>
            </a:r>
            <a:endParaRPr lang="en-US" sz="3200" dirty="0">
              <a:solidFill>
                <a:schemeClr val="bg1"/>
              </a:solidFill>
              <a:latin typeface="Gloucester MT Extra Condensed" panose="02030808020601010101" pitchFamily="18" charset="0"/>
              <a:ea typeface="Adobe Gothic Std B" pitchFamily="34" charset="-128"/>
            </a:endParaRPr>
          </a:p>
        </p:txBody>
      </p:sp>
      <p:sp>
        <p:nvSpPr>
          <p:cNvPr id="16" name="TextBox 15"/>
          <p:cNvSpPr txBox="1"/>
          <p:nvPr/>
        </p:nvSpPr>
        <p:spPr>
          <a:xfrm>
            <a:off x="4724400" y="3120479"/>
            <a:ext cx="2971800" cy="384721"/>
          </a:xfrm>
          <a:prstGeom prst="rect">
            <a:avLst/>
          </a:prstGeom>
          <a:noFill/>
        </p:spPr>
        <p:txBody>
          <a:bodyPr wrap="square" rtlCol="0">
            <a:spAutoFit/>
          </a:bodyPr>
          <a:lstStyle/>
          <a:p>
            <a:pPr algn="ctr"/>
            <a:r>
              <a:rPr lang="en-US" sz="1900" dirty="0" smtClean="0">
                <a:solidFill>
                  <a:schemeClr val="bg1"/>
                </a:solidFill>
                <a:latin typeface="Adobe Gothic Std B" pitchFamily="34" charset="-128"/>
                <a:ea typeface="Adobe Gothic Std B" pitchFamily="34" charset="-128"/>
              </a:rPr>
              <a:t>100 LARGEST BROKERS</a:t>
            </a:r>
            <a:endParaRPr lang="en-US" sz="1900" dirty="0">
              <a:solidFill>
                <a:schemeClr val="bg1"/>
              </a:solidFill>
              <a:latin typeface="Adobe Gothic Std B" pitchFamily="34" charset="-128"/>
              <a:ea typeface="Adobe Gothic Std B" pitchFamily="34" charset="-128"/>
            </a:endParaRPr>
          </a:p>
        </p:txBody>
      </p:sp>
      <p:sp>
        <p:nvSpPr>
          <p:cNvPr id="17" name="TextBox 16"/>
          <p:cNvSpPr txBox="1"/>
          <p:nvPr/>
        </p:nvSpPr>
        <p:spPr>
          <a:xfrm>
            <a:off x="4800600" y="3429000"/>
            <a:ext cx="2819400" cy="276999"/>
          </a:xfrm>
          <a:prstGeom prst="rect">
            <a:avLst/>
          </a:prstGeom>
          <a:noFill/>
        </p:spPr>
        <p:txBody>
          <a:bodyPr wrap="square" rtlCol="0">
            <a:spAutoFit/>
          </a:bodyPr>
          <a:lstStyle/>
          <a:p>
            <a:pPr algn="ctr"/>
            <a:r>
              <a:rPr lang="en-US" sz="1200" dirty="0" smtClean="0">
                <a:solidFill>
                  <a:schemeClr val="bg1"/>
                </a:solidFill>
                <a:latin typeface="Adobe Gothic Std B" pitchFamily="34" charset="-128"/>
                <a:ea typeface="Adobe Gothic Std B" pitchFamily="34" charset="-128"/>
              </a:rPr>
              <a:t>Ranked by 2013 brokerage revenue</a:t>
            </a:r>
            <a:endParaRPr lang="en-US" sz="1200" dirty="0">
              <a:solidFill>
                <a:schemeClr val="bg1"/>
              </a:solidFill>
              <a:latin typeface="Adobe Gothic Std B" pitchFamily="34" charset="-128"/>
              <a:ea typeface="Adobe Gothic Std B" pitchFamily="34" charset="-128"/>
            </a:endParaRPr>
          </a:p>
        </p:txBody>
      </p:sp>
      <p:graphicFrame>
        <p:nvGraphicFramePr>
          <p:cNvPr id="18" name="Table 17"/>
          <p:cNvGraphicFramePr>
            <a:graphicFrameLocks noGrp="1"/>
          </p:cNvGraphicFramePr>
          <p:nvPr>
            <p:extLst>
              <p:ext uri="{D42A27DB-BD31-4B8C-83A1-F6EECF244321}">
                <p14:modId xmlns:p14="http://schemas.microsoft.com/office/powerpoint/2010/main" val="1005609421"/>
              </p:ext>
            </p:extLst>
          </p:nvPr>
        </p:nvGraphicFramePr>
        <p:xfrm>
          <a:off x="2623127" y="3886200"/>
          <a:ext cx="4844473" cy="2506980"/>
        </p:xfrm>
        <a:graphic>
          <a:graphicData uri="http://schemas.openxmlformats.org/drawingml/2006/table">
            <a:tbl>
              <a:tblPr firstRow="1" bandRow="1">
                <a:tableStyleId>{5C22544A-7EE6-4342-B048-85BDC9FD1C3A}</a:tableStyleId>
              </a:tblPr>
              <a:tblGrid>
                <a:gridCol w="439717"/>
                <a:gridCol w="473173"/>
                <a:gridCol w="2129278"/>
                <a:gridCol w="1127125"/>
                <a:gridCol w="675180"/>
              </a:tblGrid>
              <a:tr h="152400">
                <a:tc>
                  <a:txBody>
                    <a:bodyPr/>
                    <a:lstStyle/>
                    <a:p>
                      <a:pPr algn="ctr"/>
                      <a:r>
                        <a:rPr lang="en-US" sz="800" dirty="0" smtClean="0"/>
                        <a:t>2014</a:t>
                      </a:r>
                    </a:p>
                    <a:p>
                      <a:pPr algn="ctr"/>
                      <a:r>
                        <a:rPr lang="en-US" sz="800" dirty="0" smtClean="0"/>
                        <a:t>rank</a:t>
                      </a:r>
                      <a:endParaRPr lang="en-US" sz="800" dirty="0"/>
                    </a:p>
                  </a:txBody>
                  <a:tcPr anchor="ctr">
                    <a:solidFill>
                      <a:schemeClr val="tx1">
                        <a:lumMod val="65000"/>
                        <a:lumOff val="35000"/>
                      </a:schemeClr>
                    </a:solidFill>
                  </a:tcPr>
                </a:tc>
                <a:tc>
                  <a:txBody>
                    <a:bodyPr/>
                    <a:lstStyle/>
                    <a:p>
                      <a:pPr algn="ctr"/>
                      <a:r>
                        <a:rPr lang="en-US" sz="800" dirty="0" smtClean="0"/>
                        <a:t>2013</a:t>
                      </a:r>
                    </a:p>
                    <a:p>
                      <a:pPr algn="ctr"/>
                      <a:r>
                        <a:rPr lang="en-US" sz="800" dirty="0" smtClean="0"/>
                        <a:t>rank</a:t>
                      </a:r>
                    </a:p>
                  </a:txBody>
                  <a:tcPr anchor="ctr">
                    <a:solidFill>
                      <a:schemeClr val="tx1">
                        <a:lumMod val="65000"/>
                        <a:lumOff val="35000"/>
                      </a:schemeClr>
                    </a:solidFill>
                  </a:tcPr>
                </a:tc>
                <a:tc>
                  <a:txBody>
                    <a:bodyPr/>
                    <a:lstStyle/>
                    <a:p>
                      <a:r>
                        <a:rPr lang="en-US" sz="800" dirty="0" smtClean="0"/>
                        <a:t>Company</a:t>
                      </a:r>
                      <a:endParaRPr lang="en-US" sz="800" dirty="0"/>
                    </a:p>
                  </a:txBody>
                  <a:tcPr anchor="ctr">
                    <a:solidFill>
                      <a:schemeClr val="tx1">
                        <a:lumMod val="65000"/>
                        <a:lumOff val="35000"/>
                      </a:schemeClr>
                    </a:solidFill>
                  </a:tcPr>
                </a:tc>
                <a:tc>
                  <a:txBody>
                    <a:bodyPr/>
                    <a:lstStyle/>
                    <a:p>
                      <a:pPr algn="ctr"/>
                      <a:r>
                        <a:rPr lang="en-US" sz="800" dirty="0" smtClean="0"/>
                        <a:t>2013</a:t>
                      </a:r>
                    </a:p>
                    <a:p>
                      <a:pPr algn="ctr"/>
                      <a:r>
                        <a:rPr lang="en-US" sz="800" dirty="0" smtClean="0"/>
                        <a:t>U.S.</a:t>
                      </a:r>
                      <a:r>
                        <a:rPr lang="en-US" sz="800" baseline="0" dirty="0" smtClean="0"/>
                        <a:t> broker revenue</a:t>
                      </a:r>
                      <a:endParaRPr lang="en-US" sz="800" dirty="0"/>
                    </a:p>
                  </a:txBody>
                  <a:tcPr anchor="ctr">
                    <a:solidFill>
                      <a:schemeClr val="tx1">
                        <a:lumMod val="65000"/>
                        <a:lumOff val="35000"/>
                      </a:schemeClr>
                    </a:solidFill>
                  </a:tcPr>
                </a:tc>
                <a:tc>
                  <a:txBody>
                    <a:bodyPr/>
                    <a:lstStyle/>
                    <a:p>
                      <a:pPr algn="ctr"/>
                      <a:r>
                        <a:rPr lang="en-US" sz="800" dirty="0" smtClean="0"/>
                        <a:t>%</a:t>
                      </a:r>
                    </a:p>
                    <a:p>
                      <a:pPr algn="ctr"/>
                      <a:r>
                        <a:rPr lang="en-US" sz="800" dirty="0" smtClean="0"/>
                        <a:t>change</a:t>
                      </a:r>
                      <a:endParaRPr lang="en-US" sz="800" dirty="0"/>
                    </a:p>
                  </a:txBody>
                  <a:tcPr anchor="ctr">
                    <a:solidFill>
                      <a:schemeClr val="tx1">
                        <a:lumMod val="65000"/>
                        <a:lumOff val="35000"/>
                      </a:schemeClr>
                    </a:solidFill>
                  </a:tcPr>
                </a:tc>
              </a:tr>
              <a:tr h="152400">
                <a:tc>
                  <a:txBody>
                    <a:bodyPr/>
                    <a:lstStyle/>
                    <a:p>
                      <a:r>
                        <a:rPr lang="en-US" sz="800" dirty="0" smtClean="0"/>
                        <a:t>1</a:t>
                      </a:r>
                      <a:endParaRPr lang="en-US" sz="800" dirty="0"/>
                    </a:p>
                  </a:txBody>
                  <a:tcPr>
                    <a:solidFill>
                      <a:schemeClr val="bg1"/>
                    </a:solidFill>
                  </a:tcPr>
                </a:tc>
                <a:tc>
                  <a:txBody>
                    <a:bodyPr/>
                    <a:lstStyle/>
                    <a:p>
                      <a:r>
                        <a:rPr lang="en-US" sz="800" dirty="0" smtClean="0"/>
                        <a:t>1</a:t>
                      </a:r>
                      <a:endParaRPr lang="en-US" sz="800" dirty="0"/>
                    </a:p>
                  </a:txBody>
                  <a:tcPr>
                    <a:solidFill>
                      <a:schemeClr val="bg1"/>
                    </a:solidFill>
                  </a:tcPr>
                </a:tc>
                <a:tc>
                  <a:txBody>
                    <a:bodyPr/>
                    <a:lstStyle/>
                    <a:p>
                      <a:r>
                        <a:rPr lang="en-US" sz="800" dirty="0" smtClean="0"/>
                        <a:t>Aon P.L.C.</a:t>
                      </a:r>
                      <a:endParaRPr lang="en-US" sz="800" dirty="0"/>
                    </a:p>
                  </a:txBody>
                  <a:tcPr>
                    <a:solidFill>
                      <a:schemeClr val="bg1"/>
                    </a:solidFill>
                  </a:tcPr>
                </a:tc>
                <a:tc>
                  <a:txBody>
                    <a:bodyPr/>
                    <a:lstStyle/>
                    <a:p>
                      <a:r>
                        <a:rPr lang="en-US" sz="800" dirty="0" smtClean="0"/>
                        <a:t>$5,561,106,600</a:t>
                      </a:r>
                      <a:endParaRPr lang="en-US" sz="800" dirty="0"/>
                    </a:p>
                  </a:txBody>
                  <a:tcPr>
                    <a:solidFill>
                      <a:schemeClr val="bg1"/>
                    </a:solidFill>
                  </a:tcPr>
                </a:tc>
                <a:tc>
                  <a:txBody>
                    <a:bodyPr/>
                    <a:lstStyle/>
                    <a:p>
                      <a:r>
                        <a:rPr lang="en-US" sz="800" dirty="0" smtClean="0"/>
                        <a:t>4.6%</a:t>
                      </a:r>
                      <a:endParaRPr lang="en-US" sz="800" dirty="0"/>
                    </a:p>
                  </a:txBody>
                  <a:tcPr>
                    <a:solidFill>
                      <a:schemeClr val="bg1"/>
                    </a:solidFill>
                  </a:tcPr>
                </a:tc>
              </a:tr>
              <a:tr h="152400">
                <a:tc>
                  <a:txBody>
                    <a:bodyPr/>
                    <a:lstStyle/>
                    <a:p>
                      <a:r>
                        <a:rPr lang="en-US" sz="800" dirty="0" smtClean="0"/>
                        <a:t>2</a:t>
                      </a:r>
                      <a:endParaRPr lang="en-US" sz="800" dirty="0"/>
                    </a:p>
                  </a:txBody>
                  <a:tcPr>
                    <a:solidFill>
                      <a:schemeClr val="bg1">
                        <a:lumMod val="85000"/>
                      </a:schemeClr>
                    </a:solidFill>
                  </a:tcPr>
                </a:tc>
                <a:tc>
                  <a:txBody>
                    <a:bodyPr/>
                    <a:lstStyle/>
                    <a:p>
                      <a:r>
                        <a:rPr lang="en-US" sz="800" dirty="0" smtClean="0"/>
                        <a:t>2</a:t>
                      </a:r>
                      <a:endParaRPr lang="en-US" sz="800" dirty="0"/>
                    </a:p>
                  </a:txBody>
                  <a:tcPr>
                    <a:solidFill>
                      <a:schemeClr val="bg1">
                        <a:lumMod val="85000"/>
                      </a:schemeClr>
                    </a:solidFill>
                  </a:tcPr>
                </a:tc>
                <a:tc>
                  <a:txBody>
                    <a:bodyPr/>
                    <a:lstStyle/>
                    <a:p>
                      <a:r>
                        <a:rPr lang="en-US" sz="800" dirty="0" smtClean="0"/>
                        <a:t>Marsh &amp;</a:t>
                      </a:r>
                      <a:r>
                        <a:rPr lang="en-US" sz="800" baseline="0" dirty="0" smtClean="0"/>
                        <a:t>  McLennan Cos. Inc.</a:t>
                      </a:r>
                      <a:r>
                        <a:rPr lang="en-US" sz="800" baseline="30000" dirty="0" smtClean="0"/>
                        <a:t>1</a:t>
                      </a:r>
                      <a:endParaRPr lang="en-US" sz="800" baseline="30000" dirty="0"/>
                    </a:p>
                  </a:txBody>
                  <a:tcPr>
                    <a:solidFill>
                      <a:schemeClr val="bg1">
                        <a:lumMod val="85000"/>
                      </a:schemeClr>
                    </a:solidFill>
                  </a:tcPr>
                </a:tc>
                <a:tc>
                  <a:txBody>
                    <a:bodyPr/>
                    <a:lstStyle/>
                    <a:p>
                      <a:r>
                        <a:rPr lang="en-US" sz="800" dirty="0" smtClean="0"/>
                        <a:t>$5,521,500,000</a:t>
                      </a:r>
                      <a:endParaRPr lang="en-US" sz="800" dirty="0"/>
                    </a:p>
                  </a:txBody>
                  <a:tcPr>
                    <a:solidFill>
                      <a:schemeClr val="bg1">
                        <a:lumMod val="85000"/>
                      </a:schemeClr>
                    </a:solidFill>
                  </a:tcPr>
                </a:tc>
                <a:tc>
                  <a:txBody>
                    <a:bodyPr/>
                    <a:lstStyle/>
                    <a:p>
                      <a:r>
                        <a:rPr lang="en-US" sz="800" dirty="0" smtClean="0"/>
                        <a:t>5.2%</a:t>
                      </a:r>
                      <a:endParaRPr lang="en-US" sz="800" dirty="0"/>
                    </a:p>
                  </a:txBody>
                  <a:tcPr>
                    <a:solidFill>
                      <a:schemeClr val="bg1">
                        <a:lumMod val="85000"/>
                      </a:schemeClr>
                    </a:solidFill>
                  </a:tcPr>
                </a:tc>
              </a:tr>
              <a:tr h="152400">
                <a:tc>
                  <a:txBody>
                    <a:bodyPr/>
                    <a:lstStyle/>
                    <a:p>
                      <a:r>
                        <a:rPr lang="en-US" sz="800" dirty="0" smtClean="0"/>
                        <a:t>3</a:t>
                      </a:r>
                      <a:endParaRPr lang="en-US" sz="800" dirty="0"/>
                    </a:p>
                  </a:txBody>
                  <a:tcPr>
                    <a:solidFill>
                      <a:schemeClr val="bg1"/>
                    </a:solidFill>
                  </a:tcPr>
                </a:tc>
                <a:tc>
                  <a:txBody>
                    <a:bodyPr/>
                    <a:lstStyle/>
                    <a:p>
                      <a:r>
                        <a:rPr lang="en-US" sz="800" dirty="0" smtClean="0"/>
                        <a:t>3</a:t>
                      </a:r>
                      <a:endParaRPr lang="en-US" sz="800" dirty="0"/>
                    </a:p>
                  </a:txBody>
                  <a:tcPr>
                    <a:solidFill>
                      <a:schemeClr val="bg1"/>
                    </a:solidFill>
                  </a:tcPr>
                </a:tc>
                <a:tc>
                  <a:txBody>
                    <a:bodyPr/>
                    <a:lstStyle/>
                    <a:p>
                      <a:r>
                        <a:rPr lang="en-US" sz="800" dirty="0" smtClean="0"/>
                        <a:t>Arthur</a:t>
                      </a:r>
                      <a:r>
                        <a:rPr lang="en-US" sz="800" baseline="0" dirty="0" smtClean="0"/>
                        <a:t> J. Gallagher &amp; Co.</a:t>
                      </a:r>
                      <a:r>
                        <a:rPr lang="en-US" sz="800" baseline="30000" dirty="0" smtClean="0"/>
                        <a:t>1</a:t>
                      </a:r>
                      <a:endParaRPr lang="en-US" sz="800" baseline="30000" dirty="0"/>
                    </a:p>
                  </a:txBody>
                  <a:tcPr>
                    <a:solidFill>
                      <a:schemeClr val="bg1"/>
                    </a:solidFill>
                  </a:tcPr>
                </a:tc>
                <a:tc>
                  <a:txBody>
                    <a:bodyPr/>
                    <a:lstStyle/>
                    <a:p>
                      <a:r>
                        <a:rPr lang="en-US" sz="800" dirty="0" smtClean="0"/>
                        <a:t>$2,111,340,000</a:t>
                      </a:r>
                      <a:endParaRPr lang="en-US" sz="800" dirty="0"/>
                    </a:p>
                  </a:txBody>
                  <a:tcPr>
                    <a:solidFill>
                      <a:schemeClr val="bg1"/>
                    </a:solidFill>
                  </a:tcPr>
                </a:tc>
                <a:tc>
                  <a:txBody>
                    <a:bodyPr/>
                    <a:lstStyle/>
                    <a:p>
                      <a:r>
                        <a:rPr lang="en-US" sz="800" dirty="0" smtClean="0"/>
                        <a:t>10.7%</a:t>
                      </a:r>
                      <a:endParaRPr lang="en-US" sz="800" dirty="0"/>
                    </a:p>
                  </a:txBody>
                  <a:tcPr>
                    <a:solidFill>
                      <a:schemeClr val="bg1"/>
                    </a:solidFill>
                  </a:tcPr>
                </a:tc>
              </a:tr>
              <a:tr h="152400">
                <a:tc>
                  <a:txBody>
                    <a:bodyPr/>
                    <a:lstStyle/>
                    <a:p>
                      <a:r>
                        <a:rPr lang="en-US" sz="800" dirty="0" smtClean="0"/>
                        <a:t>4</a:t>
                      </a:r>
                      <a:endParaRPr lang="en-US" sz="800" dirty="0"/>
                    </a:p>
                  </a:txBody>
                  <a:tcPr>
                    <a:solidFill>
                      <a:schemeClr val="bg1">
                        <a:lumMod val="85000"/>
                      </a:schemeClr>
                    </a:solidFill>
                  </a:tcPr>
                </a:tc>
                <a:tc>
                  <a:txBody>
                    <a:bodyPr/>
                    <a:lstStyle/>
                    <a:p>
                      <a:r>
                        <a:rPr lang="en-US" sz="800" dirty="0" smtClean="0"/>
                        <a:t>4</a:t>
                      </a:r>
                      <a:endParaRPr lang="en-US" sz="800" dirty="0"/>
                    </a:p>
                  </a:txBody>
                  <a:tcPr>
                    <a:solidFill>
                      <a:schemeClr val="bg1">
                        <a:lumMod val="85000"/>
                      </a:schemeClr>
                    </a:solidFill>
                  </a:tcPr>
                </a:tc>
                <a:tc>
                  <a:txBody>
                    <a:bodyPr/>
                    <a:lstStyle/>
                    <a:p>
                      <a:r>
                        <a:rPr lang="en-US" sz="800" dirty="0" smtClean="0"/>
                        <a:t>Willis Group Holdings P.L.C.</a:t>
                      </a:r>
                      <a:endParaRPr lang="en-US" sz="800" dirty="0"/>
                    </a:p>
                  </a:txBody>
                  <a:tcPr>
                    <a:solidFill>
                      <a:schemeClr val="bg1">
                        <a:lumMod val="85000"/>
                      </a:schemeClr>
                    </a:solidFill>
                  </a:tcPr>
                </a:tc>
                <a:tc>
                  <a:txBody>
                    <a:bodyPr/>
                    <a:lstStyle/>
                    <a:p>
                      <a:r>
                        <a:rPr lang="en-US" sz="800" dirty="0" smtClean="0"/>
                        <a:t>$1,743,840,000</a:t>
                      </a:r>
                      <a:endParaRPr lang="en-US" sz="800" dirty="0"/>
                    </a:p>
                  </a:txBody>
                  <a:tcPr>
                    <a:solidFill>
                      <a:schemeClr val="bg1">
                        <a:lumMod val="85000"/>
                      </a:schemeClr>
                    </a:solidFill>
                  </a:tcPr>
                </a:tc>
                <a:tc>
                  <a:txBody>
                    <a:bodyPr/>
                    <a:lstStyle/>
                    <a:p>
                      <a:r>
                        <a:rPr lang="en-US" sz="800" dirty="0" smtClean="0"/>
                        <a:t>7.3%</a:t>
                      </a:r>
                      <a:endParaRPr lang="en-US" sz="800" dirty="0"/>
                    </a:p>
                  </a:txBody>
                  <a:tcPr>
                    <a:solidFill>
                      <a:schemeClr val="bg1">
                        <a:lumMod val="85000"/>
                      </a:schemeClr>
                    </a:solidFill>
                  </a:tcPr>
                </a:tc>
              </a:tr>
              <a:tr h="152400">
                <a:tc>
                  <a:txBody>
                    <a:bodyPr/>
                    <a:lstStyle/>
                    <a:p>
                      <a:r>
                        <a:rPr lang="en-US" sz="800" dirty="0" smtClean="0"/>
                        <a:t>5</a:t>
                      </a:r>
                      <a:endParaRPr lang="en-US" sz="800" dirty="0"/>
                    </a:p>
                  </a:txBody>
                  <a:tcPr>
                    <a:lnB w="38100" cap="flat" cmpd="sng" algn="ctr">
                      <a:solidFill>
                        <a:schemeClr val="tx1"/>
                      </a:solidFill>
                      <a:prstDash val="solid"/>
                      <a:round/>
                      <a:headEnd type="none" w="med" len="med"/>
                      <a:tailEnd type="none" w="med" len="med"/>
                    </a:lnB>
                    <a:solidFill>
                      <a:schemeClr val="bg1"/>
                    </a:solidFill>
                  </a:tcPr>
                </a:tc>
                <a:tc>
                  <a:txBody>
                    <a:bodyPr/>
                    <a:lstStyle/>
                    <a:p>
                      <a:r>
                        <a:rPr lang="en-US" sz="800" dirty="0" smtClean="0"/>
                        <a:t>6</a:t>
                      </a:r>
                      <a:endParaRPr lang="en-US" sz="800" dirty="0"/>
                    </a:p>
                  </a:txBody>
                  <a:tcPr>
                    <a:lnB w="38100" cap="flat" cmpd="sng" algn="ctr">
                      <a:solidFill>
                        <a:schemeClr val="tx1"/>
                      </a:solidFill>
                      <a:prstDash val="solid"/>
                      <a:round/>
                      <a:headEnd type="none" w="med" len="med"/>
                      <a:tailEnd type="none" w="med" len="med"/>
                    </a:lnB>
                    <a:solidFill>
                      <a:schemeClr val="bg1"/>
                    </a:solidFill>
                  </a:tcPr>
                </a:tc>
                <a:tc>
                  <a:txBody>
                    <a:bodyPr/>
                    <a:lstStyle/>
                    <a:p>
                      <a:r>
                        <a:rPr lang="en-US" sz="800" dirty="0" smtClean="0"/>
                        <a:t>BB&amp;T Insurance Holdings, Inc.</a:t>
                      </a:r>
                      <a:r>
                        <a:rPr lang="en-US" sz="800" baseline="30000" dirty="0" smtClean="0"/>
                        <a:t>1</a:t>
                      </a:r>
                      <a:endParaRPr lang="en-US" sz="800" baseline="30000" dirty="0"/>
                    </a:p>
                  </a:txBody>
                  <a:tcPr>
                    <a:lnB w="38100" cap="flat" cmpd="sng" algn="ctr">
                      <a:solidFill>
                        <a:schemeClr val="tx1"/>
                      </a:solidFill>
                      <a:prstDash val="solid"/>
                      <a:round/>
                      <a:headEnd type="none" w="med" len="med"/>
                      <a:tailEnd type="none" w="med" len="med"/>
                    </a:lnB>
                    <a:solidFill>
                      <a:schemeClr val="bg1"/>
                    </a:solidFill>
                  </a:tcPr>
                </a:tc>
                <a:tc>
                  <a:txBody>
                    <a:bodyPr/>
                    <a:lstStyle/>
                    <a:p>
                      <a:r>
                        <a:rPr lang="en-US" sz="800" dirty="0" smtClean="0"/>
                        <a:t>$1,582,443,400</a:t>
                      </a:r>
                      <a:endParaRPr lang="en-US" sz="800" dirty="0"/>
                    </a:p>
                  </a:txBody>
                  <a:tcPr>
                    <a:lnB w="38100" cap="flat" cmpd="sng" algn="ctr">
                      <a:solidFill>
                        <a:schemeClr val="tx1"/>
                      </a:solidFill>
                      <a:prstDash val="solid"/>
                      <a:round/>
                      <a:headEnd type="none" w="med" len="med"/>
                      <a:tailEnd type="none" w="med" len="med"/>
                    </a:lnB>
                    <a:solidFill>
                      <a:schemeClr val="bg1"/>
                    </a:solidFill>
                  </a:tcPr>
                </a:tc>
                <a:tc>
                  <a:txBody>
                    <a:bodyPr/>
                    <a:lstStyle/>
                    <a:p>
                      <a:r>
                        <a:rPr lang="en-US" sz="800" dirty="0" smtClean="0"/>
                        <a:t>6.9%</a:t>
                      </a:r>
                      <a:endParaRPr lang="en-US" sz="800" dirty="0"/>
                    </a:p>
                  </a:txBody>
                  <a:tcPr>
                    <a:lnB w="38100" cap="flat" cmpd="sng" algn="ctr">
                      <a:solidFill>
                        <a:schemeClr val="tx1"/>
                      </a:solidFill>
                      <a:prstDash val="solid"/>
                      <a:round/>
                      <a:headEnd type="none" w="med" len="med"/>
                      <a:tailEnd type="none" w="med" len="med"/>
                    </a:lnB>
                    <a:solidFill>
                      <a:schemeClr val="bg1"/>
                    </a:solidFill>
                  </a:tcPr>
                </a:tc>
              </a:tr>
              <a:tr h="152400">
                <a:tc>
                  <a:txBody>
                    <a:bodyPr/>
                    <a:lstStyle/>
                    <a:p>
                      <a:r>
                        <a:rPr lang="en-US" sz="1050" b="1" u="none" dirty="0" smtClean="0">
                          <a:solidFill>
                            <a:schemeClr val="tx1"/>
                          </a:solidFill>
                          <a:effectLst>
                            <a:outerShdw blurRad="38100" dist="38100" dir="2700000" algn="tl">
                              <a:srgbClr val="000000">
                                <a:alpha val="43137"/>
                              </a:srgbClr>
                            </a:outerShdw>
                          </a:effectLst>
                        </a:rPr>
                        <a:t>6</a:t>
                      </a:r>
                      <a:endParaRPr lang="en-US" sz="1050" b="1" u="none" dirty="0">
                        <a:solidFill>
                          <a:schemeClr val="tx1"/>
                        </a:solidFill>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CC00"/>
                    </a:solidFill>
                  </a:tcPr>
                </a:tc>
                <a:tc>
                  <a:txBody>
                    <a:bodyPr/>
                    <a:lstStyle/>
                    <a:p>
                      <a:r>
                        <a:rPr lang="en-US" sz="1050" b="1" u="none" dirty="0" smtClean="0">
                          <a:solidFill>
                            <a:schemeClr val="tx1"/>
                          </a:solidFill>
                          <a:effectLst>
                            <a:outerShdw blurRad="38100" dist="38100" dir="2700000" algn="tl">
                              <a:srgbClr val="000000">
                                <a:alpha val="43137"/>
                              </a:srgbClr>
                            </a:outerShdw>
                          </a:effectLst>
                        </a:rPr>
                        <a:t>7</a:t>
                      </a:r>
                      <a:endParaRPr lang="en-US" sz="1050" b="1" u="none" dirty="0">
                        <a:solidFill>
                          <a:schemeClr val="tx1"/>
                        </a:solidFill>
                        <a:effectLst>
                          <a:outerShdw blurRad="38100" dist="38100" dir="2700000" algn="tl">
                            <a:srgbClr val="000000">
                              <a:alpha val="43137"/>
                            </a:srgbClr>
                          </a:outerShdw>
                        </a:effectLst>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CC00"/>
                    </a:solidFill>
                  </a:tcPr>
                </a:tc>
                <a:tc>
                  <a:txBody>
                    <a:bodyPr/>
                    <a:lstStyle/>
                    <a:p>
                      <a:r>
                        <a:rPr lang="en-US" sz="1050" b="1" u="none" dirty="0" smtClean="0">
                          <a:solidFill>
                            <a:schemeClr val="tx1"/>
                          </a:solidFill>
                          <a:effectLst>
                            <a:outerShdw blurRad="38100" dist="38100" dir="2700000" algn="tl">
                              <a:srgbClr val="000000">
                                <a:alpha val="43137"/>
                              </a:srgbClr>
                            </a:outerShdw>
                          </a:effectLst>
                        </a:rPr>
                        <a:t>Brown &amp; Brown Inc.</a:t>
                      </a:r>
                      <a:endParaRPr lang="en-US" sz="1050" b="1" u="none" dirty="0">
                        <a:solidFill>
                          <a:schemeClr val="tx1"/>
                        </a:solidFill>
                        <a:effectLst>
                          <a:outerShdw blurRad="38100" dist="38100" dir="2700000" algn="tl">
                            <a:srgbClr val="000000">
                              <a:alpha val="43137"/>
                            </a:srgbClr>
                          </a:outerShdw>
                        </a:effectLst>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CC00"/>
                    </a:solidFill>
                  </a:tcPr>
                </a:tc>
                <a:tc>
                  <a:txBody>
                    <a:bodyPr/>
                    <a:lstStyle/>
                    <a:p>
                      <a:r>
                        <a:rPr lang="en-US" sz="1050" b="1" u="none" dirty="0" smtClean="0">
                          <a:solidFill>
                            <a:schemeClr val="tx1"/>
                          </a:solidFill>
                          <a:effectLst>
                            <a:outerShdw blurRad="38100" dist="38100" dir="2700000" algn="tl">
                              <a:srgbClr val="000000">
                                <a:alpha val="43137"/>
                              </a:srgbClr>
                            </a:outerShdw>
                          </a:effectLst>
                        </a:rPr>
                        <a:t>$1,355,502,535</a:t>
                      </a:r>
                      <a:endParaRPr lang="en-US" sz="1050" b="1" u="none" dirty="0">
                        <a:solidFill>
                          <a:schemeClr val="tx1"/>
                        </a:solidFill>
                        <a:effectLst>
                          <a:outerShdw blurRad="38100" dist="38100" dir="2700000" algn="tl">
                            <a:srgbClr val="000000">
                              <a:alpha val="43137"/>
                            </a:srgbClr>
                          </a:outerShdw>
                        </a:effectLst>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CC00"/>
                    </a:solidFill>
                  </a:tcPr>
                </a:tc>
                <a:tc>
                  <a:txBody>
                    <a:bodyPr/>
                    <a:lstStyle/>
                    <a:p>
                      <a:r>
                        <a:rPr lang="en-US" sz="1050" b="1" u="none" dirty="0" smtClean="0">
                          <a:solidFill>
                            <a:schemeClr val="tx1"/>
                          </a:solidFill>
                          <a:effectLst>
                            <a:outerShdw blurRad="38100" dist="38100" dir="2700000" algn="tl">
                              <a:srgbClr val="000000">
                                <a:alpha val="43137"/>
                              </a:srgbClr>
                            </a:outerShdw>
                          </a:effectLst>
                        </a:rPr>
                        <a:t>14.0%**</a:t>
                      </a:r>
                      <a:endParaRPr lang="en-US" sz="1050" b="1" u="none" dirty="0">
                        <a:solidFill>
                          <a:schemeClr val="tx1"/>
                        </a:solidFill>
                        <a:effectLst>
                          <a:outerShdw blurRad="38100" dist="38100" dir="2700000" algn="tl">
                            <a:srgbClr val="000000">
                              <a:alpha val="43137"/>
                            </a:srgbClr>
                          </a:outerShdw>
                        </a:effectLst>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CC00"/>
                    </a:solidFill>
                  </a:tcPr>
                </a:tc>
              </a:tr>
              <a:tr h="152400">
                <a:tc>
                  <a:txBody>
                    <a:bodyPr/>
                    <a:lstStyle/>
                    <a:p>
                      <a:r>
                        <a:rPr lang="en-US" sz="800" dirty="0" smtClean="0"/>
                        <a:t>7</a:t>
                      </a:r>
                      <a:endParaRPr lang="en-US" sz="800" dirty="0"/>
                    </a:p>
                  </a:txBody>
                  <a:tcPr>
                    <a:lnT w="38100" cap="flat" cmpd="sng" algn="ctr">
                      <a:solidFill>
                        <a:schemeClr val="tx1"/>
                      </a:solidFill>
                      <a:prstDash val="solid"/>
                      <a:round/>
                      <a:headEnd type="none" w="med" len="med"/>
                      <a:tailEnd type="none" w="med" len="med"/>
                    </a:lnT>
                    <a:solidFill>
                      <a:schemeClr val="bg1"/>
                    </a:solidFill>
                  </a:tcPr>
                </a:tc>
                <a:tc>
                  <a:txBody>
                    <a:bodyPr/>
                    <a:lstStyle/>
                    <a:p>
                      <a:r>
                        <a:rPr lang="en-US" sz="800" dirty="0" smtClean="0"/>
                        <a:t>5</a:t>
                      </a:r>
                      <a:endParaRPr lang="en-US" sz="800" dirty="0"/>
                    </a:p>
                  </a:txBody>
                  <a:tcPr>
                    <a:lnT w="38100" cap="flat" cmpd="sng" algn="ctr">
                      <a:solidFill>
                        <a:schemeClr val="tx1"/>
                      </a:solidFill>
                      <a:prstDash val="solid"/>
                      <a:round/>
                      <a:headEnd type="none" w="med" len="med"/>
                      <a:tailEnd type="none" w="med" len="med"/>
                    </a:lnT>
                    <a:solidFill>
                      <a:schemeClr val="bg1"/>
                    </a:solidFill>
                  </a:tcPr>
                </a:tc>
                <a:tc>
                  <a:txBody>
                    <a:bodyPr/>
                    <a:lstStyle/>
                    <a:p>
                      <a:r>
                        <a:rPr lang="en-US" sz="800" dirty="0" smtClean="0"/>
                        <a:t>Wells Fargo</a:t>
                      </a:r>
                      <a:r>
                        <a:rPr lang="en-US" sz="800" baseline="0" dirty="0" smtClean="0"/>
                        <a:t> Insurance Services USA Inc.</a:t>
                      </a:r>
                      <a:endParaRPr lang="en-US" sz="800" dirty="0"/>
                    </a:p>
                  </a:txBody>
                  <a:tcPr>
                    <a:lnT w="38100" cap="flat" cmpd="sng" algn="ctr">
                      <a:solidFill>
                        <a:schemeClr val="tx1"/>
                      </a:solidFill>
                      <a:prstDash val="solid"/>
                      <a:round/>
                      <a:headEnd type="none" w="med" len="med"/>
                      <a:tailEnd type="none" w="med" len="med"/>
                    </a:lnT>
                    <a:solidFill>
                      <a:schemeClr val="bg1"/>
                    </a:solidFill>
                  </a:tcPr>
                </a:tc>
                <a:tc>
                  <a:txBody>
                    <a:bodyPr/>
                    <a:lstStyle/>
                    <a:p>
                      <a:r>
                        <a:rPr lang="en-US" sz="800" dirty="0" smtClean="0"/>
                        <a:t>$1,350,022,000</a:t>
                      </a:r>
                      <a:endParaRPr lang="en-US" sz="800" dirty="0"/>
                    </a:p>
                  </a:txBody>
                  <a:tcPr>
                    <a:lnT w="38100" cap="flat" cmpd="sng" algn="ctr">
                      <a:solidFill>
                        <a:schemeClr val="tx1"/>
                      </a:solidFill>
                      <a:prstDash val="solid"/>
                      <a:round/>
                      <a:headEnd type="none" w="med" len="med"/>
                      <a:tailEnd type="none" w="med" len="med"/>
                    </a:lnT>
                    <a:solidFill>
                      <a:schemeClr val="bg1"/>
                    </a:solidFill>
                  </a:tcPr>
                </a:tc>
                <a:tc>
                  <a:txBody>
                    <a:bodyPr/>
                    <a:lstStyle/>
                    <a:p>
                      <a:r>
                        <a:rPr lang="en-US" sz="800" dirty="0" smtClean="0"/>
                        <a:t>(14.3%)</a:t>
                      </a:r>
                      <a:endParaRPr lang="en-US" sz="800" dirty="0"/>
                    </a:p>
                  </a:txBody>
                  <a:tcPr>
                    <a:lnT w="38100" cap="flat" cmpd="sng" algn="ctr">
                      <a:solidFill>
                        <a:schemeClr val="tx1"/>
                      </a:solidFill>
                      <a:prstDash val="solid"/>
                      <a:round/>
                      <a:headEnd type="none" w="med" len="med"/>
                      <a:tailEnd type="none" w="med" len="med"/>
                    </a:lnT>
                    <a:solidFill>
                      <a:schemeClr val="bg1"/>
                    </a:solidFill>
                  </a:tcPr>
                </a:tc>
              </a:tr>
              <a:tr h="152400">
                <a:tc>
                  <a:txBody>
                    <a:bodyPr/>
                    <a:lstStyle/>
                    <a:p>
                      <a:r>
                        <a:rPr lang="en-US" sz="800" dirty="0" smtClean="0"/>
                        <a:t>8</a:t>
                      </a:r>
                      <a:endParaRPr lang="en-US" sz="800" dirty="0"/>
                    </a:p>
                  </a:txBody>
                  <a:tcPr>
                    <a:solidFill>
                      <a:schemeClr val="bg1">
                        <a:lumMod val="85000"/>
                      </a:schemeClr>
                    </a:solidFill>
                  </a:tcPr>
                </a:tc>
                <a:tc>
                  <a:txBody>
                    <a:bodyPr/>
                    <a:lstStyle/>
                    <a:p>
                      <a:r>
                        <a:rPr lang="en-US" sz="800" dirty="0" smtClean="0"/>
                        <a:t>8</a:t>
                      </a:r>
                      <a:endParaRPr lang="en-US" sz="800" dirty="0"/>
                    </a:p>
                  </a:txBody>
                  <a:tcPr>
                    <a:solidFill>
                      <a:schemeClr val="bg1">
                        <a:lumMod val="85000"/>
                      </a:schemeClr>
                    </a:solidFill>
                  </a:tcPr>
                </a:tc>
                <a:tc>
                  <a:txBody>
                    <a:bodyPr/>
                    <a:lstStyle/>
                    <a:p>
                      <a:r>
                        <a:rPr lang="en-US" sz="800" dirty="0" smtClean="0"/>
                        <a:t>Lockton Cos. LLC</a:t>
                      </a:r>
                      <a:r>
                        <a:rPr lang="en-US" sz="800" baseline="30000" dirty="0" smtClean="0"/>
                        <a:t>2</a:t>
                      </a:r>
                      <a:endParaRPr lang="en-US" sz="800" baseline="30000" dirty="0"/>
                    </a:p>
                  </a:txBody>
                  <a:tcPr>
                    <a:solidFill>
                      <a:schemeClr val="bg1">
                        <a:lumMod val="85000"/>
                      </a:schemeClr>
                    </a:solidFill>
                  </a:tcPr>
                </a:tc>
                <a:tc>
                  <a:txBody>
                    <a:bodyPr/>
                    <a:lstStyle/>
                    <a:p>
                      <a:r>
                        <a:rPr lang="en-US" sz="800" dirty="0" smtClean="0"/>
                        <a:t>$826,448,280</a:t>
                      </a:r>
                      <a:endParaRPr lang="en-US" sz="800" dirty="0"/>
                    </a:p>
                  </a:txBody>
                  <a:tcPr>
                    <a:solidFill>
                      <a:schemeClr val="bg1">
                        <a:lumMod val="85000"/>
                      </a:schemeClr>
                    </a:solidFill>
                  </a:tcPr>
                </a:tc>
                <a:tc>
                  <a:txBody>
                    <a:bodyPr/>
                    <a:lstStyle/>
                    <a:p>
                      <a:r>
                        <a:rPr lang="en-US" sz="800" dirty="0" smtClean="0"/>
                        <a:t>12.4%**</a:t>
                      </a:r>
                      <a:endParaRPr lang="en-US" sz="800" dirty="0"/>
                    </a:p>
                  </a:txBody>
                  <a:tcPr>
                    <a:solidFill>
                      <a:schemeClr val="bg1">
                        <a:lumMod val="85000"/>
                      </a:schemeClr>
                    </a:solidFill>
                  </a:tcPr>
                </a:tc>
              </a:tr>
              <a:tr h="152400">
                <a:tc>
                  <a:txBody>
                    <a:bodyPr/>
                    <a:lstStyle/>
                    <a:p>
                      <a:r>
                        <a:rPr lang="en-US" sz="800" dirty="0" smtClean="0"/>
                        <a:t>9</a:t>
                      </a:r>
                      <a:endParaRPr lang="en-US" sz="800" dirty="0"/>
                    </a:p>
                  </a:txBody>
                  <a:tcPr>
                    <a:solidFill>
                      <a:schemeClr val="bg1"/>
                    </a:solidFill>
                  </a:tcPr>
                </a:tc>
                <a:tc>
                  <a:txBody>
                    <a:bodyPr/>
                    <a:lstStyle/>
                    <a:p>
                      <a:r>
                        <a:rPr lang="en-US" sz="800" dirty="0" smtClean="0"/>
                        <a:t>10</a:t>
                      </a:r>
                      <a:endParaRPr lang="en-US" sz="800" dirty="0"/>
                    </a:p>
                  </a:txBody>
                  <a:tcPr>
                    <a:solidFill>
                      <a:schemeClr val="bg1"/>
                    </a:solidFill>
                  </a:tcPr>
                </a:tc>
                <a:tc>
                  <a:txBody>
                    <a:bodyPr/>
                    <a:lstStyle/>
                    <a:p>
                      <a:r>
                        <a:rPr lang="en-US" sz="800" dirty="0" smtClean="0"/>
                        <a:t>USI Holdings Corp.</a:t>
                      </a:r>
                      <a:r>
                        <a:rPr lang="en-US" sz="800" baseline="30000" dirty="0" smtClean="0"/>
                        <a:t>1</a:t>
                      </a:r>
                      <a:endParaRPr lang="en-US" sz="800" baseline="30000" dirty="0"/>
                    </a:p>
                  </a:txBody>
                  <a:tcPr>
                    <a:solidFill>
                      <a:schemeClr val="bg1"/>
                    </a:solidFill>
                  </a:tcPr>
                </a:tc>
                <a:tc>
                  <a:txBody>
                    <a:bodyPr/>
                    <a:lstStyle/>
                    <a:p>
                      <a:r>
                        <a:rPr lang="en-US" sz="800" dirty="0" smtClean="0"/>
                        <a:t>$782,207,827</a:t>
                      </a:r>
                      <a:endParaRPr lang="en-US" sz="800" dirty="0"/>
                    </a:p>
                  </a:txBody>
                  <a:tcPr>
                    <a:solidFill>
                      <a:schemeClr val="bg1"/>
                    </a:solidFill>
                  </a:tcPr>
                </a:tc>
                <a:tc>
                  <a:txBody>
                    <a:bodyPr/>
                    <a:lstStyle/>
                    <a:p>
                      <a:r>
                        <a:rPr lang="en-US" sz="800" dirty="0" smtClean="0"/>
                        <a:t>9.8%</a:t>
                      </a:r>
                      <a:endParaRPr lang="en-US" sz="800" dirty="0"/>
                    </a:p>
                  </a:txBody>
                  <a:tcPr>
                    <a:solidFill>
                      <a:schemeClr val="bg1"/>
                    </a:solidFill>
                  </a:tcPr>
                </a:tc>
              </a:tr>
              <a:tr h="152400">
                <a:tc>
                  <a:txBody>
                    <a:bodyPr/>
                    <a:lstStyle/>
                    <a:p>
                      <a:r>
                        <a:rPr lang="en-US" sz="800" dirty="0" smtClean="0"/>
                        <a:t>10</a:t>
                      </a:r>
                      <a:endParaRPr lang="en-US" sz="800" dirty="0"/>
                    </a:p>
                  </a:txBody>
                  <a:tcPr>
                    <a:solidFill>
                      <a:schemeClr val="bg1">
                        <a:lumMod val="85000"/>
                      </a:schemeClr>
                    </a:solidFill>
                  </a:tcPr>
                </a:tc>
                <a:tc>
                  <a:txBody>
                    <a:bodyPr/>
                    <a:lstStyle/>
                    <a:p>
                      <a:r>
                        <a:rPr lang="en-US" sz="800" dirty="0" smtClean="0"/>
                        <a:t>11</a:t>
                      </a:r>
                      <a:endParaRPr lang="en-US" sz="800" dirty="0"/>
                    </a:p>
                  </a:txBody>
                  <a:tcPr>
                    <a:solidFill>
                      <a:schemeClr val="bg1">
                        <a:lumMod val="85000"/>
                      </a:schemeClr>
                    </a:solidFill>
                  </a:tcPr>
                </a:tc>
                <a:tc>
                  <a:txBody>
                    <a:bodyPr/>
                    <a:lstStyle/>
                    <a:p>
                      <a:r>
                        <a:rPr lang="en-US" sz="800" dirty="0" smtClean="0"/>
                        <a:t>Hub International</a:t>
                      </a:r>
                      <a:r>
                        <a:rPr lang="en-US" sz="800" baseline="0" dirty="0" smtClean="0"/>
                        <a:t> Ltd.</a:t>
                      </a:r>
                      <a:r>
                        <a:rPr lang="en-US" sz="800" baseline="30000" dirty="0" smtClean="0"/>
                        <a:t>1</a:t>
                      </a:r>
                      <a:endParaRPr lang="en-US" sz="800" baseline="30000" dirty="0"/>
                    </a:p>
                  </a:txBody>
                  <a:tcPr>
                    <a:solidFill>
                      <a:schemeClr val="bg1">
                        <a:lumMod val="85000"/>
                      </a:schemeClr>
                    </a:solidFill>
                  </a:tcPr>
                </a:tc>
                <a:tc>
                  <a:txBody>
                    <a:bodyPr/>
                    <a:lstStyle/>
                    <a:p>
                      <a:r>
                        <a:rPr lang="en-US" sz="800" dirty="0" smtClean="0"/>
                        <a:t>$768,865,200</a:t>
                      </a:r>
                      <a:endParaRPr lang="en-US" sz="800" dirty="0"/>
                    </a:p>
                  </a:txBody>
                  <a:tcPr>
                    <a:solidFill>
                      <a:schemeClr val="bg1">
                        <a:lumMod val="85000"/>
                      </a:schemeClr>
                    </a:solidFill>
                  </a:tcPr>
                </a:tc>
                <a:tc>
                  <a:txBody>
                    <a:bodyPr/>
                    <a:lstStyle/>
                    <a:p>
                      <a:r>
                        <a:rPr lang="en-US" sz="800" dirty="0" smtClean="0"/>
                        <a:t>21.5%**</a:t>
                      </a:r>
                      <a:endParaRPr lang="en-US" sz="8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3423773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Surgical Cost Group Health vs WC </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60</a:t>
            </a:fld>
            <a:endParaRPr lang="en-US" dirty="0"/>
          </a:p>
        </p:txBody>
      </p:sp>
      <p:sp>
        <p:nvSpPr>
          <p:cNvPr id="5" name="Content Placeholder 4"/>
          <p:cNvSpPr>
            <a:spLocks noGrp="1"/>
          </p:cNvSpPr>
          <p:nvPr>
            <p:ph idx="1"/>
          </p:nvPr>
        </p:nvSpPr>
        <p:spPr/>
        <p:txBody>
          <a:bodyPr>
            <a:normAutofit fontScale="92500"/>
          </a:bodyPr>
          <a:lstStyle/>
          <a:p>
            <a:r>
              <a:rPr lang="en-US" dirty="0" smtClean="0">
                <a:solidFill>
                  <a:srgbClr val="8CC63E"/>
                </a:solidFill>
              </a:rPr>
              <a:t>Most states the cost of the same surgical procedure is 43% higher in WC vs a group health plan. Average between ($2,000 and $4,000 per surgery)</a:t>
            </a:r>
          </a:p>
          <a:p>
            <a:pPr marL="0" indent="0">
              <a:buNone/>
            </a:pPr>
            <a:r>
              <a:rPr lang="en-US" dirty="0" smtClean="0">
                <a:solidFill>
                  <a:srgbClr val="8CC63E"/>
                </a:solidFill>
              </a:rPr>
              <a:t> </a:t>
            </a:r>
          </a:p>
          <a:p>
            <a:r>
              <a:rPr lang="en-US" dirty="0" smtClean="0">
                <a:solidFill>
                  <a:srgbClr val="8CC63E"/>
                </a:solidFill>
              </a:rPr>
              <a:t>The states with the highest variance have no fee schedule or a % of charge-based fee schedule (NJ, NC, IA, IL, LA, FL, &amp; VA)</a:t>
            </a:r>
            <a:endParaRPr lang="en-US" dirty="0">
              <a:solidFill>
                <a:srgbClr val="8CC63E"/>
              </a:solidFill>
            </a:endParaRPr>
          </a:p>
        </p:txBody>
      </p:sp>
    </p:spTree>
    <p:extLst>
      <p:ext uri="{BB962C8B-B14F-4D97-AF65-F5344CB8AC3E}">
        <p14:creationId xmlns:p14="http://schemas.microsoft.com/office/powerpoint/2010/main" val="1729922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RX Update</a:t>
            </a:r>
            <a:endParaRPr lang="en-US" dirty="0"/>
          </a:p>
        </p:txBody>
      </p:sp>
      <p:sp>
        <p:nvSpPr>
          <p:cNvPr id="3" name="Content Placeholder 2"/>
          <p:cNvSpPr>
            <a:spLocks noGrp="1"/>
          </p:cNvSpPr>
          <p:nvPr>
            <p:ph idx="1"/>
          </p:nvPr>
        </p:nvSpPr>
        <p:spPr>
          <a:xfrm>
            <a:off x="533400" y="1447800"/>
            <a:ext cx="9052560" cy="5129425"/>
          </a:xfrm>
        </p:spPr>
        <p:txBody>
          <a:bodyPr>
            <a:normAutofit lnSpcReduction="10000"/>
          </a:bodyPr>
          <a:lstStyle/>
          <a:p>
            <a:pPr>
              <a:spcBef>
                <a:spcPts val="600"/>
              </a:spcBef>
              <a:spcAft>
                <a:spcPts val="600"/>
              </a:spcAft>
            </a:pPr>
            <a:r>
              <a:rPr lang="en-US" dirty="0" smtClean="0">
                <a:solidFill>
                  <a:srgbClr val="8CC63E"/>
                </a:solidFill>
              </a:rPr>
              <a:t>Prescription cost per claim continue to grow and are a significant driver in medical cost increasing. </a:t>
            </a:r>
          </a:p>
          <a:p>
            <a:pPr>
              <a:spcBef>
                <a:spcPts val="600"/>
              </a:spcBef>
              <a:spcAft>
                <a:spcPts val="600"/>
              </a:spcAft>
            </a:pPr>
            <a:r>
              <a:rPr lang="en-US" dirty="0" smtClean="0">
                <a:solidFill>
                  <a:srgbClr val="8CC63E"/>
                </a:solidFill>
              </a:rPr>
              <a:t>Physician-dispensed drugs continue to increase. </a:t>
            </a:r>
          </a:p>
          <a:p>
            <a:pPr>
              <a:spcBef>
                <a:spcPts val="600"/>
              </a:spcBef>
              <a:spcAft>
                <a:spcPts val="600"/>
              </a:spcAft>
            </a:pPr>
            <a:r>
              <a:rPr lang="en-US" dirty="0" smtClean="0">
                <a:solidFill>
                  <a:srgbClr val="8CC63E"/>
                </a:solidFill>
              </a:rPr>
              <a:t>Narcotics account for 25%of drug cost</a:t>
            </a:r>
          </a:p>
          <a:p>
            <a:pPr>
              <a:spcBef>
                <a:spcPts val="600"/>
              </a:spcBef>
              <a:spcAft>
                <a:spcPts val="600"/>
              </a:spcAft>
            </a:pPr>
            <a:r>
              <a:rPr lang="en-US" dirty="0" smtClean="0">
                <a:solidFill>
                  <a:srgbClr val="8CC63E"/>
                </a:solidFill>
              </a:rPr>
              <a:t>45% of Narcotics cost are for drugs that contain oxycodone HCL. </a:t>
            </a:r>
            <a:endParaRPr lang="en-US" dirty="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61</a:t>
            </a:fld>
            <a:endParaRPr lang="en-US" dirty="0"/>
          </a:p>
        </p:txBody>
      </p:sp>
    </p:spTree>
    <p:extLst>
      <p:ext uri="{BB962C8B-B14F-4D97-AF65-F5344CB8AC3E}">
        <p14:creationId xmlns:p14="http://schemas.microsoft.com/office/powerpoint/2010/main" val="1914521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Lost Time Metric Update</a:t>
            </a:r>
            <a:endParaRPr lang="en-US" dirty="0"/>
          </a:p>
        </p:txBody>
      </p:sp>
      <p:sp>
        <p:nvSpPr>
          <p:cNvPr id="3" name="Content Placeholder 2"/>
          <p:cNvSpPr>
            <a:spLocks noGrp="1"/>
          </p:cNvSpPr>
          <p:nvPr>
            <p:ph idx="1"/>
          </p:nvPr>
        </p:nvSpPr>
        <p:spPr>
          <a:xfrm>
            <a:off x="381000" y="1447800"/>
            <a:ext cx="9052560" cy="5129425"/>
          </a:xfrm>
        </p:spPr>
        <p:txBody>
          <a:bodyPr>
            <a:normAutofit fontScale="85000" lnSpcReduction="20000"/>
          </a:bodyPr>
          <a:lstStyle/>
          <a:p>
            <a:pPr>
              <a:spcBef>
                <a:spcPts val="600"/>
              </a:spcBef>
              <a:spcAft>
                <a:spcPts val="600"/>
              </a:spcAft>
            </a:pPr>
            <a:r>
              <a:rPr lang="en-US" dirty="0">
                <a:solidFill>
                  <a:srgbClr val="8CC63E"/>
                </a:solidFill>
              </a:rPr>
              <a:t>Frequency decreased </a:t>
            </a:r>
            <a:r>
              <a:rPr lang="en-US" dirty="0" smtClean="0">
                <a:solidFill>
                  <a:srgbClr val="8CC63E"/>
                </a:solidFill>
              </a:rPr>
              <a:t>in 2012 by 5% and 2013 by 2%.  </a:t>
            </a:r>
          </a:p>
          <a:p>
            <a:pPr>
              <a:spcBef>
                <a:spcPts val="600"/>
              </a:spcBef>
              <a:spcAft>
                <a:spcPts val="600"/>
              </a:spcAft>
            </a:pPr>
            <a:r>
              <a:rPr lang="en-US" dirty="0" smtClean="0">
                <a:solidFill>
                  <a:srgbClr val="8CC63E"/>
                </a:solidFill>
              </a:rPr>
              <a:t>Duration of TTD benefits is down to 140 days from 143 days.</a:t>
            </a:r>
          </a:p>
          <a:p>
            <a:pPr lvl="1">
              <a:spcBef>
                <a:spcPts val="600"/>
              </a:spcBef>
              <a:spcAft>
                <a:spcPts val="600"/>
              </a:spcAft>
            </a:pPr>
            <a:r>
              <a:rPr lang="en-US" dirty="0" smtClean="0">
                <a:solidFill>
                  <a:srgbClr val="8CC63E"/>
                </a:solidFill>
              </a:rPr>
              <a:t> Men have 13% higher benefit duration than women.  </a:t>
            </a:r>
          </a:p>
          <a:p>
            <a:pPr lvl="1">
              <a:spcBef>
                <a:spcPts val="600"/>
              </a:spcBef>
              <a:spcAft>
                <a:spcPts val="600"/>
              </a:spcAft>
            </a:pPr>
            <a:r>
              <a:rPr lang="en-US" dirty="0" smtClean="0">
                <a:solidFill>
                  <a:srgbClr val="8CC63E"/>
                </a:solidFill>
              </a:rPr>
              <a:t>Duration trending typically tracks with the national unemployment rate. </a:t>
            </a:r>
          </a:p>
          <a:p>
            <a:pPr>
              <a:spcBef>
                <a:spcPts val="600"/>
              </a:spcBef>
              <a:spcAft>
                <a:spcPts val="600"/>
              </a:spcAft>
            </a:pPr>
            <a:r>
              <a:rPr lang="en-US" dirty="0" smtClean="0">
                <a:solidFill>
                  <a:srgbClr val="8CC63E"/>
                </a:solidFill>
              </a:rPr>
              <a:t>Construction and Manufacturing Industries are the largest decreases, but these are the heaviest hit industries by the economic factors. </a:t>
            </a:r>
          </a:p>
          <a:p>
            <a:pPr>
              <a:spcBef>
                <a:spcPts val="600"/>
              </a:spcBef>
              <a:spcAft>
                <a:spcPts val="600"/>
              </a:spcAft>
            </a:pPr>
            <a:endParaRPr lang="en-US" dirty="0" smtClean="0">
              <a:solidFill>
                <a:srgbClr val="8CC63E"/>
              </a:solidFill>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pPr/>
              <a:t>62</a:t>
            </a:fld>
            <a:endParaRPr lang="en-US" dirty="0"/>
          </a:p>
        </p:txBody>
      </p:sp>
    </p:spTree>
    <p:extLst>
      <p:ext uri="{BB962C8B-B14F-4D97-AF65-F5344CB8AC3E}">
        <p14:creationId xmlns:p14="http://schemas.microsoft.com/office/powerpoint/2010/main" val="18773382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63</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884929"/>
            <a:ext cx="9734874" cy="753871"/>
          </a:xfrm>
          <a:prstGeom prst="rect">
            <a:avLst/>
          </a:prstGeom>
          <a:noFill/>
          <a:ln w="9525">
            <a:noFill/>
            <a:miter lim="800000"/>
            <a:headEnd/>
            <a:tailEnd/>
          </a:ln>
        </p:spPr>
        <p:txBody>
          <a:bodyPr wrap="square" lIns="91258" tIns="45630" rIns="91258" bIns="45630" rtlCol="0">
            <a:spAutoFit/>
          </a:bodyPr>
          <a:lstStyle/>
          <a:p>
            <a:pPr algn="r"/>
            <a:r>
              <a:rPr lang="en-US" sz="4300" dirty="0" smtClean="0">
                <a:solidFill>
                  <a:schemeClr val="bg1"/>
                </a:solidFill>
                <a:latin typeface="Century Gothic" pitchFamily="34" charset="0"/>
                <a:cs typeface="Calibri" pitchFamily="34" charset="0"/>
              </a:rPr>
              <a:t>ZOOM</a:t>
            </a:r>
            <a:r>
              <a:rPr lang="en-US" sz="4300" baseline="30000" dirty="0" smtClean="0">
                <a:solidFill>
                  <a:schemeClr val="bg1"/>
                </a:solidFill>
                <a:latin typeface="Century Gothic" pitchFamily="34" charset="0"/>
                <a:cs typeface="Calibri" pitchFamily="34" charset="0"/>
              </a:rPr>
              <a:t>®</a:t>
            </a:r>
            <a:endParaRPr lang="en-US" sz="4300" baseline="300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
        <p:nvSpPr>
          <p:cNvPr id="29" name="Oval 28"/>
          <p:cNvSpPr/>
          <p:nvPr/>
        </p:nvSpPr>
        <p:spPr>
          <a:xfrm>
            <a:off x="7117976" y="5044786"/>
            <a:ext cx="502024" cy="44161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dirty="0" smtClean="0">
                <a:latin typeface="Century Gothic" pitchFamily="34" charset="0"/>
              </a:rPr>
              <a:t>6</a:t>
            </a:r>
            <a:endParaRPr lang="en-US" dirty="0">
              <a:latin typeface="Century Gothic" pitchFamily="34" charset="0"/>
            </a:endParaRPr>
          </a:p>
        </p:txBody>
      </p:sp>
    </p:spTree>
    <p:extLst>
      <p:ext uri="{BB962C8B-B14F-4D97-AF65-F5344CB8AC3E}">
        <p14:creationId xmlns:p14="http://schemas.microsoft.com/office/powerpoint/2010/main" val="16838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pPr/>
              <a:t>64</a:t>
            </a:fld>
            <a:endParaRPr lang="en-US" dirty="0">
              <a:latin typeface="Century Gothic" pitchFamily="34" charset="0"/>
            </a:endParaRPr>
          </a:p>
        </p:txBody>
      </p:sp>
      <p:sp>
        <p:nvSpPr>
          <p:cNvPr id="8" name="TextBox 7"/>
          <p:cNvSpPr txBox="1"/>
          <p:nvPr/>
        </p:nvSpPr>
        <p:spPr>
          <a:xfrm>
            <a:off x="502920" y="609600"/>
            <a:ext cx="8717280" cy="802271"/>
          </a:xfrm>
          <a:prstGeom prst="rect">
            <a:avLst/>
          </a:prstGeom>
          <a:noFill/>
        </p:spPr>
        <p:txBody>
          <a:bodyPr wrap="square" lIns="101882" tIns="50941" rIns="101882" bIns="50941" rtlCol="0">
            <a:normAutofit/>
          </a:bodyPr>
          <a:lstStyle/>
          <a:p>
            <a:pPr fontAlgn="auto">
              <a:spcBef>
                <a:spcPts val="0"/>
              </a:spcBef>
              <a:spcAft>
                <a:spcPts val="0"/>
              </a:spcAft>
            </a:pPr>
            <a:r>
              <a:rPr lang="en-US" sz="3600" b="1" dirty="0" smtClean="0">
                <a:solidFill>
                  <a:schemeClr val="bg1"/>
                </a:solidFill>
                <a:latin typeface="Century Gothic" pitchFamily="34" charset="0"/>
              </a:rPr>
              <a:t>OUR </a:t>
            </a:r>
            <a:r>
              <a:rPr lang="en-US" sz="3600" dirty="0">
                <a:solidFill>
                  <a:srgbClr val="262626">
                    <a:lumMod val="50000"/>
                    <a:lumOff val="50000"/>
                  </a:srgbClr>
                </a:solidFill>
                <a:latin typeface="Century Gothic" pitchFamily="34" charset="0"/>
                <a:cs typeface="Arial" pitchFamily="34" charset="0"/>
              </a:rPr>
              <a:t>I</a:t>
            </a:r>
            <a:r>
              <a:rPr lang="en-US" sz="3600" dirty="0" smtClean="0">
                <a:solidFill>
                  <a:srgbClr val="262626">
                    <a:lumMod val="50000"/>
                    <a:lumOff val="50000"/>
                  </a:srgbClr>
                </a:solidFill>
                <a:latin typeface="Century Gothic" pitchFamily="34" charset="0"/>
                <a:cs typeface="Arial" pitchFamily="34" charset="0"/>
              </a:rPr>
              <a:t>ntegrated Approach</a:t>
            </a:r>
            <a:endParaRPr lang="en-US" sz="3600" dirty="0">
              <a:solidFill>
                <a:srgbClr val="262626">
                  <a:lumMod val="50000"/>
                  <a:lumOff val="50000"/>
                </a:srgbClr>
              </a:solidFill>
              <a:latin typeface="Century Gothic" pitchFamily="34" charset="0"/>
              <a:cs typeface="Arial" pitchFamily="34" charset="0"/>
            </a:endParaRPr>
          </a:p>
        </p:txBody>
      </p:sp>
      <p:grpSp>
        <p:nvGrpSpPr>
          <p:cNvPr id="16" name="Group 15"/>
          <p:cNvGrpSpPr/>
          <p:nvPr/>
        </p:nvGrpSpPr>
        <p:grpSpPr>
          <a:xfrm>
            <a:off x="661495" y="5660235"/>
            <a:ext cx="4038599" cy="1502565"/>
            <a:chOff x="3543300" y="1946209"/>
            <a:chExt cx="2057400" cy="1816234"/>
          </a:xfrm>
        </p:grpSpPr>
        <p:sp>
          <p:nvSpPr>
            <p:cNvPr id="17" name="Oval 16"/>
            <p:cNvSpPr/>
            <p:nvPr/>
          </p:nvSpPr>
          <p:spPr>
            <a:xfrm>
              <a:off x="3543300" y="1946209"/>
              <a:ext cx="2057400" cy="1816234"/>
            </a:xfrm>
            <a:prstGeom prst="roundRect">
              <a:avLst/>
            </a:prstGeom>
            <a:solidFill>
              <a:srgbClr val="5E9732"/>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prstClr val="white"/>
                  </a:solidFill>
                  <a:latin typeface="Century Gothic" pitchFamily="34" charset="0"/>
                </a:rPr>
                <a:t>             </a:t>
              </a:r>
              <a:endParaRPr lang="en-US" sz="1400" dirty="0">
                <a:solidFill>
                  <a:prstClr val="white"/>
                </a:solidFill>
                <a:latin typeface="Century Gothic" pitchFamily="34" charset="0"/>
              </a:endParaRPr>
            </a:p>
          </p:txBody>
        </p:sp>
        <p:sp>
          <p:nvSpPr>
            <p:cNvPr id="18" name="TextBox 17"/>
            <p:cNvSpPr txBox="1"/>
            <p:nvPr/>
          </p:nvSpPr>
          <p:spPr>
            <a:xfrm>
              <a:off x="3601872" y="2196620"/>
              <a:ext cx="1931160" cy="1344707"/>
            </a:xfrm>
            <a:prstGeom prst="roundRect">
              <a:avLst/>
            </a:prstGeom>
            <a:noFill/>
          </p:spPr>
          <p:txBody>
            <a:bodyPr wrap="square" rtlCol="0" anchor="ctr">
              <a:noAutofit/>
            </a:bodyPr>
            <a:lstStyle/>
            <a:p>
              <a:pPr algn="ctr" fontAlgn="auto">
                <a:lnSpc>
                  <a:spcPct val="120000"/>
                </a:lnSpc>
                <a:spcBef>
                  <a:spcPts val="0"/>
                </a:spcBef>
                <a:spcAft>
                  <a:spcPts val="0"/>
                </a:spcAft>
              </a:pPr>
              <a:r>
                <a:rPr lang="en-US" sz="1400" b="1" spc="67" dirty="0" smtClean="0">
                  <a:solidFill>
                    <a:prstClr val="white"/>
                  </a:solidFill>
                  <a:effectLst>
                    <a:outerShdw blurRad="50800" dist="25400" dir="5400000" algn="t" rotWithShape="0">
                      <a:prstClr val="black">
                        <a:alpha val="15000"/>
                      </a:prstClr>
                    </a:outerShdw>
                  </a:effectLst>
                  <a:latin typeface="Century Gothic" pitchFamily="34" charset="0"/>
                </a:rPr>
                <a:t>Lagging indicators, </a:t>
              </a:r>
            </a:p>
            <a:p>
              <a:pPr algn="ctr" fontAlgn="auto">
                <a:lnSpc>
                  <a:spcPct val="120000"/>
                </a:lnSpc>
                <a:spcBef>
                  <a:spcPts val="0"/>
                </a:spcBef>
                <a:spcAft>
                  <a:spcPts val="0"/>
                </a:spcAft>
              </a:pPr>
              <a:r>
                <a:rPr lang="en-US" sz="1400" b="1" spc="67" dirty="0" smtClean="0">
                  <a:solidFill>
                    <a:prstClr val="white"/>
                  </a:solidFill>
                  <a:effectLst>
                    <a:outerShdw blurRad="50800" dist="25400" dir="5400000" algn="t" rotWithShape="0">
                      <a:prstClr val="black">
                        <a:alpha val="15000"/>
                      </a:prstClr>
                    </a:outerShdw>
                  </a:effectLst>
                  <a:latin typeface="Century Gothic" pitchFamily="34" charset="0"/>
                </a:rPr>
                <a:t>reactive service</a:t>
              </a:r>
              <a:endParaRPr lang="en-US" sz="1400"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sp>
        <p:nvSpPr>
          <p:cNvPr id="33" name="Rounded Rectangle 32"/>
          <p:cNvSpPr/>
          <p:nvPr/>
        </p:nvSpPr>
        <p:spPr>
          <a:xfrm>
            <a:off x="5333998" y="5660236"/>
            <a:ext cx="4038600" cy="1502564"/>
          </a:xfrm>
          <a:prstGeom prst="roundRect">
            <a:avLst/>
          </a:prstGeom>
          <a:solidFill>
            <a:srgbClr val="5E9732"/>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prstClr val="white"/>
                </a:solidFill>
                <a:latin typeface="Century Gothic" pitchFamily="34" charset="0"/>
              </a:rPr>
              <a:t>             </a:t>
            </a:r>
            <a:endParaRPr lang="en-US" sz="1400" dirty="0">
              <a:solidFill>
                <a:prstClr val="white"/>
              </a:solidFill>
              <a:latin typeface="Century Gothic" pitchFamily="34" charset="0"/>
            </a:endParaRPr>
          </a:p>
        </p:txBody>
      </p:sp>
      <p:sp>
        <p:nvSpPr>
          <p:cNvPr id="34" name="TextBox 33"/>
          <p:cNvSpPr txBox="1"/>
          <p:nvPr/>
        </p:nvSpPr>
        <p:spPr>
          <a:xfrm>
            <a:off x="5334000" y="5865327"/>
            <a:ext cx="4038600" cy="1145072"/>
          </a:xfrm>
          <a:prstGeom prst="rect">
            <a:avLst/>
          </a:prstGeom>
          <a:solidFill>
            <a:srgbClr val="5E9732"/>
          </a:solidFill>
        </p:spPr>
        <p:txBody>
          <a:bodyPr wrap="square" rtlCol="0" anchor="ctr">
            <a:noAutofit/>
          </a:bodyPr>
          <a:lstStyle/>
          <a:p>
            <a:pPr algn="ctr" fontAlgn="auto">
              <a:lnSpc>
                <a:spcPct val="120000"/>
              </a:lnSpc>
              <a:spcBef>
                <a:spcPts val="0"/>
              </a:spcBef>
              <a:spcAft>
                <a:spcPts val="0"/>
              </a:spcAft>
            </a:pPr>
            <a:r>
              <a:rPr lang="en-US" sz="1400" b="1" spc="67" dirty="0">
                <a:solidFill>
                  <a:prstClr val="white"/>
                </a:solidFill>
                <a:effectLst>
                  <a:outerShdw blurRad="50800" dist="25400" dir="5400000" algn="t" rotWithShape="0">
                    <a:prstClr val="black">
                      <a:alpha val="15000"/>
                    </a:prstClr>
                  </a:outerShdw>
                </a:effectLst>
                <a:latin typeface="Century Gothic" pitchFamily="34" charset="0"/>
              </a:rPr>
              <a:t>Leading indicators, Pro-active strategic service focused on the right actions to reduce claims costs</a:t>
            </a:r>
          </a:p>
        </p:txBody>
      </p:sp>
      <p:sp>
        <p:nvSpPr>
          <p:cNvPr id="43" name="Rectangle 42"/>
          <p:cNvSpPr/>
          <p:nvPr/>
        </p:nvSpPr>
        <p:spPr>
          <a:xfrm>
            <a:off x="0" y="91440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cxnSp>
        <p:nvCxnSpPr>
          <p:cNvPr id="44" name="Straight Connector 43"/>
          <p:cNvCxnSpPr/>
          <p:nvPr/>
        </p:nvCxnSpPr>
        <p:spPr>
          <a:xfrm flipV="1">
            <a:off x="2667000" y="2505510"/>
            <a:ext cx="0" cy="990600"/>
          </a:xfrm>
          <a:prstGeom prst="line">
            <a:avLst/>
          </a:prstGeom>
          <a:ln w="76200">
            <a:solidFill>
              <a:srgbClr val="A1A1A4"/>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391400" y="2514600"/>
            <a:ext cx="0" cy="990600"/>
          </a:xfrm>
          <a:prstGeom prst="line">
            <a:avLst/>
          </a:prstGeom>
          <a:ln w="76200">
            <a:solidFill>
              <a:srgbClr val="A1A1A4"/>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61495" y="1839768"/>
            <a:ext cx="4038599" cy="1106778"/>
            <a:chOff x="2119826" y="2740109"/>
            <a:chExt cx="5029608" cy="1337825"/>
          </a:xfrm>
          <a:solidFill>
            <a:srgbClr val="A1A1A4"/>
          </a:solidFill>
          <a:effectLst/>
        </p:grpSpPr>
        <p:sp>
          <p:nvSpPr>
            <p:cNvPr id="12" name="Rounded Rectangle 11"/>
            <p:cNvSpPr/>
            <p:nvPr/>
          </p:nvSpPr>
          <p:spPr>
            <a:xfrm>
              <a:off x="2119826" y="2740109"/>
              <a:ext cx="5029608" cy="1337825"/>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b="1" dirty="0">
                  <a:effectLst>
                    <a:outerShdw blurRad="38100" dist="38100" dir="2700000" algn="tl">
                      <a:srgbClr val="000000">
                        <a:alpha val="43137"/>
                      </a:srgbClr>
                    </a:outerShdw>
                  </a:effectLst>
                  <a:latin typeface="Century Gothic" pitchFamily="34" charset="0"/>
                </a:rPr>
                <a:t>             </a:t>
              </a:r>
            </a:p>
          </p:txBody>
        </p:sp>
        <p:sp>
          <p:nvSpPr>
            <p:cNvPr id="14" name="TextBox 13"/>
            <p:cNvSpPr txBox="1"/>
            <p:nvPr/>
          </p:nvSpPr>
          <p:spPr>
            <a:xfrm>
              <a:off x="2119826" y="3012233"/>
              <a:ext cx="5029608" cy="868229"/>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defPPr>
                <a:defRPr lang="en-US"/>
              </a:defPPr>
              <a:lvl1pPr algn="ctr">
                <a:defRPr b="1">
                  <a:solidFill>
                    <a:schemeClr val="lt1"/>
                  </a:solidFill>
                  <a:effectLst>
                    <a:outerShdw blurRad="38100" dist="38100" dir="2700000" algn="tl">
                      <a:srgbClr val="000000">
                        <a:alpha val="43137"/>
                      </a:srgbClr>
                    </a:outerShdw>
                  </a:effectLst>
                  <a:latin typeface="Century Gothi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Traditional Broker</a:t>
              </a:r>
            </a:p>
          </p:txBody>
        </p:sp>
      </p:grpSp>
      <p:sp>
        <p:nvSpPr>
          <p:cNvPr id="41" name="Rounded Rectangle 40"/>
          <p:cNvSpPr/>
          <p:nvPr/>
        </p:nvSpPr>
        <p:spPr>
          <a:xfrm>
            <a:off x="5334001" y="1828800"/>
            <a:ext cx="4038599" cy="1106778"/>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algn="ctr"/>
            <a:r>
              <a:rPr lang="en-US" b="1" dirty="0">
                <a:effectLst>
                  <a:outerShdw blurRad="38100" dist="38100" dir="2700000" algn="tl">
                    <a:srgbClr val="000000">
                      <a:alpha val="43137"/>
                    </a:srgbClr>
                  </a:outerShdw>
                </a:effectLst>
                <a:latin typeface="Century Gothic" pitchFamily="34" charset="0"/>
              </a:rPr>
              <a:t>             </a:t>
            </a:r>
          </a:p>
        </p:txBody>
      </p:sp>
      <p:sp>
        <p:nvSpPr>
          <p:cNvPr id="42" name="TextBox 41"/>
          <p:cNvSpPr txBox="1"/>
          <p:nvPr/>
        </p:nvSpPr>
        <p:spPr>
          <a:xfrm>
            <a:off x="5334001" y="2053927"/>
            <a:ext cx="4038599" cy="718283"/>
          </a:xfrm>
          <a:prstGeom prst="rect">
            <a:avLst/>
          </a:prstGeom>
          <a:noFill/>
        </p:spPr>
        <p:txBody>
          <a:bodyPr wrap="square" rtlCol="0" anchor="ctr">
            <a:noAutofit/>
          </a:bodyPr>
          <a:lstStyle/>
          <a:p>
            <a:pPr algn="ctr" fontAlgn="auto">
              <a:lnSpc>
                <a:spcPct val="120000"/>
              </a:lnSpc>
              <a:spcBef>
                <a:spcPts val="0"/>
              </a:spcBef>
              <a:spcAft>
                <a:spcPts val="0"/>
              </a:spcAft>
            </a:pPr>
            <a:r>
              <a:rPr lang="en-US" sz="1400" b="1" spc="67" dirty="0" smtClean="0">
                <a:solidFill>
                  <a:prstClr val="white"/>
                </a:solidFill>
                <a:effectLst>
                  <a:outerShdw blurRad="50800" dist="25400" dir="5400000" algn="t" rotWithShape="0">
                    <a:prstClr val="black">
                      <a:alpha val="15000"/>
                    </a:prstClr>
                  </a:outerShdw>
                </a:effectLst>
                <a:latin typeface="Century Gothic" pitchFamily="34" charset="0"/>
              </a:rPr>
              <a:t>Beecher Carlson – ZOOM® Process</a:t>
            </a:r>
            <a:endParaRPr lang="en-US" sz="1400" b="1" dirty="0">
              <a:solidFill>
                <a:prstClr val="white"/>
              </a:solidFill>
              <a:effectLst>
                <a:outerShdw blurRad="50800" dist="25400" dir="5400000" algn="t" rotWithShape="0">
                  <a:prstClr val="black">
                    <a:alpha val="15000"/>
                  </a:prstClr>
                </a:outerShdw>
              </a:effectLst>
              <a:latin typeface="Century Gothic" pitchFamily="34" charset="0"/>
            </a:endParaRPr>
          </a:p>
        </p:txBody>
      </p:sp>
      <p:cxnSp>
        <p:nvCxnSpPr>
          <p:cNvPr id="47" name="Straight Connector 46"/>
          <p:cNvCxnSpPr/>
          <p:nvPr/>
        </p:nvCxnSpPr>
        <p:spPr>
          <a:xfrm flipV="1">
            <a:off x="2680795" y="4639110"/>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405195" y="4648200"/>
            <a:ext cx="0" cy="990600"/>
          </a:xfrm>
          <a:prstGeom prst="line">
            <a:avLst/>
          </a:prstGeom>
          <a:ln w="76200">
            <a:solidFill>
              <a:srgbClr val="8CC63E"/>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Rectangle 7"/>
          <p:cNvSpPr>
            <a:spLocks noChangeArrowheads="1"/>
          </p:cNvSpPr>
          <p:nvPr/>
        </p:nvSpPr>
        <p:spPr bwMode="auto">
          <a:xfrm>
            <a:off x="661495" y="3565095"/>
            <a:ext cx="4038600" cy="1524000"/>
          </a:xfrm>
          <a:prstGeom prst="roundRect">
            <a:avLst/>
          </a:prstGeom>
          <a:solidFill>
            <a:srgbClr val="8CC63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rtlCol="0" anchor="ctr"/>
          <a:lstStyle/>
          <a:p>
            <a:pPr marL="342900" indent="-342900" algn="ctr">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Claim Advocacy</a:t>
            </a:r>
          </a:p>
          <a:p>
            <a:pPr marL="342900" indent="-342900" algn="ctr">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Claim Reviews</a:t>
            </a:r>
          </a:p>
          <a:p>
            <a:pPr marL="342900" indent="-342900" algn="ctr">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Claim Audits</a:t>
            </a:r>
          </a:p>
        </p:txBody>
      </p:sp>
      <p:sp>
        <p:nvSpPr>
          <p:cNvPr id="38" name="Rectangle 7"/>
          <p:cNvSpPr>
            <a:spLocks noChangeArrowheads="1"/>
          </p:cNvSpPr>
          <p:nvPr/>
        </p:nvSpPr>
        <p:spPr bwMode="auto">
          <a:xfrm>
            <a:off x="5333998" y="3565095"/>
            <a:ext cx="4038600" cy="1524000"/>
          </a:xfrm>
          <a:prstGeom prst="roundRect">
            <a:avLst/>
          </a:prstGeom>
          <a:solidFill>
            <a:srgbClr val="8CC63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472" tIns="36736" rIns="73472" bIns="36736" numCol="2" rtlCol="0" anchor="ctr"/>
          <a:lstStyle/>
          <a:p>
            <a:pPr marL="342900" indent="-342900">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Pre-engagement Analytics</a:t>
            </a:r>
          </a:p>
          <a:p>
            <a:pPr marL="342900" indent="-342900">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Scorecard</a:t>
            </a:r>
          </a:p>
          <a:p>
            <a:pPr marL="342900" indent="-342900">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Trend Analysis</a:t>
            </a:r>
          </a:p>
          <a:p>
            <a:pPr marL="342900" indent="-342900">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Diagnosis and Focus</a:t>
            </a:r>
          </a:p>
          <a:p>
            <a:pPr marL="342900" indent="-342900">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Strategic Claim Management</a:t>
            </a:r>
          </a:p>
          <a:p>
            <a:pPr marL="342900" indent="-342900">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TPA Alignment</a:t>
            </a:r>
          </a:p>
          <a:p>
            <a:pPr marL="342900" indent="-342900">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Strategic Claim Reviews</a:t>
            </a:r>
          </a:p>
          <a:p>
            <a:pPr marL="342900" indent="-342900">
              <a:buFont typeface="Arial" pitchFamily="34" charset="0"/>
              <a:buChar char="•"/>
            </a:pPr>
            <a:r>
              <a:rPr lang="en-US" sz="1400" b="1" dirty="0">
                <a:effectLst>
                  <a:outerShdw blurRad="38100" dist="38100" dir="2700000" algn="tl">
                    <a:srgbClr val="000000">
                      <a:alpha val="43137"/>
                    </a:srgbClr>
                  </a:outerShdw>
                </a:effectLst>
                <a:latin typeface="Century Gothic" pitchFamily="34" charset="0"/>
              </a:rPr>
              <a:t>Loss Prevention</a:t>
            </a:r>
          </a:p>
        </p:txBody>
      </p:sp>
    </p:spTree>
    <p:extLst>
      <p:ext uri="{BB962C8B-B14F-4D97-AF65-F5344CB8AC3E}">
        <p14:creationId xmlns:p14="http://schemas.microsoft.com/office/powerpoint/2010/main" val="27421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ZOOM</a:t>
            </a:r>
            <a:r>
              <a:rPr lang="en-US" baseline="30000" dirty="0"/>
              <a:t>®</a:t>
            </a:r>
            <a:r>
              <a:rPr lang="en-US" dirty="0"/>
              <a:t> Process? </a:t>
            </a:r>
          </a:p>
        </p:txBody>
      </p:sp>
      <p:sp>
        <p:nvSpPr>
          <p:cNvPr id="4" name="Slide Number Placeholder 3"/>
          <p:cNvSpPr>
            <a:spLocks noGrp="1"/>
          </p:cNvSpPr>
          <p:nvPr>
            <p:ph type="sldNum" sz="quarter" idx="12"/>
          </p:nvPr>
        </p:nvSpPr>
        <p:spPr/>
        <p:txBody>
          <a:bodyPr/>
          <a:lstStyle/>
          <a:p>
            <a:fld id="{A9AF1BE4-26A3-4B85-A398-AB0ADE8CBD3F}" type="slidenum">
              <a:rPr lang="en-US" smtClean="0"/>
              <a:pPr/>
              <a:t>65</a:t>
            </a:fld>
            <a:endParaRPr lang="en-US" dirty="0"/>
          </a:p>
        </p:txBody>
      </p:sp>
      <p:sp>
        <p:nvSpPr>
          <p:cNvPr id="24" name="Rounded Rectangle 23"/>
          <p:cNvSpPr/>
          <p:nvPr/>
        </p:nvSpPr>
        <p:spPr>
          <a:xfrm>
            <a:off x="613117" y="2198718"/>
            <a:ext cx="2815883" cy="3516281"/>
          </a:xfrm>
          <a:prstGeom prst="roundRect">
            <a:avLst>
              <a:gd name="adj" fmla="val 8740"/>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677" tIns="36338" rIns="72677" bIns="36338" rtlCol="0" anchor="ctr"/>
          <a:lstStyle/>
          <a:p>
            <a:pPr algn="ctr"/>
            <a:endParaRPr lang="en-US" dirty="0"/>
          </a:p>
        </p:txBody>
      </p:sp>
      <p:grpSp>
        <p:nvGrpSpPr>
          <p:cNvPr id="25" name="Group 24"/>
          <p:cNvGrpSpPr/>
          <p:nvPr/>
        </p:nvGrpSpPr>
        <p:grpSpPr>
          <a:xfrm>
            <a:off x="685800" y="2426528"/>
            <a:ext cx="3742511" cy="1729734"/>
            <a:chOff x="685800" y="2426528"/>
            <a:chExt cx="3742511" cy="1729734"/>
          </a:xfrm>
        </p:grpSpPr>
        <p:sp>
          <p:nvSpPr>
            <p:cNvPr id="26" name="Rounded Rectangle 25"/>
            <p:cNvSpPr/>
            <p:nvPr/>
          </p:nvSpPr>
          <p:spPr bwMode="auto">
            <a:xfrm>
              <a:off x="685801" y="3657600"/>
              <a:ext cx="2438400" cy="498662"/>
            </a:xfrm>
            <a:prstGeom prst="roundRect">
              <a:avLst/>
            </a:prstGeom>
            <a:solidFill>
              <a:srgbClr val="5858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endPar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endParaRPr>
            </a:p>
          </p:txBody>
        </p:sp>
        <p:sp>
          <p:nvSpPr>
            <p:cNvPr id="27" name="Rounded Rectangle 26"/>
            <p:cNvSpPr/>
            <p:nvPr/>
          </p:nvSpPr>
          <p:spPr bwMode="auto">
            <a:xfrm>
              <a:off x="685800" y="3048000"/>
              <a:ext cx="2438400" cy="498662"/>
            </a:xfrm>
            <a:prstGeom prst="roundRect">
              <a:avLst/>
            </a:prstGeom>
            <a:solidFill>
              <a:srgbClr val="5E97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endPar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endParaRPr>
            </a:p>
          </p:txBody>
        </p:sp>
        <p:sp>
          <p:nvSpPr>
            <p:cNvPr id="28" name="Rounded Rectangle 27"/>
            <p:cNvSpPr/>
            <p:nvPr/>
          </p:nvSpPr>
          <p:spPr bwMode="auto">
            <a:xfrm>
              <a:off x="685800" y="2426528"/>
              <a:ext cx="2438400" cy="498662"/>
            </a:xfrm>
            <a:prstGeom prst="roundRect">
              <a:avLst/>
            </a:prstGeom>
            <a:solidFill>
              <a:srgbClr val="8CC6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endPar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endParaRPr>
            </a:p>
          </p:txBody>
        </p:sp>
        <p:sp>
          <p:nvSpPr>
            <p:cNvPr id="29" name="Freeform 28"/>
            <p:cNvSpPr/>
            <p:nvPr/>
          </p:nvSpPr>
          <p:spPr>
            <a:xfrm>
              <a:off x="762000" y="2682510"/>
              <a:ext cx="3112816" cy="1298215"/>
            </a:xfrm>
            <a:custGeom>
              <a:avLst/>
              <a:gdLst>
                <a:gd name="connsiteX0" fmla="*/ 0 w 3234813"/>
                <a:gd name="connsiteY0" fmla="*/ 0 h 1759974"/>
                <a:gd name="connsiteX1" fmla="*/ 2290916 w 3234813"/>
                <a:gd name="connsiteY1" fmla="*/ 0 h 1759974"/>
                <a:gd name="connsiteX2" fmla="*/ 3234813 w 3234813"/>
                <a:gd name="connsiteY2" fmla="*/ 1759974 h 1759974"/>
              </a:gdLst>
              <a:ahLst/>
              <a:cxnLst>
                <a:cxn ang="0">
                  <a:pos x="connsiteX0" y="connsiteY0"/>
                </a:cxn>
                <a:cxn ang="0">
                  <a:pos x="connsiteX1" y="connsiteY1"/>
                </a:cxn>
                <a:cxn ang="0">
                  <a:pos x="connsiteX2" y="connsiteY2"/>
                </a:cxn>
              </a:cxnLst>
              <a:rect l="l" t="t" r="r" b="b"/>
              <a:pathLst>
                <a:path w="3234813" h="1759974">
                  <a:moveTo>
                    <a:pt x="0" y="0"/>
                  </a:moveTo>
                  <a:lnTo>
                    <a:pt x="2290916" y="0"/>
                  </a:lnTo>
                  <a:lnTo>
                    <a:pt x="3234813" y="1759974"/>
                  </a:lnTo>
                </a:path>
              </a:pathLst>
            </a:custGeom>
            <a:noFill/>
            <a:ln w="508000">
              <a:solidFill>
                <a:srgbClr val="8CC63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cxnSp>
          <p:nvCxnSpPr>
            <p:cNvPr id="30" name="Straight Connector 29"/>
            <p:cNvCxnSpPr/>
            <p:nvPr/>
          </p:nvCxnSpPr>
          <p:spPr>
            <a:xfrm>
              <a:off x="762000" y="3298761"/>
              <a:ext cx="3666311" cy="0"/>
            </a:xfrm>
            <a:prstGeom prst="line">
              <a:avLst/>
            </a:prstGeom>
            <a:ln w="501650">
              <a:solidFill>
                <a:srgbClr val="5E9732"/>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bwMode="auto">
            <a:xfrm>
              <a:off x="937939" y="2547073"/>
              <a:ext cx="1729061" cy="296626"/>
            </a:xfrm>
            <a:prstGeom prst="roundRect">
              <a:avLst/>
            </a:prstGeom>
            <a:noFill/>
            <a:ln w="9525" cap="flat" cmpd="sng" algn="ctr">
              <a:noFill/>
              <a:prstDash val="solid"/>
              <a:round/>
              <a:headEnd type="none" w="med" len="med"/>
              <a:tailEnd type="none" w="med" len="med"/>
            </a:ln>
            <a:effectLst/>
          </p:spPr>
          <p:txBody>
            <a:bodyPr vert="horz" wrap="square" lIns="73589" tIns="36793" rIns="73589" bIns="36793" numCol="1" rtlCol="0" anchor="ctr"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735874" eaLnBrk="0" fontAlgn="base" hangingPunct="0">
                <a:spcBef>
                  <a:spcPct val="0"/>
                </a:spcBef>
                <a:spcAft>
                  <a:spcPct val="0"/>
                </a:spcAft>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HISTORICAL CLAIMS</a:t>
              </a:r>
            </a:p>
          </p:txBody>
        </p:sp>
        <p:sp>
          <p:nvSpPr>
            <p:cNvPr id="32" name="Rounded Rectangle 31"/>
            <p:cNvSpPr/>
            <p:nvPr/>
          </p:nvSpPr>
          <p:spPr bwMode="auto">
            <a:xfrm>
              <a:off x="835729" y="3160059"/>
              <a:ext cx="1729061" cy="296626"/>
            </a:xfrm>
            <a:prstGeom prst="roundRect">
              <a:avLst/>
            </a:prstGeom>
            <a:noFill/>
            <a:ln w="9525" cap="flat" cmpd="sng" algn="ctr">
              <a:noFill/>
              <a:prstDash val="solid"/>
              <a:round/>
              <a:headEnd type="none" w="med" len="med"/>
              <a:tailEnd type="none" w="med" len="med"/>
            </a:ln>
            <a:effectLst/>
          </p:spPr>
          <p:txBody>
            <a:bodyPr vert="horz" wrap="square" lIns="73589" tIns="36793" rIns="73589" bIns="36793" numCol="1" rtlCol="0" anchor="ctr"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735874" eaLnBrk="0" fontAlgn="base" hangingPunct="0">
                <a:spcBef>
                  <a:spcPct val="0"/>
                </a:spcBef>
                <a:spcAft>
                  <a:spcPct val="0"/>
                </a:spcAft>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CURRENT CLAIMS</a:t>
              </a:r>
            </a:p>
          </p:txBody>
        </p:sp>
        <p:sp>
          <p:nvSpPr>
            <p:cNvPr id="33" name="Freeform 32"/>
            <p:cNvSpPr/>
            <p:nvPr/>
          </p:nvSpPr>
          <p:spPr>
            <a:xfrm flipV="1">
              <a:off x="835729" y="2480784"/>
              <a:ext cx="3112816" cy="1432290"/>
            </a:xfrm>
            <a:custGeom>
              <a:avLst/>
              <a:gdLst>
                <a:gd name="connsiteX0" fmla="*/ 0 w 3234813"/>
                <a:gd name="connsiteY0" fmla="*/ 0 h 1759974"/>
                <a:gd name="connsiteX1" fmla="*/ 2290916 w 3234813"/>
                <a:gd name="connsiteY1" fmla="*/ 0 h 1759974"/>
                <a:gd name="connsiteX2" fmla="*/ 3234813 w 3234813"/>
                <a:gd name="connsiteY2" fmla="*/ 1759974 h 1759974"/>
              </a:gdLst>
              <a:ahLst/>
              <a:cxnLst>
                <a:cxn ang="0">
                  <a:pos x="connsiteX0" y="connsiteY0"/>
                </a:cxn>
                <a:cxn ang="0">
                  <a:pos x="connsiteX1" y="connsiteY1"/>
                </a:cxn>
                <a:cxn ang="0">
                  <a:pos x="connsiteX2" y="connsiteY2"/>
                </a:cxn>
              </a:cxnLst>
              <a:rect l="l" t="t" r="r" b="b"/>
              <a:pathLst>
                <a:path w="3234813" h="1759974">
                  <a:moveTo>
                    <a:pt x="0" y="0"/>
                  </a:moveTo>
                  <a:lnTo>
                    <a:pt x="2290916" y="0"/>
                  </a:lnTo>
                  <a:lnTo>
                    <a:pt x="3234813" y="1759974"/>
                  </a:lnTo>
                </a:path>
              </a:pathLst>
            </a:custGeom>
            <a:noFill/>
            <a:ln w="508000">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4" name="Rounded Rectangle 33"/>
            <p:cNvSpPr/>
            <p:nvPr/>
          </p:nvSpPr>
          <p:spPr bwMode="auto">
            <a:xfrm>
              <a:off x="937938" y="3758618"/>
              <a:ext cx="1729061" cy="296626"/>
            </a:xfrm>
            <a:prstGeom prst="roundRect">
              <a:avLst/>
            </a:prstGeom>
            <a:noFill/>
            <a:ln w="9525" cap="flat" cmpd="sng" algn="ctr">
              <a:noFill/>
              <a:prstDash val="solid"/>
              <a:round/>
              <a:headEnd type="none" w="med" len="med"/>
              <a:tailEnd type="none" w="med" len="med"/>
            </a:ln>
            <a:effectLst/>
          </p:spPr>
          <p:txBody>
            <a:bodyPr vert="horz" wrap="square" lIns="73589" tIns="36793" rIns="73589" bIns="36793" numCol="1" rtlCol="0" anchor="ctr"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735874" eaLnBrk="0" fontAlgn="base" hangingPunct="0">
                <a:spcBef>
                  <a:spcPct val="0"/>
                </a:spcBef>
                <a:spcAft>
                  <a:spcPct val="0"/>
                </a:spcAft>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PROSPECTIVE CLAIMS</a:t>
              </a:r>
            </a:p>
          </p:txBody>
        </p:sp>
      </p:grpSp>
      <p:pic>
        <p:nvPicPr>
          <p:cNvPr id="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170" y="1662143"/>
            <a:ext cx="17557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36"/>
          <p:cNvSpPr/>
          <p:nvPr/>
        </p:nvSpPr>
        <p:spPr>
          <a:xfrm>
            <a:off x="3505200" y="2209799"/>
            <a:ext cx="1855586" cy="3516281"/>
          </a:xfrm>
          <a:prstGeom prst="roundRect">
            <a:avLst>
              <a:gd name="adj" fmla="val 8740"/>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677" tIns="36338" rIns="72677" bIns="36338" rtlCol="0" anchor="ctr"/>
          <a:lstStyle/>
          <a:p>
            <a:pPr algn="ctr"/>
            <a:endParaRPr lang="en-US" dirty="0"/>
          </a:p>
        </p:txBody>
      </p:sp>
      <p:sp>
        <p:nvSpPr>
          <p:cNvPr id="38" name="Flowchart: Direct Access Storage 37"/>
          <p:cNvSpPr/>
          <p:nvPr/>
        </p:nvSpPr>
        <p:spPr bwMode="auto">
          <a:xfrm rot="16200000">
            <a:off x="4070965" y="3048989"/>
            <a:ext cx="687731" cy="1685935"/>
          </a:xfrm>
          <a:prstGeom prst="flowChartMagneticDrum">
            <a:avLst/>
          </a:prstGeom>
          <a:solidFill>
            <a:srgbClr val="413F40"/>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65934" tIns="32967" rIns="65934" bIns="32967"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r>
              <a:rPr lang="en-US" sz="1000" b="1" dirty="0">
                <a:solidFill>
                  <a:schemeClr val="bg1"/>
                </a:solidFill>
                <a:effectLst>
                  <a:outerShdw blurRad="38100" dist="38100" dir="2700000" algn="tl">
                    <a:srgbClr val="000000">
                      <a:alpha val="43137"/>
                    </a:srgbClr>
                  </a:outerShdw>
                </a:effectLst>
                <a:latin typeface="Century Gothic" panose="020B0502020202020204" pitchFamily="34" charset="0"/>
              </a:rPr>
              <a:t>CLAIMS / PREDICTIVE MODELS</a:t>
            </a:r>
          </a:p>
        </p:txBody>
      </p:sp>
      <p:sp>
        <p:nvSpPr>
          <p:cNvPr id="39" name="Flowchart: Direct Access Storage 38"/>
          <p:cNvSpPr/>
          <p:nvPr/>
        </p:nvSpPr>
        <p:spPr bwMode="auto">
          <a:xfrm rot="16200000">
            <a:off x="4070966" y="2429094"/>
            <a:ext cx="687731" cy="1685933"/>
          </a:xfrm>
          <a:prstGeom prst="flowChartMagneticDrum">
            <a:avLst/>
          </a:prstGeom>
          <a:solidFill>
            <a:srgbClr val="585858"/>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65934" tIns="32967" rIns="65934" bIns="32967"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r>
              <a:rPr lang="en-US" sz="1000" b="1" dirty="0">
                <a:solidFill>
                  <a:schemeClr val="bg1"/>
                </a:solidFill>
                <a:effectLst>
                  <a:outerShdw blurRad="38100" dist="38100" dir="2700000" algn="tl">
                    <a:srgbClr val="000000">
                      <a:alpha val="43137"/>
                    </a:srgbClr>
                  </a:outerShdw>
                </a:effectLst>
                <a:latin typeface="Century Gothic" panose="020B0502020202020204" pitchFamily="34" charset="0"/>
              </a:rPr>
              <a:t>CAUSE &amp; EFFECT / </a:t>
            </a:r>
            <a:br>
              <a:rPr lang="en-US" sz="1000" b="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000" b="1" dirty="0">
                <a:solidFill>
                  <a:schemeClr val="bg1"/>
                </a:solidFill>
                <a:effectLst>
                  <a:outerShdw blurRad="38100" dist="38100" dir="2700000" algn="tl">
                    <a:srgbClr val="000000">
                      <a:alpha val="43137"/>
                    </a:srgbClr>
                  </a:outerShdw>
                </a:effectLst>
                <a:latin typeface="Century Gothic" panose="020B0502020202020204" pitchFamily="34" charset="0"/>
              </a:rPr>
              <a:t>ROOT CAUSE</a:t>
            </a:r>
          </a:p>
        </p:txBody>
      </p:sp>
      <p:sp>
        <p:nvSpPr>
          <p:cNvPr id="40" name="Flowchart: Direct Access Storage 39"/>
          <p:cNvSpPr/>
          <p:nvPr/>
        </p:nvSpPr>
        <p:spPr bwMode="auto">
          <a:xfrm rot="16200000">
            <a:off x="4070967" y="1786899"/>
            <a:ext cx="687731" cy="1685934"/>
          </a:xfrm>
          <a:prstGeom prst="flowChartMagneticDrum">
            <a:avLst/>
          </a:prstGeom>
          <a:solidFill>
            <a:srgbClr val="7F7F7F"/>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65934" tIns="32967" rIns="65934" bIns="32967"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r>
              <a:rPr lang="en-US" sz="1000" b="1" dirty="0">
                <a:effectLst>
                  <a:outerShdw blurRad="38100" dist="38100" dir="2700000" algn="tl">
                    <a:srgbClr val="000000">
                      <a:alpha val="43137"/>
                    </a:srgbClr>
                  </a:outerShdw>
                </a:effectLst>
                <a:latin typeface="Century Gothic" pitchFamily="34" charset="0"/>
              </a:rPr>
              <a:t>SCORECARDS &amp; </a:t>
            </a:r>
            <a:br>
              <a:rPr lang="en-US" sz="1000" b="1" dirty="0">
                <a:effectLst>
                  <a:outerShdw blurRad="38100" dist="38100" dir="2700000" algn="tl">
                    <a:srgbClr val="000000">
                      <a:alpha val="43137"/>
                    </a:srgbClr>
                  </a:outerShdw>
                </a:effectLst>
                <a:latin typeface="Century Gothic" pitchFamily="34" charset="0"/>
              </a:rPr>
            </a:br>
            <a:r>
              <a:rPr lang="en-US" sz="1000" b="1" dirty="0">
                <a:effectLst>
                  <a:outerShdw blurRad="38100" dist="38100" dir="2700000" algn="tl">
                    <a:srgbClr val="000000">
                      <a:alpha val="43137"/>
                    </a:srgbClr>
                  </a:outerShdw>
                </a:effectLst>
                <a:latin typeface="Century Gothic" pitchFamily="34" charset="0"/>
              </a:rPr>
              <a:t>GOAL TRACKING</a:t>
            </a:r>
          </a:p>
        </p:txBody>
      </p:sp>
      <p:pic>
        <p:nvPicPr>
          <p:cNvPr id="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360" y="1662142"/>
            <a:ext cx="17494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ounded Rectangle 41"/>
          <p:cNvSpPr/>
          <p:nvPr/>
        </p:nvSpPr>
        <p:spPr>
          <a:xfrm>
            <a:off x="5999074" y="2205799"/>
            <a:ext cx="2922386" cy="3516281"/>
          </a:xfrm>
          <a:prstGeom prst="roundRect">
            <a:avLst>
              <a:gd name="adj" fmla="val 8740"/>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677" tIns="36338" rIns="72677" bIns="36338" rtlCol="0" anchor="ctr"/>
          <a:lstStyle/>
          <a:p>
            <a:pPr algn="ctr"/>
            <a:endParaRPr lang="en-US" dirty="0"/>
          </a:p>
        </p:txBody>
      </p:sp>
      <p:sp>
        <p:nvSpPr>
          <p:cNvPr id="43" name="Rounded Rectangle 42"/>
          <p:cNvSpPr/>
          <p:nvPr/>
        </p:nvSpPr>
        <p:spPr bwMode="auto">
          <a:xfrm>
            <a:off x="5708920" y="3049430"/>
            <a:ext cx="3073995" cy="498662"/>
          </a:xfrm>
          <a:prstGeom prst="roundRect">
            <a:avLst/>
          </a:prstGeom>
          <a:solidFill>
            <a:srgbClr val="5858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PROCESS  SOLUTIONS </a:t>
            </a:r>
          </a:p>
        </p:txBody>
      </p:sp>
      <p:sp>
        <p:nvSpPr>
          <p:cNvPr id="44" name="Rounded Rectangle 43"/>
          <p:cNvSpPr/>
          <p:nvPr/>
        </p:nvSpPr>
        <p:spPr bwMode="auto">
          <a:xfrm>
            <a:off x="5684339" y="2429533"/>
            <a:ext cx="3073995" cy="498662"/>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JOINT STEERING COMMITTEE </a:t>
            </a:r>
          </a:p>
          <a:p>
            <a:pPr lvl="1" algn="ctr" defTabSz="735874" eaLnBrk="0" fontAlgn="base" hangingPunct="0">
              <a:spcBef>
                <a:spcPct val="0"/>
              </a:spcBef>
              <a:spcAft>
                <a:spcPct val="0"/>
              </a:spcAft>
              <a:defRPr/>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AND STEWARDSHIP / ACCOUNTABILITY </a:t>
            </a:r>
          </a:p>
        </p:txBody>
      </p:sp>
      <p:sp>
        <p:nvSpPr>
          <p:cNvPr id="45" name="Rounded Rectangle 44"/>
          <p:cNvSpPr/>
          <p:nvPr/>
        </p:nvSpPr>
        <p:spPr bwMode="auto">
          <a:xfrm>
            <a:off x="5693277" y="3663743"/>
            <a:ext cx="3073995" cy="498662"/>
          </a:xfrm>
          <a:prstGeom prst="roundRect">
            <a:avLst/>
          </a:prstGeom>
          <a:solidFill>
            <a:srgbClr val="413F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STRATEGIC CLAIM </a:t>
            </a:r>
          </a:p>
          <a:p>
            <a:pPr algn="ctr" defTabSz="735874" eaLnBrk="0" fontAlgn="base" hangingPunct="0">
              <a:spcBef>
                <a:spcPct val="0"/>
              </a:spcBef>
              <a:spcAft>
                <a:spcPct val="0"/>
              </a:spcAft>
              <a:defRPr/>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FILE MANAGEMENT</a:t>
            </a:r>
          </a:p>
        </p:txBody>
      </p:sp>
      <p:sp>
        <p:nvSpPr>
          <p:cNvPr id="46" name="Pentagon 45"/>
          <p:cNvSpPr/>
          <p:nvPr/>
        </p:nvSpPr>
        <p:spPr>
          <a:xfrm>
            <a:off x="5283126" y="2446055"/>
            <a:ext cx="1002560" cy="498662"/>
          </a:xfrm>
          <a:prstGeom prst="homePlate">
            <a:avLst/>
          </a:prstGeom>
          <a:solidFill>
            <a:srgbClr val="7F7F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300" dirty="0"/>
          </a:p>
        </p:txBody>
      </p:sp>
      <p:sp>
        <p:nvSpPr>
          <p:cNvPr id="47" name="Pentagon 46"/>
          <p:cNvSpPr/>
          <p:nvPr/>
        </p:nvSpPr>
        <p:spPr>
          <a:xfrm>
            <a:off x="5268990" y="3049430"/>
            <a:ext cx="1002560" cy="498662"/>
          </a:xfrm>
          <a:prstGeom prst="homePlate">
            <a:avLst/>
          </a:prstGeom>
          <a:solidFill>
            <a:srgbClr val="5858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48" name="Pentagon 47"/>
          <p:cNvSpPr/>
          <p:nvPr/>
        </p:nvSpPr>
        <p:spPr>
          <a:xfrm>
            <a:off x="5268990" y="3660391"/>
            <a:ext cx="1002560" cy="498662"/>
          </a:xfrm>
          <a:prstGeom prst="homePlate">
            <a:avLst/>
          </a:prstGeom>
          <a:solidFill>
            <a:srgbClr val="413F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49" name="TextBox 48"/>
          <p:cNvSpPr txBox="1"/>
          <p:nvPr/>
        </p:nvSpPr>
        <p:spPr>
          <a:xfrm rot="16200000">
            <a:off x="5525578" y="2592400"/>
            <a:ext cx="794595" cy="205970"/>
          </a:xfrm>
          <a:prstGeom prst="rect">
            <a:avLst/>
          </a:prstGeom>
          <a:noFill/>
        </p:spPr>
        <p:txBody>
          <a:bodyPr wrap="square" lIns="82058" tIns="41029" rIns="82058" bIns="41029" rtlCol="0">
            <a:spAutoFit/>
          </a:bodyPr>
          <a:lstStyle/>
          <a:p>
            <a:pPr algn="ctr"/>
            <a:r>
              <a:rPr lang="en-US" sz="750" b="1" dirty="0" smtClean="0">
                <a:solidFill>
                  <a:schemeClr val="bg1"/>
                </a:solidFill>
                <a:effectLst>
                  <a:outerShdw blurRad="38100" dist="38100" dir="2700000" algn="tl">
                    <a:srgbClr val="000000">
                      <a:alpha val="43137"/>
                    </a:srgbClr>
                  </a:outerShdw>
                </a:effectLst>
                <a:latin typeface="Century Gothic" pitchFamily="34" charset="0"/>
              </a:rPr>
              <a:t>SOLUTION</a:t>
            </a:r>
            <a:endParaRPr lang="en-US" sz="750"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50" name="TextBox 49"/>
          <p:cNvSpPr txBox="1"/>
          <p:nvPr/>
        </p:nvSpPr>
        <p:spPr>
          <a:xfrm rot="16200000">
            <a:off x="5525577" y="3189913"/>
            <a:ext cx="794595" cy="205970"/>
          </a:xfrm>
          <a:prstGeom prst="rect">
            <a:avLst/>
          </a:prstGeom>
          <a:noFill/>
        </p:spPr>
        <p:txBody>
          <a:bodyPr wrap="square" lIns="82058" tIns="41029" rIns="82058" bIns="41029" rtlCol="0">
            <a:spAutoFit/>
          </a:bodyPr>
          <a:lstStyle/>
          <a:p>
            <a:pPr algn="ctr"/>
            <a:r>
              <a:rPr lang="en-US" sz="750" b="1" dirty="0" smtClean="0">
                <a:solidFill>
                  <a:schemeClr val="bg1"/>
                </a:solidFill>
                <a:effectLst>
                  <a:outerShdw blurRad="38100" dist="38100" dir="2700000" algn="tl">
                    <a:srgbClr val="000000">
                      <a:alpha val="43137"/>
                    </a:srgbClr>
                  </a:outerShdw>
                </a:effectLst>
                <a:latin typeface="Century Gothic" pitchFamily="34" charset="0"/>
              </a:rPr>
              <a:t>SOLUTION</a:t>
            </a:r>
            <a:endParaRPr lang="en-US" sz="750"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51" name="TextBox 50"/>
          <p:cNvSpPr txBox="1"/>
          <p:nvPr/>
        </p:nvSpPr>
        <p:spPr>
          <a:xfrm rot="16200000">
            <a:off x="5502949" y="3811096"/>
            <a:ext cx="794595" cy="205970"/>
          </a:xfrm>
          <a:prstGeom prst="rect">
            <a:avLst/>
          </a:prstGeom>
          <a:noFill/>
        </p:spPr>
        <p:txBody>
          <a:bodyPr wrap="square" lIns="82058" tIns="41029" rIns="82058" bIns="41029" rtlCol="0">
            <a:spAutoFit/>
          </a:bodyPr>
          <a:lstStyle/>
          <a:p>
            <a:pPr algn="ctr"/>
            <a:r>
              <a:rPr lang="en-US" sz="750" b="1" dirty="0" smtClean="0">
                <a:solidFill>
                  <a:schemeClr val="bg1"/>
                </a:solidFill>
                <a:effectLst>
                  <a:outerShdw blurRad="38100" dist="38100" dir="2700000" algn="tl">
                    <a:srgbClr val="000000">
                      <a:alpha val="43137"/>
                    </a:srgbClr>
                  </a:outerShdw>
                </a:effectLst>
                <a:latin typeface="Century Gothic" pitchFamily="34" charset="0"/>
              </a:rPr>
              <a:t>SOLUTION</a:t>
            </a:r>
            <a:endParaRPr lang="en-US" sz="750" b="1" dirty="0">
              <a:solidFill>
                <a:schemeClr val="bg1"/>
              </a:solidFill>
              <a:effectLst>
                <a:outerShdw blurRad="38100" dist="38100" dir="2700000" algn="tl">
                  <a:srgbClr val="000000">
                    <a:alpha val="43137"/>
                  </a:srgbClr>
                </a:outerShdw>
              </a:effectLst>
              <a:latin typeface="Century Gothic" pitchFamily="34" charset="0"/>
            </a:endParaRPr>
          </a:p>
        </p:txBody>
      </p:sp>
      <p:pic>
        <p:nvPicPr>
          <p:cNvPr id="5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29337"/>
            <a:ext cx="17557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7" y="4495800"/>
            <a:ext cx="89868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7695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38"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p:bldP spid="50" grpId="0"/>
      <p:bldP spid="5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ZOOM</a:t>
            </a:r>
            <a:r>
              <a:rPr lang="en-US" baseline="30000" dirty="0"/>
              <a:t>®</a:t>
            </a:r>
            <a:r>
              <a:rPr lang="en-US" dirty="0"/>
              <a:t> Process? </a:t>
            </a:r>
          </a:p>
        </p:txBody>
      </p:sp>
      <p:sp>
        <p:nvSpPr>
          <p:cNvPr id="4" name="Slide Number Placeholder 3"/>
          <p:cNvSpPr>
            <a:spLocks noGrp="1"/>
          </p:cNvSpPr>
          <p:nvPr>
            <p:ph type="sldNum" sz="quarter" idx="12"/>
          </p:nvPr>
        </p:nvSpPr>
        <p:spPr/>
        <p:txBody>
          <a:bodyPr/>
          <a:lstStyle/>
          <a:p>
            <a:fld id="{A9AF1BE4-26A3-4B85-A398-AB0ADE8CBD3F}" type="slidenum">
              <a:rPr lang="en-US" smtClean="0"/>
              <a:pPr/>
              <a:t>66</a:t>
            </a:fld>
            <a:endParaRPr lang="en-US" dirty="0"/>
          </a:p>
        </p:txBody>
      </p:sp>
      <p:sp>
        <p:nvSpPr>
          <p:cNvPr id="24" name="Rounded Rectangle 23"/>
          <p:cNvSpPr/>
          <p:nvPr/>
        </p:nvSpPr>
        <p:spPr>
          <a:xfrm>
            <a:off x="613117" y="2198719"/>
            <a:ext cx="2815883" cy="2601882"/>
          </a:xfrm>
          <a:prstGeom prst="roundRect">
            <a:avLst>
              <a:gd name="adj" fmla="val 8740"/>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677" tIns="36338" rIns="72677" bIns="36338" rtlCol="0" anchor="ctr"/>
          <a:lstStyle/>
          <a:p>
            <a:pPr algn="ctr"/>
            <a:endParaRPr lang="en-US" dirty="0"/>
          </a:p>
        </p:txBody>
      </p:sp>
      <p:grpSp>
        <p:nvGrpSpPr>
          <p:cNvPr id="25" name="Group 24"/>
          <p:cNvGrpSpPr/>
          <p:nvPr/>
        </p:nvGrpSpPr>
        <p:grpSpPr>
          <a:xfrm>
            <a:off x="685800" y="2426528"/>
            <a:ext cx="3742511" cy="1729734"/>
            <a:chOff x="685800" y="2426528"/>
            <a:chExt cx="3742511" cy="1729734"/>
          </a:xfrm>
        </p:grpSpPr>
        <p:sp>
          <p:nvSpPr>
            <p:cNvPr id="26" name="Rounded Rectangle 25"/>
            <p:cNvSpPr/>
            <p:nvPr/>
          </p:nvSpPr>
          <p:spPr bwMode="auto">
            <a:xfrm>
              <a:off x="685801" y="3657600"/>
              <a:ext cx="2438400" cy="498662"/>
            </a:xfrm>
            <a:prstGeom prst="roundRect">
              <a:avLst/>
            </a:prstGeom>
            <a:solidFill>
              <a:srgbClr val="5858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endPar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endParaRPr>
            </a:p>
          </p:txBody>
        </p:sp>
        <p:sp>
          <p:nvSpPr>
            <p:cNvPr id="27" name="Rounded Rectangle 26"/>
            <p:cNvSpPr/>
            <p:nvPr/>
          </p:nvSpPr>
          <p:spPr bwMode="auto">
            <a:xfrm>
              <a:off x="685800" y="3048000"/>
              <a:ext cx="2438400" cy="498662"/>
            </a:xfrm>
            <a:prstGeom prst="roundRect">
              <a:avLst/>
            </a:prstGeom>
            <a:solidFill>
              <a:srgbClr val="5E97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endPar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endParaRPr>
            </a:p>
          </p:txBody>
        </p:sp>
        <p:sp>
          <p:nvSpPr>
            <p:cNvPr id="28" name="Rounded Rectangle 27"/>
            <p:cNvSpPr/>
            <p:nvPr/>
          </p:nvSpPr>
          <p:spPr bwMode="auto">
            <a:xfrm>
              <a:off x="685800" y="2426528"/>
              <a:ext cx="2438400" cy="498662"/>
            </a:xfrm>
            <a:prstGeom prst="roundRect">
              <a:avLst/>
            </a:prstGeom>
            <a:solidFill>
              <a:srgbClr val="8CC6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589" tIns="36793" rIns="73589" bIns="36793"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defTabSz="735874" eaLnBrk="0" fontAlgn="base" hangingPunct="0">
                <a:spcBef>
                  <a:spcPct val="0"/>
                </a:spcBef>
                <a:spcAft>
                  <a:spcPct val="0"/>
                </a:spcAft>
                <a:defRPr/>
              </a:pPr>
              <a:endPar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endParaRPr>
            </a:p>
          </p:txBody>
        </p:sp>
        <p:sp>
          <p:nvSpPr>
            <p:cNvPr id="29" name="Freeform 28"/>
            <p:cNvSpPr/>
            <p:nvPr/>
          </p:nvSpPr>
          <p:spPr>
            <a:xfrm>
              <a:off x="762000" y="2682510"/>
              <a:ext cx="3112816" cy="1298215"/>
            </a:xfrm>
            <a:custGeom>
              <a:avLst/>
              <a:gdLst>
                <a:gd name="connsiteX0" fmla="*/ 0 w 3234813"/>
                <a:gd name="connsiteY0" fmla="*/ 0 h 1759974"/>
                <a:gd name="connsiteX1" fmla="*/ 2290916 w 3234813"/>
                <a:gd name="connsiteY1" fmla="*/ 0 h 1759974"/>
                <a:gd name="connsiteX2" fmla="*/ 3234813 w 3234813"/>
                <a:gd name="connsiteY2" fmla="*/ 1759974 h 1759974"/>
              </a:gdLst>
              <a:ahLst/>
              <a:cxnLst>
                <a:cxn ang="0">
                  <a:pos x="connsiteX0" y="connsiteY0"/>
                </a:cxn>
                <a:cxn ang="0">
                  <a:pos x="connsiteX1" y="connsiteY1"/>
                </a:cxn>
                <a:cxn ang="0">
                  <a:pos x="connsiteX2" y="connsiteY2"/>
                </a:cxn>
              </a:cxnLst>
              <a:rect l="l" t="t" r="r" b="b"/>
              <a:pathLst>
                <a:path w="3234813" h="1759974">
                  <a:moveTo>
                    <a:pt x="0" y="0"/>
                  </a:moveTo>
                  <a:lnTo>
                    <a:pt x="2290916" y="0"/>
                  </a:lnTo>
                  <a:lnTo>
                    <a:pt x="3234813" y="1759974"/>
                  </a:lnTo>
                </a:path>
              </a:pathLst>
            </a:custGeom>
            <a:noFill/>
            <a:ln w="508000">
              <a:solidFill>
                <a:srgbClr val="8CC63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cxnSp>
          <p:nvCxnSpPr>
            <p:cNvPr id="30" name="Straight Connector 29"/>
            <p:cNvCxnSpPr/>
            <p:nvPr/>
          </p:nvCxnSpPr>
          <p:spPr>
            <a:xfrm>
              <a:off x="762000" y="3298761"/>
              <a:ext cx="3666311" cy="0"/>
            </a:xfrm>
            <a:prstGeom prst="line">
              <a:avLst/>
            </a:prstGeom>
            <a:ln w="501650">
              <a:solidFill>
                <a:srgbClr val="5E9732"/>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bwMode="auto">
            <a:xfrm>
              <a:off x="937939" y="2547073"/>
              <a:ext cx="1729061" cy="296626"/>
            </a:xfrm>
            <a:prstGeom prst="roundRect">
              <a:avLst/>
            </a:prstGeom>
            <a:noFill/>
            <a:ln w="9525" cap="flat" cmpd="sng" algn="ctr">
              <a:noFill/>
              <a:prstDash val="solid"/>
              <a:round/>
              <a:headEnd type="none" w="med" len="med"/>
              <a:tailEnd type="none" w="med" len="med"/>
            </a:ln>
            <a:effectLst/>
          </p:spPr>
          <p:txBody>
            <a:bodyPr vert="horz" wrap="square" lIns="73589" tIns="36793" rIns="73589" bIns="36793" numCol="1" rtlCol="0" anchor="ctr"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735874" eaLnBrk="0" fontAlgn="base" hangingPunct="0">
                <a:spcBef>
                  <a:spcPct val="0"/>
                </a:spcBef>
                <a:spcAft>
                  <a:spcPct val="0"/>
                </a:spcAft>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HISTORICAL CLAIMS</a:t>
              </a:r>
            </a:p>
          </p:txBody>
        </p:sp>
        <p:sp>
          <p:nvSpPr>
            <p:cNvPr id="32" name="Rounded Rectangle 31"/>
            <p:cNvSpPr/>
            <p:nvPr/>
          </p:nvSpPr>
          <p:spPr bwMode="auto">
            <a:xfrm>
              <a:off x="835729" y="3160059"/>
              <a:ext cx="1729061" cy="296626"/>
            </a:xfrm>
            <a:prstGeom prst="roundRect">
              <a:avLst/>
            </a:prstGeom>
            <a:noFill/>
            <a:ln w="9525" cap="flat" cmpd="sng" algn="ctr">
              <a:noFill/>
              <a:prstDash val="solid"/>
              <a:round/>
              <a:headEnd type="none" w="med" len="med"/>
              <a:tailEnd type="none" w="med" len="med"/>
            </a:ln>
            <a:effectLst/>
          </p:spPr>
          <p:txBody>
            <a:bodyPr vert="horz" wrap="square" lIns="73589" tIns="36793" rIns="73589" bIns="36793" numCol="1" rtlCol="0" anchor="ctr"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735874" eaLnBrk="0" fontAlgn="base" hangingPunct="0">
                <a:spcBef>
                  <a:spcPct val="0"/>
                </a:spcBef>
                <a:spcAft>
                  <a:spcPct val="0"/>
                </a:spcAft>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CURRENT CLAIMS</a:t>
              </a:r>
            </a:p>
          </p:txBody>
        </p:sp>
        <p:sp>
          <p:nvSpPr>
            <p:cNvPr id="33" name="Freeform 32"/>
            <p:cNvSpPr/>
            <p:nvPr/>
          </p:nvSpPr>
          <p:spPr>
            <a:xfrm flipV="1">
              <a:off x="835729" y="2480784"/>
              <a:ext cx="3112816" cy="1432290"/>
            </a:xfrm>
            <a:custGeom>
              <a:avLst/>
              <a:gdLst>
                <a:gd name="connsiteX0" fmla="*/ 0 w 3234813"/>
                <a:gd name="connsiteY0" fmla="*/ 0 h 1759974"/>
                <a:gd name="connsiteX1" fmla="*/ 2290916 w 3234813"/>
                <a:gd name="connsiteY1" fmla="*/ 0 h 1759974"/>
                <a:gd name="connsiteX2" fmla="*/ 3234813 w 3234813"/>
                <a:gd name="connsiteY2" fmla="*/ 1759974 h 1759974"/>
              </a:gdLst>
              <a:ahLst/>
              <a:cxnLst>
                <a:cxn ang="0">
                  <a:pos x="connsiteX0" y="connsiteY0"/>
                </a:cxn>
                <a:cxn ang="0">
                  <a:pos x="connsiteX1" y="connsiteY1"/>
                </a:cxn>
                <a:cxn ang="0">
                  <a:pos x="connsiteX2" y="connsiteY2"/>
                </a:cxn>
              </a:cxnLst>
              <a:rect l="l" t="t" r="r" b="b"/>
              <a:pathLst>
                <a:path w="3234813" h="1759974">
                  <a:moveTo>
                    <a:pt x="0" y="0"/>
                  </a:moveTo>
                  <a:lnTo>
                    <a:pt x="2290916" y="0"/>
                  </a:lnTo>
                  <a:lnTo>
                    <a:pt x="3234813" y="1759974"/>
                  </a:lnTo>
                </a:path>
              </a:pathLst>
            </a:custGeom>
            <a:noFill/>
            <a:ln w="508000">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4" name="Rounded Rectangle 33"/>
            <p:cNvSpPr/>
            <p:nvPr/>
          </p:nvSpPr>
          <p:spPr bwMode="auto">
            <a:xfrm>
              <a:off x="937938" y="3758618"/>
              <a:ext cx="1729061" cy="296626"/>
            </a:xfrm>
            <a:prstGeom prst="roundRect">
              <a:avLst/>
            </a:prstGeom>
            <a:noFill/>
            <a:ln w="9525" cap="flat" cmpd="sng" algn="ctr">
              <a:noFill/>
              <a:prstDash val="solid"/>
              <a:round/>
              <a:headEnd type="none" w="med" len="med"/>
              <a:tailEnd type="none" w="med" len="med"/>
            </a:ln>
            <a:effectLst/>
          </p:spPr>
          <p:txBody>
            <a:bodyPr vert="horz" wrap="square" lIns="73589" tIns="36793" rIns="73589" bIns="36793" numCol="1" rtlCol="0" anchor="ctr"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735874" eaLnBrk="0" fontAlgn="base" hangingPunct="0">
                <a:spcBef>
                  <a:spcPct val="0"/>
                </a:spcBef>
                <a:spcAft>
                  <a:spcPct val="0"/>
                </a:spcAft>
              </a:pPr>
              <a:r>
                <a:rPr lang="en-US" sz="1000" b="1" dirty="0">
                  <a:solidFill>
                    <a:srgbClr val="FFFFFF"/>
                  </a:solidFill>
                  <a:effectLst>
                    <a:outerShdw blurRad="38100" dist="38100" dir="2700000" algn="tl">
                      <a:srgbClr val="000000">
                        <a:alpha val="43137"/>
                      </a:srgbClr>
                    </a:outerShdw>
                  </a:effectLst>
                  <a:latin typeface="Century Gothic" pitchFamily="34" charset="0"/>
                  <a:cs typeface="Calibri" pitchFamily="34" charset="0"/>
                </a:rPr>
                <a:t>PROSPECTIVE CLAIMS</a:t>
              </a:r>
            </a:p>
          </p:txBody>
        </p:sp>
      </p:grpSp>
      <p:pic>
        <p:nvPicPr>
          <p:cNvPr id="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170" y="1662143"/>
            <a:ext cx="17557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36"/>
          <p:cNvSpPr/>
          <p:nvPr/>
        </p:nvSpPr>
        <p:spPr>
          <a:xfrm>
            <a:off x="3505200" y="2198719"/>
            <a:ext cx="2971800" cy="2601882"/>
          </a:xfrm>
          <a:prstGeom prst="roundRect">
            <a:avLst>
              <a:gd name="adj" fmla="val 8740"/>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677" tIns="36338" rIns="72677" bIns="36338" rtlCol="0" anchor="ctr"/>
          <a:lstStyle/>
          <a:p>
            <a:pPr algn="ctr"/>
            <a:endParaRPr lang="en-US" dirty="0"/>
          </a:p>
        </p:txBody>
      </p:sp>
      <p:sp>
        <p:nvSpPr>
          <p:cNvPr id="52" name="TextBox 51"/>
          <p:cNvSpPr txBox="1"/>
          <p:nvPr/>
        </p:nvSpPr>
        <p:spPr>
          <a:xfrm>
            <a:off x="3600450" y="2645580"/>
            <a:ext cx="3009900" cy="1708160"/>
          </a:xfrm>
          <a:prstGeom prst="rect">
            <a:avLst/>
          </a:prstGeom>
          <a:noFill/>
        </p:spPr>
        <p:txBody>
          <a:bodyPr wrap="square" rtlCol="0">
            <a:spAutoFit/>
          </a:bodyPr>
          <a:lstStyle/>
          <a:p>
            <a:pPr>
              <a:lnSpc>
                <a:spcPct val="150000"/>
              </a:lnSpc>
            </a:pPr>
            <a:r>
              <a:rPr lang="en-US" sz="1000" dirty="0" smtClean="0">
                <a:solidFill>
                  <a:srgbClr val="585858"/>
                </a:solidFill>
                <a:latin typeface="Century Gothic" pitchFamily="34" charset="0"/>
              </a:rPr>
              <a:t>Outstanding Liability            $____________</a:t>
            </a:r>
          </a:p>
          <a:p>
            <a:pPr>
              <a:lnSpc>
                <a:spcPct val="150000"/>
              </a:lnSpc>
            </a:pPr>
            <a:endParaRPr lang="en-US" sz="1000" dirty="0" smtClean="0">
              <a:solidFill>
                <a:srgbClr val="585858"/>
              </a:solidFill>
              <a:latin typeface="Century Gothic" pitchFamily="34" charset="0"/>
            </a:endParaRPr>
          </a:p>
          <a:p>
            <a:pPr>
              <a:lnSpc>
                <a:spcPct val="150000"/>
              </a:lnSpc>
            </a:pPr>
            <a:r>
              <a:rPr lang="en-US" sz="1000" dirty="0" smtClean="0">
                <a:solidFill>
                  <a:srgbClr val="585858"/>
                </a:solidFill>
                <a:latin typeface="Century Gothic" pitchFamily="34" charset="0"/>
              </a:rPr>
              <a:t>Projected Ultimate               $____________</a:t>
            </a:r>
          </a:p>
          <a:p>
            <a:pPr>
              <a:lnSpc>
                <a:spcPct val="150000"/>
              </a:lnSpc>
            </a:pPr>
            <a:endParaRPr lang="en-US" sz="1000" dirty="0" smtClean="0">
              <a:solidFill>
                <a:srgbClr val="585858"/>
              </a:solidFill>
              <a:latin typeface="Century Gothic" pitchFamily="34" charset="0"/>
            </a:endParaRPr>
          </a:p>
          <a:p>
            <a:pPr>
              <a:lnSpc>
                <a:spcPct val="150000"/>
              </a:lnSpc>
            </a:pPr>
            <a:r>
              <a:rPr lang="en-US" sz="1000" dirty="0" smtClean="0">
                <a:solidFill>
                  <a:srgbClr val="585858"/>
                </a:solidFill>
                <a:latin typeface="Century Gothic" pitchFamily="34" charset="0"/>
              </a:rPr>
              <a:t>Total Outstanding Liability   $____________</a:t>
            </a:r>
          </a:p>
          <a:p>
            <a:pPr>
              <a:lnSpc>
                <a:spcPct val="150000"/>
              </a:lnSpc>
            </a:pPr>
            <a:endParaRPr lang="en-US" sz="1000" dirty="0">
              <a:solidFill>
                <a:srgbClr val="585858"/>
              </a:solidFill>
              <a:latin typeface="Century Gothic" pitchFamily="34" charset="0"/>
            </a:endParaRPr>
          </a:p>
          <a:p>
            <a:pPr>
              <a:lnSpc>
                <a:spcPct val="150000"/>
              </a:lnSpc>
            </a:pPr>
            <a:endParaRPr lang="en-US" sz="1000" dirty="0">
              <a:solidFill>
                <a:srgbClr val="585858"/>
              </a:solidFill>
              <a:latin typeface="Century Gothic" pitchFamily="34" charset="0"/>
            </a:endParaRPr>
          </a:p>
        </p:txBody>
      </p:sp>
      <p:sp>
        <p:nvSpPr>
          <p:cNvPr id="54" name="Rounded Rectangle 53"/>
          <p:cNvSpPr/>
          <p:nvPr/>
        </p:nvSpPr>
        <p:spPr>
          <a:xfrm>
            <a:off x="6566231" y="2217044"/>
            <a:ext cx="2971800" cy="2583557"/>
          </a:xfrm>
          <a:prstGeom prst="roundRect">
            <a:avLst>
              <a:gd name="adj" fmla="val 8740"/>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677" tIns="36338" rIns="72677" bIns="36338" rtlCol="0" anchor="ctr"/>
          <a:lstStyle/>
          <a:p>
            <a:pPr algn="ctr"/>
            <a:endParaRPr lang="en-US" dirty="0"/>
          </a:p>
        </p:txBody>
      </p:sp>
      <p:sp>
        <p:nvSpPr>
          <p:cNvPr id="55" name="TextBox 54"/>
          <p:cNvSpPr txBox="1"/>
          <p:nvPr/>
        </p:nvSpPr>
        <p:spPr>
          <a:xfrm>
            <a:off x="7010400" y="2537241"/>
            <a:ext cx="1878215" cy="553998"/>
          </a:xfrm>
          <a:prstGeom prst="rect">
            <a:avLst/>
          </a:prstGeom>
          <a:noFill/>
        </p:spPr>
        <p:txBody>
          <a:bodyPr wrap="square" rtlCol="0">
            <a:spAutoFit/>
          </a:bodyPr>
          <a:lstStyle/>
          <a:p>
            <a:pPr algn="ctr">
              <a:lnSpc>
                <a:spcPct val="150000"/>
              </a:lnSpc>
            </a:pPr>
            <a:r>
              <a:rPr lang="en-US" sz="1000" dirty="0" smtClean="0">
                <a:solidFill>
                  <a:srgbClr val="585858"/>
                </a:solidFill>
                <a:latin typeface="Century Gothic" pitchFamily="34" charset="0"/>
              </a:rPr>
              <a:t>________________________</a:t>
            </a:r>
          </a:p>
          <a:p>
            <a:pPr algn="ctr">
              <a:lnSpc>
                <a:spcPct val="150000"/>
              </a:lnSpc>
            </a:pPr>
            <a:r>
              <a:rPr lang="en-US" sz="1000" dirty="0" smtClean="0">
                <a:solidFill>
                  <a:srgbClr val="585858"/>
                </a:solidFill>
                <a:latin typeface="Century Gothic" pitchFamily="34" charset="0"/>
              </a:rPr>
              <a:t>% of Savings Estimate</a:t>
            </a:r>
            <a:endParaRPr lang="en-US" sz="1000" dirty="0">
              <a:solidFill>
                <a:srgbClr val="585858"/>
              </a:solidFill>
              <a:latin typeface="Century Gothic" pitchFamily="34" charset="0"/>
            </a:endParaRPr>
          </a:p>
        </p:txBody>
      </p:sp>
      <p:sp>
        <p:nvSpPr>
          <p:cNvPr id="56" name="TextBox 55"/>
          <p:cNvSpPr txBox="1"/>
          <p:nvPr/>
        </p:nvSpPr>
        <p:spPr>
          <a:xfrm>
            <a:off x="6560700" y="3737614"/>
            <a:ext cx="2895600" cy="553998"/>
          </a:xfrm>
          <a:prstGeom prst="rect">
            <a:avLst/>
          </a:prstGeom>
          <a:noFill/>
        </p:spPr>
        <p:txBody>
          <a:bodyPr wrap="square" rtlCol="0">
            <a:spAutoFit/>
          </a:bodyPr>
          <a:lstStyle/>
          <a:p>
            <a:pPr algn="ctr">
              <a:lnSpc>
                <a:spcPct val="150000"/>
              </a:lnSpc>
            </a:pPr>
            <a:r>
              <a:rPr lang="en-US" sz="1000" dirty="0">
                <a:solidFill>
                  <a:srgbClr val="585858"/>
                </a:solidFill>
                <a:latin typeface="Century Gothic" pitchFamily="34" charset="0"/>
              </a:rPr>
              <a:t>________________________</a:t>
            </a:r>
          </a:p>
          <a:p>
            <a:pPr algn="ctr">
              <a:lnSpc>
                <a:spcPct val="150000"/>
              </a:lnSpc>
            </a:pPr>
            <a:r>
              <a:rPr lang="en-US" sz="1000" dirty="0" smtClean="0">
                <a:solidFill>
                  <a:srgbClr val="585858"/>
                </a:solidFill>
                <a:latin typeface="Century Gothic" pitchFamily="34" charset="0"/>
              </a:rPr>
              <a:t>Estimate Financial Savings</a:t>
            </a:r>
            <a:endParaRPr lang="en-US" sz="1000" dirty="0">
              <a:solidFill>
                <a:srgbClr val="585858"/>
              </a:solidFill>
              <a:latin typeface="Century Gothic" pitchFamily="34" charset="0"/>
            </a:endParaRPr>
          </a:p>
        </p:txBody>
      </p:sp>
      <p:sp>
        <p:nvSpPr>
          <p:cNvPr id="3" name="TextBox 2"/>
          <p:cNvSpPr txBox="1"/>
          <p:nvPr/>
        </p:nvSpPr>
        <p:spPr>
          <a:xfrm>
            <a:off x="5410200" y="2631104"/>
            <a:ext cx="914400" cy="246221"/>
          </a:xfrm>
          <a:prstGeom prst="rect">
            <a:avLst/>
          </a:prstGeom>
          <a:noFill/>
        </p:spPr>
        <p:txBody>
          <a:bodyPr wrap="square" rtlCol="0">
            <a:spAutoFit/>
          </a:bodyPr>
          <a:lstStyle/>
          <a:p>
            <a:r>
              <a:rPr lang="en-US" sz="1000" b="1" dirty="0" smtClean="0">
                <a:solidFill>
                  <a:srgbClr val="5E9732"/>
                </a:solidFill>
              </a:rPr>
              <a:t>$26,000,000</a:t>
            </a:r>
            <a:endParaRPr lang="en-US" sz="1000" b="1" dirty="0">
              <a:solidFill>
                <a:srgbClr val="5E9732"/>
              </a:solidFill>
            </a:endParaRPr>
          </a:p>
        </p:txBody>
      </p:sp>
      <p:sp>
        <p:nvSpPr>
          <p:cNvPr id="59" name="TextBox 58"/>
          <p:cNvSpPr txBox="1"/>
          <p:nvPr/>
        </p:nvSpPr>
        <p:spPr>
          <a:xfrm>
            <a:off x="5410200" y="3073818"/>
            <a:ext cx="914400" cy="246221"/>
          </a:xfrm>
          <a:prstGeom prst="rect">
            <a:avLst/>
          </a:prstGeom>
          <a:noFill/>
        </p:spPr>
        <p:txBody>
          <a:bodyPr wrap="square" rtlCol="0">
            <a:spAutoFit/>
          </a:bodyPr>
          <a:lstStyle/>
          <a:p>
            <a:r>
              <a:rPr lang="en-US" sz="1000" b="1" dirty="0" smtClean="0">
                <a:solidFill>
                  <a:srgbClr val="5E9732"/>
                </a:solidFill>
              </a:rPr>
              <a:t>$6,000,000</a:t>
            </a:r>
            <a:endParaRPr lang="en-US" sz="1000" b="1" dirty="0">
              <a:solidFill>
                <a:srgbClr val="5E9732"/>
              </a:solidFill>
            </a:endParaRPr>
          </a:p>
        </p:txBody>
      </p:sp>
      <p:sp>
        <p:nvSpPr>
          <p:cNvPr id="60" name="TextBox 59"/>
          <p:cNvSpPr txBox="1"/>
          <p:nvPr/>
        </p:nvSpPr>
        <p:spPr>
          <a:xfrm>
            <a:off x="5427406" y="3538275"/>
            <a:ext cx="914400" cy="246221"/>
          </a:xfrm>
          <a:prstGeom prst="rect">
            <a:avLst/>
          </a:prstGeom>
          <a:noFill/>
        </p:spPr>
        <p:txBody>
          <a:bodyPr wrap="square" rtlCol="0">
            <a:spAutoFit/>
          </a:bodyPr>
          <a:lstStyle/>
          <a:p>
            <a:r>
              <a:rPr lang="en-US" sz="1000" b="1" dirty="0" smtClean="0">
                <a:solidFill>
                  <a:srgbClr val="5E9732"/>
                </a:solidFill>
              </a:rPr>
              <a:t>$32,000,000</a:t>
            </a:r>
            <a:endParaRPr lang="en-US" sz="1000" b="1" dirty="0">
              <a:solidFill>
                <a:srgbClr val="5E9732"/>
              </a:solidFill>
            </a:endParaRPr>
          </a:p>
        </p:txBody>
      </p:sp>
      <p:sp>
        <p:nvSpPr>
          <p:cNvPr id="61" name="TextBox 60"/>
          <p:cNvSpPr txBox="1"/>
          <p:nvPr/>
        </p:nvSpPr>
        <p:spPr>
          <a:xfrm>
            <a:off x="7492307" y="2480784"/>
            <a:ext cx="914400" cy="246221"/>
          </a:xfrm>
          <a:prstGeom prst="rect">
            <a:avLst/>
          </a:prstGeom>
          <a:noFill/>
        </p:spPr>
        <p:txBody>
          <a:bodyPr wrap="square" rtlCol="0">
            <a:spAutoFit/>
          </a:bodyPr>
          <a:lstStyle/>
          <a:p>
            <a:pPr algn="ctr"/>
            <a:r>
              <a:rPr lang="en-US" sz="1000" b="1" dirty="0" smtClean="0">
                <a:solidFill>
                  <a:srgbClr val="5E9732"/>
                </a:solidFill>
              </a:rPr>
              <a:t>10%</a:t>
            </a:r>
            <a:endParaRPr lang="en-US" sz="1000" b="1" dirty="0">
              <a:solidFill>
                <a:srgbClr val="5E9732"/>
              </a:solidFill>
            </a:endParaRPr>
          </a:p>
        </p:txBody>
      </p:sp>
      <p:sp>
        <p:nvSpPr>
          <p:cNvPr id="6" name="TextBox 5"/>
          <p:cNvSpPr txBox="1"/>
          <p:nvPr/>
        </p:nvSpPr>
        <p:spPr>
          <a:xfrm>
            <a:off x="3505200" y="4014613"/>
            <a:ext cx="2971800" cy="461665"/>
          </a:xfrm>
          <a:prstGeom prst="rect">
            <a:avLst/>
          </a:prstGeom>
          <a:noFill/>
        </p:spPr>
        <p:txBody>
          <a:bodyPr wrap="square" rtlCol="0">
            <a:spAutoFit/>
          </a:bodyPr>
          <a:lstStyle/>
          <a:p>
            <a:pPr algn="ctr"/>
            <a:r>
              <a:rPr lang="en-US" sz="1200" b="1" dirty="0" smtClean="0">
                <a:solidFill>
                  <a:srgbClr val="5E9732"/>
                </a:solidFill>
                <a:latin typeface="Century Gothic" panose="020B0502020202020204" pitchFamily="34" charset="0"/>
              </a:rPr>
              <a:t>Average Outstanding Liability Multiple is 3 times Projected Ultimate</a:t>
            </a:r>
            <a:endParaRPr lang="en-US" sz="1200" b="1" dirty="0">
              <a:solidFill>
                <a:srgbClr val="5E9732"/>
              </a:solidFill>
              <a:latin typeface="Century Gothic" panose="020B0502020202020204" pitchFamily="34" charset="0"/>
            </a:endParaRPr>
          </a:p>
        </p:txBody>
      </p:sp>
      <p:sp>
        <p:nvSpPr>
          <p:cNvPr id="62" name="TextBox 61"/>
          <p:cNvSpPr txBox="1"/>
          <p:nvPr/>
        </p:nvSpPr>
        <p:spPr>
          <a:xfrm>
            <a:off x="7462937" y="3657600"/>
            <a:ext cx="914400" cy="246221"/>
          </a:xfrm>
          <a:prstGeom prst="rect">
            <a:avLst/>
          </a:prstGeom>
          <a:noFill/>
        </p:spPr>
        <p:txBody>
          <a:bodyPr wrap="square" rtlCol="0">
            <a:spAutoFit/>
          </a:bodyPr>
          <a:lstStyle/>
          <a:p>
            <a:pPr algn="ctr"/>
            <a:r>
              <a:rPr lang="en-US" sz="1000" b="1" dirty="0" smtClean="0">
                <a:solidFill>
                  <a:srgbClr val="5E9732"/>
                </a:solidFill>
              </a:rPr>
              <a:t>$2,600,000</a:t>
            </a:r>
            <a:endParaRPr lang="en-US" sz="1000" b="1" dirty="0">
              <a:solidFill>
                <a:srgbClr val="5E9732"/>
              </a:solidFill>
            </a:endParaRPr>
          </a:p>
        </p:txBody>
      </p:sp>
      <p:sp>
        <p:nvSpPr>
          <p:cNvPr id="7" name="TextBox 6"/>
          <p:cNvSpPr txBox="1"/>
          <p:nvPr/>
        </p:nvSpPr>
        <p:spPr>
          <a:xfrm>
            <a:off x="937938" y="5181600"/>
            <a:ext cx="8206062" cy="400110"/>
          </a:xfrm>
          <a:prstGeom prst="rect">
            <a:avLst/>
          </a:prstGeom>
          <a:noFill/>
        </p:spPr>
        <p:txBody>
          <a:bodyPr wrap="square" rtlCol="0">
            <a:spAutoFit/>
          </a:bodyPr>
          <a:lstStyle/>
          <a:p>
            <a:pPr algn="ctr"/>
            <a:r>
              <a:rPr lang="en-US" dirty="0" smtClean="0"/>
              <a:t>Key Locations: </a:t>
            </a:r>
            <a:r>
              <a:rPr lang="en-US" dirty="0" smtClean="0">
                <a:solidFill>
                  <a:srgbClr val="FF0000"/>
                </a:solidFill>
              </a:rPr>
              <a:t>CT, IL, TX, CA</a:t>
            </a:r>
            <a:r>
              <a:rPr lang="en-US" dirty="0" smtClean="0"/>
              <a:t>, </a:t>
            </a:r>
            <a:r>
              <a:rPr lang="en-US" dirty="0" smtClean="0">
                <a:solidFill>
                  <a:srgbClr val="5E9732"/>
                </a:solidFill>
              </a:rPr>
              <a:t>IN, GA, and IA</a:t>
            </a:r>
            <a:endParaRPr lang="en-US" dirty="0">
              <a:solidFill>
                <a:srgbClr val="5E9732"/>
              </a:solidFill>
            </a:endParaRPr>
          </a:p>
        </p:txBody>
      </p:sp>
    </p:spTree>
    <p:extLst>
      <p:ext uri="{BB962C8B-B14F-4D97-AF65-F5344CB8AC3E}">
        <p14:creationId xmlns:p14="http://schemas.microsoft.com/office/powerpoint/2010/main" val="21806424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1000"/>
                                        <p:tgtEl>
                                          <p:spTgt spid="60"/>
                                        </p:tgtEl>
                                      </p:cBhvr>
                                    </p:animEffect>
                                    <p:anim calcmode="lin" valueType="num">
                                      <p:cBhvr>
                                        <p:cTn id="53" dur="1000" fill="hold"/>
                                        <p:tgtEl>
                                          <p:spTgt spid="60"/>
                                        </p:tgtEl>
                                        <p:attrNameLst>
                                          <p:attrName>ppt_x</p:attrName>
                                        </p:attrNameLst>
                                      </p:cBhvr>
                                      <p:tavLst>
                                        <p:tav tm="0">
                                          <p:val>
                                            <p:strVal val="#ppt_x"/>
                                          </p:val>
                                        </p:tav>
                                        <p:tav tm="100000">
                                          <p:val>
                                            <p:strVal val="#ppt_x"/>
                                          </p:val>
                                        </p:tav>
                                      </p:tavLst>
                                    </p:anim>
                                    <p:anim calcmode="lin" valueType="num">
                                      <p:cBhvr>
                                        <p:cTn id="5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1000"/>
                                        <p:tgtEl>
                                          <p:spTgt spid="62"/>
                                        </p:tgtEl>
                                      </p:cBhvr>
                                    </p:animEffect>
                                    <p:anim calcmode="lin" valueType="num">
                                      <p:cBhvr>
                                        <p:cTn id="75" dur="1000" fill="hold"/>
                                        <p:tgtEl>
                                          <p:spTgt spid="62"/>
                                        </p:tgtEl>
                                        <p:attrNameLst>
                                          <p:attrName>ppt_x</p:attrName>
                                        </p:attrNameLst>
                                      </p:cBhvr>
                                      <p:tavLst>
                                        <p:tav tm="0">
                                          <p:val>
                                            <p:strVal val="#ppt_x"/>
                                          </p:val>
                                        </p:tav>
                                        <p:tav tm="100000">
                                          <p:val>
                                            <p:strVal val="#ppt_x"/>
                                          </p:val>
                                        </p:tav>
                                      </p:tavLst>
                                    </p:anim>
                                    <p:anim calcmode="lin" valueType="num">
                                      <p:cBhvr>
                                        <p:cTn id="7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52" grpId="0"/>
      <p:bldP spid="54" grpId="0" animBg="1"/>
      <p:bldP spid="55" grpId="0"/>
      <p:bldP spid="56" grpId="0"/>
      <p:bldP spid="3" grpId="0"/>
      <p:bldP spid="59" grpId="0"/>
      <p:bldP spid="60" grpId="0"/>
      <p:bldP spid="61" grpId="0"/>
      <p:bldP spid="6" grpId="0"/>
      <p:bldP spid="62"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a:xfrm>
            <a:off x="385916" y="1610362"/>
            <a:ext cx="9448800" cy="4568060"/>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defTabSz="1018348"/>
            <a:endParaRPr lang="en-US" dirty="0">
              <a:solidFill>
                <a:prstClr val="white"/>
              </a:solidFill>
            </a:endParaRPr>
          </a:p>
        </p:txBody>
      </p:sp>
      <p:sp>
        <p:nvSpPr>
          <p:cNvPr id="2" name="Title 1"/>
          <p:cNvSpPr>
            <a:spLocks noGrp="1"/>
          </p:cNvSpPr>
          <p:nvPr>
            <p:ph type="title"/>
          </p:nvPr>
        </p:nvSpPr>
        <p:spPr>
          <a:xfrm>
            <a:off x="584036" y="304800"/>
            <a:ext cx="9052560" cy="897784"/>
          </a:xfrm>
        </p:spPr>
        <p:txBody>
          <a:bodyPr>
            <a:normAutofit/>
          </a:bodyPr>
          <a:lstStyle/>
          <a:p>
            <a:r>
              <a:rPr lang="en-US" sz="3200" dirty="0"/>
              <a:t>Better Results: Provided by Beecher Carlson</a:t>
            </a:r>
          </a:p>
        </p:txBody>
      </p:sp>
      <p:sp>
        <p:nvSpPr>
          <p:cNvPr id="4" name="Slide Number Placeholder 3"/>
          <p:cNvSpPr>
            <a:spLocks noGrp="1"/>
          </p:cNvSpPr>
          <p:nvPr>
            <p:ph type="sldNum" sz="quarter" idx="12"/>
          </p:nvPr>
        </p:nvSpPr>
        <p:spPr>
          <a:xfrm>
            <a:off x="7484787" y="7239000"/>
            <a:ext cx="2346960" cy="413808"/>
          </a:xfrm>
        </p:spPr>
        <p:txBody>
          <a:bodyPr/>
          <a:lstStyle/>
          <a:p>
            <a:fld id="{A9AF1BE4-26A3-4B85-A398-AB0ADE8CBD3F}" type="slidenum">
              <a:rPr lang="en-US" smtClean="0">
                <a:solidFill>
                  <a:prstClr val="white"/>
                </a:solidFill>
              </a:rPr>
              <a:pPr/>
              <a:t>67</a:t>
            </a:fld>
            <a:endParaRPr lang="en-US" dirty="0">
              <a:solidFill>
                <a:prstClr val="white"/>
              </a:solidFill>
            </a:endParaRPr>
          </a:p>
        </p:txBody>
      </p:sp>
      <p:sp>
        <p:nvSpPr>
          <p:cNvPr id="6" name="Rectangle 5"/>
          <p:cNvSpPr/>
          <p:nvPr/>
        </p:nvSpPr>
        <p:spPr>
          <a:xfrm>
            <a:off x="291958" y="1534160"/>
            <a:ext cx="2057400" cy="4634841"/>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5" tIns="50917" rIns="101835" bIns="50917" anchor="ctr"/>
          <a:lstStyle/>
          <a:p>
            <a:pPr algn="ctr" defTabSz="1018348"/>
            <a:r>
              <a:rPr lang="en-US" sz="1600" b="1" dirty="0">
                <a:solidFill>
                  <a:prstClr val="white"/>
                </a:solidFill>
                <a:effectLst>
                  <a:outerShdw blurRad="38100" dist="38100" dir="2700000" algn="tl">
                    <a:srgbClr val="000000">
                      <a:alpha val="43137"/>
                    </a:srgbClr>
                  </a:outerShdw>
                </a:effectLst>
                <a:latin typeface="Century Gothic" pitchFamily="34" charset="0"/>
                <a:cs typeface="Calibri" pitchFamily="34" charset="0"/>
              </a:rPr>
              <a:t>BEECHER’S </a:t>
            </a:r>
          </a:p>
          <a:p>
            <a:pPr algn="ctr" defTabSz="1018348"/>
            <a:r>
              <a:rPr lang="en-US" sz="1600" b="1" dirty="0">
                <a:solidFill>
                  <a:prstClr val="white"/>
                </a:solidFill>
                <a:effectLst>
                  <a:outerShdw blurRad="38100" dist="38100" dir="2700000" algn="tl">
                    <a:srgbClr val="000000">
                      <a:alpha val="43137"/>
                    </a:srgbClr>
                  </a:outerShdw>
                </a:effectLst>
                <a:latin typeface="Century Gothic" pitchFamily="34" charset="0"/>
                <a:cs typeface="Calibri" pitchFamily="34" charset="0"/>
              </a:rPr>
              <a:t>ZOOM</a:t>
            </a:r>
            <a:r>
              <a:rPr lang="en-US" sz="1600" b="1" baseline="30000" dirty="0">
                <a:solidFill>
                  <a:prstClr val="white"/>
                </a:solidFill>
                <a:effectLst>
                  <a:outerShdw blurRad="38100" dist="38100" dir="2700000" algn="tl">
                    <a:srgbClr val="000000">
                      <a:alpha val="43137"/>
                    </a:srgbClr>
                  </a:outerShdw>
                </a:effectLst>
                <a:latin typeface="Century Gothic" panose="020B0502020202020204" pitchFamily="34" charset="0"/>
                <a:cs typeface="Calibri" pitchFamily="34" charset="0"/>
              </a:rPr>
              <a:t>®</a:t>
            </a:r>
            <a:r>
              <a:rPr lang="en-US" sz="1600" b="1" dirty="0">
                <a:solidFill>
                  <a:prstClr val="white"/>
                </a:solidFill>
                <a:effectLst>
                  <a:outerShdw blurRad="38100" dist="38100" dir="2700000" algn="tl">
                    <a:srgbClr val="000000">
                      <a:alpha val="43137"/>
                    </a:srgbClr>
                  </a:outerShdw>
                </a:effectLst>
                <a:latin typeface="Century Gothic" panose="020B0502020202020204" pitchFamily="34" charset="0"/>
                <a:cs typeface="Calibri" pitchFamily="34" charset="0"/>
              </a:rPr>
              <a:t> PROCESS GETS BETTER RESULTS</a:t>
            </a:r>
          </a:p>
        </p:txBody>
      </p:sp>
      <p:sp>
        <p:nvSpPr>
          <p:cNvPr id="11" name="Rectangle 10"/>
          <p:cNvSpPr/>
          <p:nvPr/>
        </p:nvSpPr>
        <p:spPr>
          <a:xfrm>
            <a:off x="2334610" y="1762761"/>
            <a:ext cx="7500106" cy="4062651"/>
          </a:xfrm>
          <a:prstGeom prst="rect">
            <a:avLst/>
          </a:prstGeom>
        </p:spPr>
        <p:txBody>
          <a:bodyPr wrap="square" lIns="91398" tIns="45699" rIns="91398" bIns="45699">
            <a:spAutoFit/>
          </a:bodyPr>
          <a:lstStyle/>
          <a:p>
            <a:pPr marL="342739" indent="-342739" defTabSz="1018348">
              <a:spcBef>
                <a:spcPts val="599"/>
              </a:spcBef>
              <a:spcAft>
                <a:spcPts val="599"/>
              </a:spcAft>
              <a:buFont typeface="Arial" panose="020B0604020202020204" pitchFamily="34" charset="0"/>
              <a:buChar char="•"/>
            </a:pPr>
            <a:r>
              <a:rPr lang="en-US" sz="1800" b="1" dirty="0">
                <a:solidFill>
                  <a:srgbClr val="5E9732"/>
                </a:solidFill>
                <a:latin typeface="Century Gothic" panose="020B0502020202020204" pitchFamily="34" charset="0"/>
              </a:rPr>
              <a:t>14% </a:t>
            </a:r>
            <a:r>
              <a:rPr lang="en-US" sz="1800" dirty="0">
                <a:solidFill>
                  <a:prstClr val="white"/>
                </a:solidFill>
                <a:latin typeface="Century Gothic" panose="020B0502020202020204" pitchFamily="34" charset="0"/>
              </a:rPr>
              <a:t> </a:t>
            </a:r>
            <a:r>
              <a:rPr lang="en-US" sz="1800" dirty="0">
                <a:solidFill>
                  <a:srgbClr val="2C2A2B"/>
                </a:solidFill>
                <a:latin typeface="Century Gothic" panose="020B0502020202020204" pitchFamily="34" charset="0"/>
              </a:rPr>
              <a:t>Average Reduction on Projected Ultimate Incurred </a:t>
            </a:r>
          </a:p>
          <a:p>
            <a:pPr marL="342739" indent="-342739" defTabSz="1018348">
              <a:spcBef>
                <a:spcPts val="599"/>
              </a:spcBef>
              <a:spcAft>
                <a:spcPts val="599"/>
              </a:spcAft>
              <a:buFont typeface="Arial" panose="020B0604020202020204" pitchFamily="34" charset="0"/>
              <a:buChar char="•"/>
            </a:pPr>
            <a:r>
              <a:rPr lang="en-US" sz="1800" b="1" dirty="0">
                <a:solidFill>
                  <a:srgbClr val="5E9732"/>
                </a:solidFill>
                <a:latin typeface="Century Gothic" panose="020B0502020202020204" pitchFamily="34" charset="0"/>
              </a:rPr>
              <a:t>29%  </a:t>
            </a:r>
            <a:r>
              <a:rPr lang="en-US" sz="1800" dirty="0">
                <a:solidFill>
                  <a:srgbClr val="2C2A2B"/>
                </a:solidFill>
                <a:latin typeface="Century Gothic" panose="020B0502020202020204" pitchFamily="34" charset="0"/>
              </a:rPr>
              <a:t>Average Reduction on Reserve Liabilities</a:t>
            </a:r>
          </a:p>
          <a:p>
            <a:pPr marL="342739" indent="-342739" defTabSz="1018348">
              <a:spcBef>
                <a:spcPts val="599"/>
              </a:spcBef>
              <a:spcAft>
                <a:spcPts val="599"/>
              </a:spcAft>
              <a:buFont typeface="Arial" panose="020B0604020202020204" pitchFamily="34" charset="0"/>
              <a:buChar char="•"/>
            </a:pPr>
            <a:r>
              <a:rPr lang="en-US" sz="1800" b="1" dirty="0">
                <a:solidFill>
                  <a:srgbClr val="5E9732"/>
                </a:solidFill>
                <a:latin typeface="Century Gothic" panose="020B0502020202020204" pitchFamily="34" charset="0"/>
              </a:rPr>
              <a:t>31%  </a:t>
            </a:r>
            <a:r>
              <a:rPr lang="en-US" sz="1800" dirty="0">
                <a:solidFill>
                  <a:srgbClr val="2C2A2B"/>
                </a:solidFill>
                <a:latin typeface="Century Gothic" panose="020B0502020202020204" pitchFamily="34" charset="0"/>
              </a:rPr>
              <a:t>Average Reduction on existing collateral </a:t>
            </a:r>
          </a:p>
          <a:p>
            <a:pPr marL="342739" indent="-342739" defTabSz="1018348">
              <a:spcBef>
                <a:spcPts val="599"/>
              </a:spcBef>
              <a:spcAft>
                <a:spcPts val="599"/>
              </a:spcAft>
              <a:buFont typeface="Arial" panose="020B0604020202020204" pitchFamily="34" charset="0"/>
              <a:buChar char="•"/>
            </a:pPr>
            <a:r>
              <a:rPr lang="en-US" sz="1800" dirty="0">
                <a:solidFill>
                  <a:prstClr val="black"/>
                </a:solidFill>
                <a:latin typeface="Century Gothic" panose="020B0502020202020204" pitchFamily="34" charset="0"/>
              </a:rPr>
              <a:t>We have mitigated our client claim cost by </a:t>
            </a:r>
            <a:r>
              <a:rPr lang="en-US" sz="1800" b="1" dirty="0">
                <a:solidFill>
                  <a:srgbClr val="5E9732"/>
                </a:solidFill>
                <a:latin typeface="Century Gothic" panose="020B0502020202020204" pitchFamily="34" charset="0"/>
              </a:rPr>
              <a:t>$</a:t>
            </a:r>
            <a:r>
              <a:rPr lang="en-US" sz="1800" b="1" dirty="0" smtClean="0">
                <a:solidFill>
                  <a:srgbClr val="5E9732"/>
                </a:solidFill>
                <a:latin typeface="Century Gothic" panose="020B0502020202020204" pitchFamily="34" charset="0"/>
              </a:rPr>
              <a:t>215,041,280 </a:t>
            </a:r>
            <a:r>
              <a:rPr lang="en-US" sz="1800" dirty="0">
                <a:solidFill>
                  <a:prstClr val="black"/>
                </a:solidFill>
                <a:latin typeface="Century Gothic" panose="020B0502020202020204" pitchFamily="34" charset="0"/>
              </a:rPr>
              <a:t>in the last two years.</a:t>
            </a:r>
            <a:endParaRPr lang="en-US" sz="1800" b="1" dirty="0">
              <a:solidFill>
                <a:srgbClr val="5E9732"/>
              </a:solidFill>
              <a:latin typeface="Century Gothic" panose="020B0502020202020204" pitchFamily="34" charset="0"/>
            </a:endParaRPr>
          </a:p>
          <a:p>
            <a:pPr marL="342739" indent="-342739" defTabSz="1018348">
              <a:spcBef>
                <a:spcPts val="599"/>
              </a:spcBef>
              <a:spcAft>
                <a:spcPts val="599"/>
              </a:spcAft>
              <a:buFont typeface="Arial" panose="020B0604020202020204" pitchFamily="34" charset="0"/>
              <a:buChar char="•"/>
            </a:pPr>
            <a:r>
              <a:rPr lang="en-US" sz="1800" dirty="0">
                <a:solidFill>
                  <a:srgbClr val="2C2A2B"/>
                </a:solidFill>
                <a:latin typeface="Century Gothic" panose="020B0502020202020204" pitchFamily="34" charset="0"/>
              </a:rPr>
              <a:t>Insurers will accelerate a reduction in collateral for ZOOM</a:t>
            </a:r>
            <a:r>
              <a:rPr lang="en-US" sz="1800" baseline="30000" dirty="0">
                <a:solidFill>
                  <a:srgbClr val="2C2A2B"/>
                </a:solidFill>
                <a:latin typeface="Century Gothic" panose="020B0502020202020204" pitchFamily="34" charset="0"/>
              </a:rPr>
              <a:t>®</a:t>
            </a:r>
            <a:r>
              <a:rPr lang="en-US" sz="1800" dirty="0">
                <a:solidFill>
                  <a:srgbClr val="2C2A2B"/>
                </a:solidFill>
                <a:latin typeface="Century Gothic" panose="020B0502020202020204" pitchFamily="34" charset="0"/>
              </a:rPr>
              <a:t> clients </a:t>
            </a:r>
          </a:p>
          <a:p>
            <a:pPr marL="342739" indent="-342739" defTabSz="1018348">
              <a:spcBef>
                <a:spcPts val="599"/>
              </a:spcBef>
              <a:spcAft>
                <a:spcPts val="599"/>
              </a:spcAft>
              <a:buFont typeface="Arial" panose="020B0604020202020204" pitchFamily="34" charset="0"/>
              <a:buChar char="•"/>
            </a:pPr>
            <a:r>
              <a:rPr lang="en-US" sz="1800" dirty="0">
                <a:solidFill>
                  <a:srgbClr val="2C2A2B"/>
                </a:solidFill>
                <a:latin typeface="Century Gothic" panose="020B0502020202020204" pitchFamily="34" charset="0"/>
              </a:rPr>
              <a:t>Insurers will lower deductible / excess workers compensation premiums on ZOOM</a:t>
            </a:r>
            <a:r>
              <a:rPr lang="en-US" sz="1800" baseline="30000" dirty="0">
                <a:solidFill>
                  <a:srgbClr val="2C2A2B"/>
                </a:solidFill>
                <a:latin typeface="Century Gothic" panose="020B0502020202020204" pitchFamily="34" charset="0"/>
              </a:rPr>
              <a:t>®</a:t>
            </a:r>
            <a:r>
              <a:rPr lang="en-US" sz="1800" dirty="0">
                <a:solidFill>
                  <a:srgbClr val="2C2A2B"/>
                </a:solidFill>
                <a:latin typeface="Century Gothic" panose="020B0502020202020204" pitchFamily="34" charset="0"/>
              </a:rPr>
              <a:t> clients </a:t>
            </a:r>
          </a:p>
          <a:p>
            <a:pPr marL="342739" indent="-342739" defTabSz="1018348">
              <a:spcBef>
                <a:spcPts val="599"/>
              </a:spcBef>
              <a:spcAft>
                <a:spcPts val="599"/>
              </a:spcAft>
              <a:buFont typeface="Arial" panose="020B0604020202020204" pitchFamily="34" charset="0"/>
              <a:buChar char="•"/>
            </a:pPr>
            <a:r>
              <a:rPr lang="en-US" sz="1800" dirty="0">
                <a:solidFill>
                  <a:srgbClr val="2C2A2B"/>
                </a:solidFill>
                <a:latin typeface="Century Gothic" panose="020B0502020202020204" pitchFamily="34" charset="0"/>
              </a:rPr>
              <a:t>With ZOOM</a:t>
            </a:r>
            <a:r>
              <a:rPr lang="en-US" sz="1800" baseline="30000" dirty="0">
                <a:solidFill>
                  <a:srgbClr val="2C2A2B"/>
                </a:solidFill>
                <a:latin typeface="Century Gothic" panose="020B0502020202020204" pitchFamily="34" charset="0"/>
              </a:rPr>
              <a:t>®</a:t>
            </a:r>
            <a:r>
              <a:rPr lang="en-US" sz="1800" dirty="0">
                <a:solidFill>
                  <a:srgbClr val="2C2A2B"/>
                </a:solidFill>
                <a:latin typeface="Century Gothic" panose="020B0502020202020204" pitchFamily="34" charset="0"/>
              </a:rPr>
              <a:t> analytics, we present a stronger marketing submission </a:t>
            </a:r>
          </a:p>
        </p:txBody>
      </p:sp>
    </p:spTree>
    <p:extLst>
      <p:ext uri="{BB962C8B-B14F-4D97-AF65-F5344CB8AC3E}">
        <p14:creationId xmlns:p14="http://schemas.microsoft.com/office/powerpoint/2010/main" val="9138418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555480" cy="897784"/>
          </a:xfrm>
        </p:spPr>
        <p:txBody>
          <a:bodyPr>
            <a:noAutofit/>
          </a:bodyPr>
          <a:lstStyle/>
          <a:p>
            <a:r>
              <a:rPr lang="en-US" dirty="0"/>
              <a:t>ZOOM</a:t>
            </a:r>
            <a:r>
              <a:rPr lang="en-US" baseline="30000" dirty="0" smtClean="0"/>
              <a:t>®</a:t>
            </a:r>
            <a:r>
              <a:rPr lang="en-US" dirty="0"/>
              <a:t> </a:t>
            </a:r>
            <a:r>
              <a:rPr lang="en-US" dirty="0" smtClean="0"/>
              <a:t>Analytics</a:t>
            </a:r>
            <a:br>
              <a:rPr lang="en-US" dirty="0" smtClean="0"/>
            </a:br>
            <a:r>
              <a:rPr lang="en-US" dirty="0" smtClean="0"/>
              <a:t>Baseline Assessment</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68</a:t>
            </a:fld>
            <a:endParaRPr lang="en-US" dirty="0"/>
          </a:p>
        </p:txBody>
      </p:sp>
      <p:sp>
        <p:nvSpPr>
          <p:cNvPr id="8" name="TextBox 7"/>
          <p:cNvSpPr txBox="1"/>
          <p:nvPr/>
        </p:nvSpPr>
        <p:spPr>
          <a:xfrm>
            <a:off x="228600" y="1297156"/>
            <a:ext cx="3407228" cy="5663089"/>
          </a:xfrm>
          <a:prstGeom prst="rect">
            <a:avLst/>
          </a:prstGeom>
          <a:noFill/>
        </p:spPr>
        <p:txBody>
          <a:bodyPr wrap="square" rtlCol="0">
            <a:spAutoFit/>
          </a:bodyPr>
          <a:lstStyle/>
          <a:p>
            <a:endParaRPr lang="en-US" sz="1400" b="1" u="sng" dirty="0" smtClean="0">
              <a:latin typeface="Century Gothic" pitchFamily="34" charset="0"/>
            </a:endParaRPr>
          </a:p>
          <a:p>
            <a:endParaRPr lang="en-US" sz="800" b="1" u="sng" dirty="0">
              <a:latin typeface="Century Gothic" pitchFamily="34" charset="0"/>
            </a:endParaRPr>
          </a:p>
          <a:p>
            <a:pPr marL="342900" indent="-342900">
              <a:buFont typeface="Arial" panose="020B0604020202020204" pitchFamily="34" charset="0"/>
              <a:buChar char="•"/>
            </a:pPr>
            <a:r>
              <a:rPr lang="en-US" sz="2400" dirty="0" smtClean="0">
                <a:latin typeface="Century Gothic" pitchFamily="34" charset="0"/>
              </a:rPr>
              <a:t>Data Run by 32 Key WC Performance Indicators (KPI’s)</a:t>
            </a:r>
          </a:p>
          <a:p>
            <a:pPr marL="342900" indent="-342900">
              <a:buFont typeface="Arial" panose="020B0604020202020204" pitchFamily="34" charset="0"/>
              <a:buChar char="•"/>
            </a:pPr>
            <a:endParaRPr lang="en-US" sz="2400" dirty="0">
              <a:latin typeface="Century Gothic" pitchFamily="34" charset="0"/>
            </a:endParaRPr>
          </a:p>
          <a:p>
            <a:pPr marL="342900" indent="-342900">
              <a:buFont typeface="Arial" panose="020B0604020202020204" pitchFamily="34" charset="0"/>
              <a:buChar char="•"/>
            </a:pPr>
            <a:r>
              <a:rPr lang="en-US" sz="2400" dirty="0" smtClean="0">
                <a:latin typeface="Century Gothic" pitchFamily="34" charset="0"/>
              </a:rPr>
              <a:t>Establish Baseline Outcomes</a:t>
            </a:r>
          </a:p>
          <a:p>
            <a:pPr marL="342900" indent="-342900">
              <a:buFont typeface="Arial" panose="020B0604020202020204" pitchFamily="34" charset="0"/>
              <a:buChar char="•"/>
            </a:pPr>
            <a:endParaRPr lang="en-US" sz="2400" dirty="0">
              <a:latin typeface="Century Gothic" pitchFamily="34" charset="0"/>
            </a:endParaRPr>
          </a:p>
          <a:p>
            <a:pPr marL="342900" indent="-342900">
              <a:buFont typeface="Arial" panose="020B0604020202020204" pitchFamily="34" charset="0"/>
              <a:buChar char="•"/>
            </a:pPr>
            <a:r>
              <a:rPr lang="en-US" sz="2400" dirty="0" smtClean="0">
                <a:latin typeface="Century Gothic" pitchFamily="34" charset="0"/>
              </a:rPr>
              <a:t>Provide Suggested Goals and Objectives by Policy Year</a:t>
            </a:r>
          </a:p>
          <a:p>
            <a:pPr marL="342900" indent="-342900">
              <a:buFont typeface="Arial" panose="020B0604020202020204" pitchFamily="34" charset="0"/>
              <a:buChar char="•"/>
            </a:pPr>
            <a:endParaRPr lang="en-US" sz="2400" dirty="0">
              <a:latin typeface="Century Gothic" pitchFamily="34" charset="0"/>
            </a:endParaRPr>
          </a:p>
          <a:p>
            <a:pPr marL="342900" indent="-342900">
              <a:buFont typeface="Arial" panose="020B0604020202020204" pitchFamily="34" charset="0"/>
              <a:buChar char="•"/>
            </a:pPr>
            <a:endParaRPr lang="en-US" sz="1400" u="sng" dirty="0">
              <a:latin typeface="Century Gothic" pitchFamily="34" charset="0"/>
            </a:endParaRPr>
          </a:p>
          <a:p>
            <a:pPr marL="342900" indent="-342900">
              <a:buFont typeface="Arial" panose="020B0604020202020204" pitchFamily="34" charset="0"/>
              <a:buChar char="•"/>
            </a:pPr>
            <a:endParaRPr lang="en-US" sz="1400" u="sng" dirty="0">
              <a:latin typeface="Century Gothic"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83762"/>
            <a:ext cx="4174558" cy="4002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7632" y="4267200"/>
            <a:ext cx="4666793" cy="2770738"/>
          </a:xfrm>
          <a:prstGeom prst="rect">
            <a:avLst/>
          </a:prstGeom>
          <a:solidFill>
            <a:schemeClr val="bg1"/>
          </a:solidFill>
          <a:ln>
            <a:solidFill>
              <a:schemeClr val="tx1">
                <a:lumMod val="65000"/>
                <a:lumOff val="35000"/>
              </a:schemeClr>
            </a:solidFill>
          </a:ln>
          <a:effectLst/>
        </p:spPr>
      </p:pic>
    </p:spTree>
    <p:extLst>
      <p:ext uri="{BB962C8B-B14F-4D97-AF65-F5344CB8AC3E}">
        <p14:creationId xmlns:p14="http://schemas.microsoft.com/office/powerpoint/2010/main" val="16318700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
            <a:ext cx="10058400" cy="897784"/>
          </a:xfrm>
        </p:spPr>
        <p:txBody>
          <a:bodyPr>
            <a:noAutofit/>
          </a:bodyPr>
          <a:lstStyle/>
          <a:p>
            <a:r>
              <a:rPr lang="en-US" dirty="0"/>
              <a:t>ZOOM</a:t>
            </a:r>
            <a:r>
              <a:rPr lang="en-US" baseline="30000" dirty="0"/>
              <a:t>®</a:t>
            </a:r>
            <a:r>
              <a:rPr lang="en-US" dirty="0"/>
              <a:t> </a:t>
            </a:r>
            <a:r>
              <a:rPr lang="en-US" dirty="0" smtClean="0"/>
              <a:t>Analytics</a:t>
            </a:r>
            <a:br>
              <a:rPr lang="en-US" dirty="0" smtClean="0"/>
            </a:br>
            <a:r>
              <a:rPr lang="en-US" dirty="0" smtClean="0"/>
              <a:t>Sample - Adjuster Indemnity Closure</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69</a:t>
            </a:fld>
            <a:endParaRPr lang="en-US" dirty="0"/>
          </a:p>
        </p:txBody>
      </p:sp>
      <p:sp>
        <p:nvSpPr>
          <p:cNvPr id="17" name="Rectangle 16"/>
          <p:cNvSpPr/>
          <p:nvPr/>
        </p:nvSpPr>
        <p:spPr>
          <a:xfrm>
            <a:off x="0" y="1371600"/>
            <a:ext cx="348343"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8105775" cy="412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2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31FD19-FE18-4AB7-9E39-6B3162C539ED}" type="slidenum">
              <a:rPr lang="en-US" smtClean="0">
                <a:solidFill>
                  <a:schemeClr val="bg1"/>
                </a:solidFill>
              </a:rPr>
              <a:t>7</a:t>
            </a:fld>
            <a:endParaRPr lang="en-US" dirty="0">
              <a:solidFill>
                <a:schemeClr val="bg1"/>
              </a:solidFill>
            </a:endParaRPr>
          </a:p>
        </p:txBody>
      </p:sp>
      <p:sp>
        <p:nvSpPr>
          <p:cNvPr id="35" name="TextBox 34"/>
          <p:cNvSpPr txBox="1"/>
          <p:nvPr/>
        </p:nvSpPr>
        <p:spPr>
          <a:xfrm>
            <a:off x="685800" y="5867400"/>
            <a:ext cx="8686800" cy="607346"/>
          </a:xfrm>
          <a:prstGeom prst="rect">
            <a:avLst/>
          </a:prstGeom>
          <a:noFill/>
        </p:spPr>
        <p:txBody>
          <a:bodyPr wrap="square" rtlCol="0">
            <a:noAutofit/>
          </a:bodyPr>
          <a:lstStyle/>
          <a:p>
            <a:pPr lvl="0" algn="just" defTabSz="914400">
              <a:defRPr/>
            </a:pPr>
            <a:r>
              <a:rPr lang="en-US" sz="1000" b="1" kern="0" spc="60" dirty="0">
                <a:latin typeface="Century Gothic" pitchFamily="34" charset="0"/>
                <a:cs typeface="Calibri" pitchFamily="34" charset="0"/>
              </a:rPr>
              <a:t>Beecher Carlson is a large account risk management broker that delivers expertise by industry focus and product specialization. </a:t>
            </a:r>
            <a:r>
              <a:rPr lang="en-US" sz="1000" b="1" kern="0" spc="60" dirty="0" smtClean="0">
                <a:latin typeface="Century Gothic" pitchFamily="34" charset="0"/>
                <a:cs typeface="Calibri" pitchFamily="34" charset="0"/>
              </a:rPr>
              <a:t>By </a:t>
            </a:r>
            <a:r>
              <a:rPr lang="en-US" sz="1000" b="1" kern="0" spc="60" dirty="0">
                <a:latin typeface="Century Gothic" pitchFamily="34" charset="0"/>
                <a:cs typeface="Calibri" pitchFamily="34" charset="0"/>
              </a:rPr>
              <a:t>leveraging our deep risk management </a:t>
            </a:r>
            <a:r>
              <a:rPr lang="en-US" sz="1000" b="1" kern="0" spc="60" dirty="0" smtClean="0">
                <a:latin typeface="Century Gothic" pitchFamily="34" charset="0"/>
                <a:cs typeface="Calibri" pitchFamily="34" charset="0"/>
              </a:rPr>
              <a:t>expertise</a:t>
            </a:r>
            <a:r>
              <a:rPr lang="en-US" sz="1000" b="1" kern="0" spc="60" dirty="0">
                <a:latin typeface="Century Gothic" pitchFamily="34" charset="0"/>
                <a:cs typeface="Calibri" pitchFamily="34" charset="0"/>
              </a:rPr>
              <a:t>, we are able to help clients manage their business risks, protect and enhance their capital and fulfill their corporate mission</a:t>
            </a:r>
            <a:r>
              <a:rPr lang="en-US" sz="1000" b="1" kern="0" spc="60" dirty="0" smtClean="0">
                <a:latin typeface="Century Gothic" pitchFamily="34" charset="0"/>
                <a:cs typeface="Calibri" pitchFamily="34" charset="0"/>
              </a:rPr>
              <a:t>.  </a:t>
            </a:r>
            <a:r>
              <a:rPr lang="en-US" sz="1000" b="1" kern="0" spc="60" dirty="0">
                <a:latin typeface="Century Gothic" pitchFamily="34" charset="0"/>
                <a:cs typeface="Calibri" pitchFamily="34" charset="0"/>
              </a:rPr>
              <a:t>Beecher Carlson is a subsidiary of Brown &amp; Brown, Inc. and headquartered in Atlanta, GA. </a:t>
            </a:r>
            <a:r>
              <a:rPr lang="en-US" sz="1000" b="1" kern="0" spc="60" dirty="0" smtClean="0">
                <a:latin typeface="Century Gothic" pitchFamily="34" charset="0"/>
                <a:cs typeface="Calibri" pitchFamily="34" charset="0"/>
              </a:rPr>
              <a:t>Headquartered in </a:t>
            </a:r>
            <a:r>
              <a:rPr lang="en-US" sz="1000" b="1" kern="0" spc="60" dirty="0">
                <a:latin typeface="Century Gothic" pitchFamily="34" charset="0"/>
                <a:cs typeface="Calibri" pitchFamily="34" charset="0"/>
              </a:rPr>
              <a:t>Daytona Beach, </a:t>
            </a:r>
            <a:r>
              <a:rPr lang="en-US" sz="1000" b="1" kern="0" spc="60" dirty="0" smtClean="0">
                <a:latin typeface="Century Gothic" pitchFamily="34" charset="0"/>
                <a:cs typeface="Calibri" pitchFamily="34" charset="0"/>
              </a:rPr>
              <a:t>FL, </a:t>
            </a:r>
            <a:r>
              <a:rPr lang="en-US" sz="1000" b="1" kern="0" spc="60" dirty="0">
                <a:latin typeface="Century Gothic" pitchFamily="34" charset="0"/>
                <a:cs typeface="Calibri" pitchFamily="34" charset="0"/>
              </a:rPr>
              <a:t>Brown &amp; Brown </a:t>
            </a:r>
            <a:r>
              <a:rPr lang="en-US" sz="1000" b="1" kern="0" spc="60" dirty="0" smtClean="0">
                <a:latin typeface="Century Gothic" pitchFamily="34" charset="0"/>
                <a:cs typeface="Calibri" pitchFamily="34" charset="0"/>
              </a:rPr>
              <a:t>is </a:t>
            </a:r>
            <a:r>
              <a:rPr lang="en-US" sz="1000" b="1" kern="0" spc="60" dirty="0">
                <a:latin typeface="Century Gothic" pitchFamily="34" charset="0"/>
                <a:cs typeface="Calibri" pitchFamily="34" charset="0"/>
              </a:rPr>
              <a:t>one of the nation’s leading independent insurance intermediaries </a:t>
            </a:r>
            <a:r>
              <a:rPr lang="en-US" sz="1000" b="1" kern="0" spc="60" dirty="0" smtClean="0">
                <a:latin typeface="Century Gothic" pitchFamily="34" charset="0"/>
                <a:cs typeface="Calibri" pitchFamily="34" charset="0"/>
              </a:rPr>
              <a:t>and is </a:t>
            </a:r>
            <a:r>
              <a:rPr lang="en-US" sz="1000" b="1" kern="0" spc="60" dirty="0">
                <a:latin typeface="Century Gothic" pitchFamily="34" charset="0"/>
                <a:cs typeface="Calibri" pitchFamily="34" charset="0"/>
              </a:rPr>
              <a:t>ranked as the </a:t>
            </a:r>
            <a:r>
              <a:rPr lang="en-US" sz="1000" b="1" kern="0" spc="60" dirty="0" smtClean="0">
                <a:latin typeface="Century Gothic" pitchFamily="34" charset="0"/>
                <a:cs typeface="Calibri" pitchFamily="34" charset="0"/>
              </a:rPr>
              <a:t>sixth </a:t>
            </a:r>
            <a:r>
              <a:rPr lang="en-US" sz="1000" b="1" kern="0" spc="60" dirty="0">
                <a:latin typeface="Century Gothic" pitchFamily="34" charset="0"/>
                <a:cs typeface="Calibri" pitchFamily="34" charset="0"/>
              </a:rPr>
              <a:t>largest insurance brokerage in the United States and the </a:t>
            </a:r>
            <a:r>
              <a:rPr lang="en-US" sz="1000" b="1" kern="0" spc="60" dirty="0" smtClean="0">
                <a:latin typeface="Century Gothic" pitchFamily="34" charset="0"/>
                <a:cs typeface="Calibri" pitchFamily="34" charset="0"/>
              </a:rPr>
              <a:t>seventh </a:t>
            </a:r>
            <a:r>
              <a:rPr lang="en-US" sz="1000" b="1" kern="0" spc="60" dirty="0">
                <a:latin typeface="Century Gothic" pitchFamily="34" charset="0"/>
                <a:cs typeface="Calibri" pitchFamily="34" charset="0"/>
              </a:rPr>
              <a:t>largest brokerage worldwide by </a:t>
            </a:r>
            <a:r>
              <a:rPr lang="en-US" sz="1000" b="1" i="1" kern="0" spc="60" dirty="0">
                <a:latin typeface="Century Gothic" pitchFamily="34" charset="0"/>
                <a:cs typeface="Calibri" pitchFamily="34" charset="0"/>
              </a:rPr>
              <a:t>Business Insurance </a:t>
            </a:r>
            <a:r>
              <a:rPr lang="en-US" sz="1000" b="1" kern="0" spc="60" dirty="0">
                <a:latin typeface="Century Gothic" pitchFamily="34" charset="0"/>
                <a:cs typeface="Calibri" pitchFamily="34" charset="0"/>
              </a:rPr>
              <a:t>magazine.  </a:t>
            </a:r>
            <a:r>
              <a:rPr lang="en-US" sz="1000" b="1" kern="0" spc="60" dirty="0" smtClean="0">
                <a:latin typeface="Century Gothic" pitchFamily="34" charset="0"/>
                <a:cs typeface="Calibri" pitchFamily="34" charset="0"/>
              </a:rPr>
              <a:t>Brown &amp; Brown </a:t>
            </a:r>
            <a:r>
              <a:rPr lang="en-US" sz="1000" b="1" dirty="0" smtClean="0">
                <a:latin typeface="Century Gothic" pitchFamily="34" charset="0"/>
              </a:rPr>
              <a:t>is </a:t>
            </a:r>
            <a:r>
              <a:rPr lang="en-US" sz="1000" b="1" dirty="0">
                <a:latin typeface="Century Gothic" pitchFamily="34" charset="0"/>
              </a:rPr>
              <a:t>a $</a:t>
            </a:r>
            <a:r>
              <a:rPr lang="en-US" sz="1000" b="1" dirty="0" smtClean="0">
                <a:latin typeface="Century Gothic" pitchFamily="34" charset="0"/>
              </a:rPr>
              <a:t>1.6B </a:t>
            </a:r>
            <a:r>
              <a:rPr lang="en-US" sz="1000" b="1" dirty="0">
                <a:latin typeface="Century Gothic" pitchFamily="34" charset="0"/>
              </a:rPr>
              <a:t>revenue </a:t>
            </a:r>
            <a:r>
              <a:rPr lang="en-US" sz="1000" b="1" dirty="0" smtClean="0">
                <a:latin typeface="Century Gothic" pitchFamily="34" charset="0"/>
              </a:rPr>
              <a:t>broker </a:t>
            </a:r>
            <a:r>
              <a:rPr lang="en-US" sz="1000" b="1" dirty="0" smtClean="0">
                <a:latin typeface="Century Gothic" pitchFamily="34" charset="0"/>
              </a:rPr>
              <a:t>placing </a:t>
            </a:r>
            <a:r>
              <a:rPr lang="en-US" sz="1000" b="1" dirty="0" smtClean="0">
                <a:latin typeface="Century Gothic" pitchFamily="34" charset="0"/>
              </a:rPr>
              <a:t>more than $12B of premium into the market. </a:t>
            </a:r>
            <a:endParaRPr lang="en-US" sz="1000" b="1" kern="0" spc="60" dirty="0">
              <a:latin typeface="Century Gothic" pitchFamily="34" charset="0"/>
              <a:cs typeface="Calibri" pitchFamily="34" charset="0"/>
            </a:endParaRPr>
          </a:p>
        </p:txBody>
      </p:sp>
      <p:sp>
        <p:nvSpPr>
          <p:cNvPr id="66" name="TextBox 65"/>
          <p:cNvSpPr txBox="1"/>
          <p:nvPr/>
        </p:nvSpPr>
        <p:spPr>
          <a:xfrm>
            <a:off x="0" y="0"/>
            <a:ext cx="10134600" cy="1210873"/>
          </a:xfrm>
          <a:prstGeom prst="rect">
            <a:avLst/>
          </a:prstGeom>
          <a:noFill/>
        </p:spPr>
        <p:txBody>
          <a:bodyPr wrap="square" lIns="101882" tIns="50941" rIns="101882" bIns="50941" rtlCol="0">
            <a:spAutoFit/>
          </a:bodyPr>
          <a:lstStyle/>
          <a:p>
            <a:pPr algn="ctr"/>
            <a:r>
              <a:rPr lang="en-US" sz="3600" dirty="0" smtClean="0">
                <a:solidFill>
                  <a:schemeClr val="bg1"/>
                </a:solidFill>
                <a:latin typeface="Century Gothic" pitchFamily="34" charset="0"/>
              </a:rPr>
              <a:t>Beecher </a:t>
            </a:r>
            <a:r>
              <a:rPr lang="en-US" sz="3600" dirty="0" smtClean="0">
                <a:solidFill>
                  <a:schemeClr val="bg1"/>
                </a:solidFill>
                <a:latin typeface="Century Gothic" pitchFamily="34" charset="0"/>
              </a:rPr>
              <a:t>Carlson/Brown &amp; Brown </a:t>
            </a:r>
          </a:p>
          <a:p>
            <a:pPr algn="ctr"/>
            <a:r>
              <a:rPr lang="en-US" sz="3600" dirty="0" smtClean="0">
                <a:solidFill>
                  <a:schemeClr val="bg1"/>
                </a:solidFill>
                <a:latin typeface="Century Gothic" pitchFamily="34" charset="0"/>
              </a:rPr>
              <a:t>Domestic </a:t>
            </a:r>
            <a:r>
              <a:rPr lang="en-US" sz="3600" dirty="0" smtClean="0">
                <a:solidFill>
                  <a:schemeClr val="bg1"/>
                </a:solidFill>
                <a:latin typeface="Century Gothic" pitchFamily="34" charset="0"/>
              </a:rPr>
              <a:t>Footprint</a:t>
            </a:r>
            <a:endParaRPr lang="en-US" sz="3600" dirty="0">
              <a:solidFill>
                <a:schemeClr val="bg1"/>
              </a:solidFill>
              <a:latin typeface="Century Gothic"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107" y="1388332"/>
            <a:ext cx="7124187" cy="4405122"/>
          </a:xfrm>
          <a:prstGeom prst="rect">
            <a:avLst/>
          </a:prstGeom>
        </p:spPr>
      </p:pic>
    </p:spTree>
    <p:extLst>
      <p:ext uri="{BB962C8B-B14F-4D97-AF65-F5344CB8AC3E}">
        <p14:creationId xmlns:p14="http://schemas.microsoft.com/office/powerpoint/2010/main" val="23721337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
            <a:ext cx="10058400" cy="897784"/>
          </a:xfrm>
        </p:spPr>
        <p:txBody>
          <a:bodyPr>
            <a:noAutofit/>
          </a:bodyPr>
          <a:lstStyle/>
          <a:p>
            <a:r>
              <a:rPr lang="en-US" dirty="0"/>
              <a:t>ZOOM</a:t>
            </a:r>
            <a:r>
              <a:rPr lang="en-US" baseline="30000" dirty="0"/>
              <a:t>®</a:t>
            </a:r>
            <a:r>
              <a:rPr lang="en-US" dirty="0"/>
              <a:t> </a:t>
            </a:r>
            <a:r>
              <a:rPr lang="en-US" dirty="0" smtClean="0"/>
              <a:t>Analytics</a:t>
            </a:r>
            <a:br>
              <a:rPr lang="en-US" dirty="0" smtClean="0"/>
            </a:br>
            <a:r>
              <a:rPr lang="en-US" dirty="0" smtClean="0"/>
              <a:t>Sample Indemnity CAT Scan</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70</a:t>
            </a:fld>
            <a:endParaRPr lang="en-US" dirty="0"/>
          </a:p>
        </p:txBody>
      </p:sp>
      <p:sp>
        <p:nvSpPr>
          <p:cNvPr id="17" name="Rectangle 16"/>
          <p:cNvSpPr/>
          <p:nvPr/>
        </p:nvSpPr>
        <p:spPr>
          <a:xfrm>
            <a:off x="0" y="1371600"/>
            <a:ext cx="348343"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8305800" cy="430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188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
            <a:ext cx="10058400" cy="897784"/>
          </a:xfrm>
        </p:spPr>
        <p:txBody>
          <a:bodyPr>
            <a:noAutofit/>
          </a:bodyPr>
          <a:lstStyle/>
          <a:p>
            <a:r>
              <a:rPr lang="en-US" dirty="0"/>
              <a:t>ZOOM</a:t>
            </a:r>
            <a:r>
              <a:rPr lang="en-US" baseline="30000" dirty="0"/>
              <a:t>®</a:t>
            </a:r>
            <a:r>
              <a:rPr lang="en-US" dirty="0"/>
              <a:t> </a:t>
            </a:r>
            <a:r>
              <a:rPr lang="en-US" dirty="0" smtClean="0"/>
              <a:t>Analytics</a:t>
            </a:r>
            <a:br>
              <a:rPr lang="en-US" dirty="0" smtClean="0"/>
            </a:br>
            <a:r>
              <a:rPr lang="en-US" dirty="0" smtClean="0"/>
              <a:t>Sample Litigation Analysis</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71</a:t>
            </a:fld>
            <a:endParaRPr lang="en-US" dirty="0"/>
          </a:p>
        </p:txBody>
      </p:sp>
      <p:sp>
        <p:nvSpPr>
          <p:cNvPr id="17" name="Rectangle 16"/>
          <p:cNvSpPr/>
          <p:nvPr/>
        </p:nvSpPr>
        <p:spPr>
          <a:xfrm>
            <a:off x="0" y="1371600"/>
            <a:ext cx="348343"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9866"/>
            <a:ext cx="4724400" cy="51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2" y="3880750"/>
            <a:ext cx="2195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401506"/>
            <a:ext cx="22002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1276975"/>
            <a:ext cx="3055067" cy="284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941902"/>
            <a:ext cx="3526631"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8813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
            <a:ext cx="10896600" cy="897784"/>
          </a:xfrm>
        </p:spPr>
        <p:txBody>
          <a:bodyPr>
            <a:noAutofit/>
          </a:bodyPr>
          <a:lstStyle/>
          <a:p>
            <a:r>
              <a:rPr lang="en-US" dirty="0"/>
              <a:t>ZOOM</a:t>
            </a:r>
            <a:r>
              <a:rPr lang="en-US" baseline="30000" dirty="0"/>
              <a:t>®</a:t>
            </a:r>
            <a:r>
              <a:rPr lang="en-US" dirty="0"/>
              <a:t> </a:t>
            </a:r>
            <a:r>
              <a:rPr lang="en-US" dirty="0" smtClean="0"/>
              <a:t>Analytics</a:t>
            </a:r>
            <a:r>
              <a:rPr lang="en-US" dirty="0"/>
              <a:t/>
            </a:r>
            <a:br>
              <a:rPr lang="en-US" dirty="0"/>
            </a:br>
            <a:r>
              <a:rPr lang="en-US" sz="3200" dirty="0" smtClean="0"/>
              <a:t>Claims Models- 18 Month Older Low Paid%</a:t>
            </a:r>
            <a:endParaRPr lang="en-US" sz="3200"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72</a:t>
            </a:fld>
            <a:endParaRPr lang="en-US" dirty="0"/>
          </a:p>
        </p:txBody>
      </p:sp>
      <p:sp>
        <p:nvSpPr>
          <p:cNvPr id="17" name="Rectangle 16"/>
          <p:cNvSpPr/>
          <p:nvPr/>
        </p:nvSpPr>
        <p:spPr>
          <a:xfrm>
            <a:off x="0" y="1371600"/>
            <a:ext cx="348343"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982189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5695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9080"/>
            <a:ext cx="9906000" cy="897784"/>
          </a:xfrm>
        </p:spPr>
        <p:txBody>
          <a:bodyPr>
            <a:normAutofit/>
          </a:bodyPr>
          <a:lstStyle/>
          <a:p>
            <a:r>
              <a:rPr lang="en-US" sz="3200" dirty="0"/>
              <a:t>ZOOM</a:t>
            </a:r>
            <a:r>
              <a:rPr lang="en-US" sz="3200" baseline="30000" dirty="0"/>
              <a:t>®</a:t>
            </a:r>
            <a:r>
              <a:rPr lang="en-US" sz="3200" dirty="0"/>
              <a:t> Analytics </a:t>
            </a:r>
            <a:r>
              <a:rPr lang="en-US" sz="3200" dirty="0" smtClean="0"/>
              <a:t>: Early Warning Model</a:t>
            </a:r>
            <a:endParaRPr lang="en-US" sz="3200"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73</a:t>
            </a:fld>
            <a:endParaRPr lang="en-US" dirty="0"/>
          </a:p>
        </p:txBody>
      </p:sp>
      <p:cxnSp>
        <p:nvCxnSpPr>
          <p:cNvPr id="5" name="Straight Arrow Connector 9"/>
          <p:cNvCxnSpPr>
            <a:cxnSpLocks noChangeShapeType="1"/>
          </p:cNvCxnSpPr>
          <p:nvPr/>
        </p:nvCxnSpPr>
        <p:spPr bwMode="auto">
          <a:xfrm>
            <a:off x="2479820" y="4645645"/>
            <a:ext cx="0" cy="383555"/>
          </a:xfrm>
          <a:prstGeom prst="straightConnector1">
            <a:avLst/>
          </a:prstGeom>
          <a:noFill/>
          <a:ln w="38100" algn="ctr">
            <a:solidFill>
              <a:srgbClr val="8CC63E"/>
            </a:solidFill>
            <a:round/>
            <a:headEnd/>
            <a:tailEnd type="arrow" w="med" len="med"/>
          </a:ln>
          <a:extLst>
            <a:ext uri="{909E8E84-426E-40DD-AFC4-6F175D3DCCD1}">
              <a14:hiddenFill xmlns:a14="http://schemas.microsoft.com/office/drawing/2010/main">
                <a:noFill/>
              </a14:hiddenFill>
            </a:ext>
          </a:extLst>
        </p:spPr>
      </p:cxnSp>
      <p:cxnSp>
        <p:nvCxnSpPr>
          <p:cNvPr id="6" name="Straight Connector 23"/>
          <p:cNvCxnSpPr>
            <a:cxnSpLocks noChangeShapeType="1"/>
          </p:cNvCxnSpPr>
          <p:nvPr/>
        </p:nvCxnSpPr>
        <p:spPr bwMode="auto">
          <a:xfrm flipV="1">
            <a:off x="2479820" y="6530445"/>
            <a:ext cx="0" cy="19669"/>
          </a:xfrm>
          <a:prstGeom prst="line">
            <a:avLst/>
          </a:prstGeom>
          <a:noFill/>
          <a:ln w="38100" algn="ctr">
            <a:solidFill>
              <a:srgbClr val="8CC63E"/>
            </a:solidFill>
            <a:round/>
            <a:headEnd/>
            <a:tailEnd/>
          </a:ln>
          <a:extLst>
            <a:ext uri="{909E8E84-426E-40DD-AFC4-6F175D3DCCD1}">
              <a14:hiddenFill xmlns:a14="http://schemas.microsoft.com/office/drawing/2010/main">
                <a:noFill/>
              </a14:hiddenFill>
            </a:ext>
          </a:extLst>
        </p:spPr>
      </p:cxnSp>
      <p:sp>
        <p:nvSpPr>
          <p:cNvPr id="7" name="TextBox 6"/>
          <p:cNvSpPr txBox="1"/>
          <p:nvPr/>
        </p:nvSpPr>
        <p:spPr>
          <a:xfrm>
            <a:off x="609600" y="1714933"/>
            <a:ext cx="3948545" cy="590632"/>
          </a:xfrm>
          <a:prstGeom prst="rect">
            <a:avLst/>
          </a:prstGeom>
          <a:solidFill>
            <a:srgbClr val="2C2A2B"/>
          </a:solidFill>
          <a:ln w="38100">
            <a:solidFill>
              <a:srgbClr val="8CC63E"/>
            </a:solidFill>
          </a:ln>
        </p:spPr>
        <p:style>
          <a:lnRef idx="2">
            <a:schemeClr val="accent3"/>
          </a:lnRef>
          <a:fillRef idx="1">
            <a:schemeClr val="lt1"/>
          </a:fillRef>
          <a:effectRef idx="0">
            <a:schemeClr val="accent3"/>
          </a:effectRef>
          <a:fontRef idx="minor">
            <a:schemeClr val="dk1"/>
          </a:fontRef>
        </p:style>
        <p:txBody>
          <a:bodyPr wrap="square" lIns="82003" tIns="41000" rIns="82003" bIns="41000">
            <a:spAutoFit/>
          </a:bodyPr>
          <a:lstStyle/>
          <a:p>
            <a:pPr algn="ctr" defTabSz="820103" eaLnBrk="0" fontAlgn="base" hangingPunct="0">
              <a:spcBef>
                <a:spcPct val="0"/>
              </a:spcBef>
              <a:spcAft>
                <a:spcPct val="0"/>
              </a:spcAft>
              <a:defRPr/>
            </a:pPr>
            <a:r>
              <a:rPr lang="en-US" sz="1100" b="1" dirty="0">
                <a:solidFill>
                  <a:srgbClr val="FFFFFF"/>
                </a:solidFill>
                <a:latin typeface="Century Gothic" panose="020B0502020202020204" pitchFamily="34" charset="0"/>
                <a:cs typeface="Calibri" pitchFamily="34" charset="0"/>
              </a:rPr>
              <a:t>Client historical data is obtained and prepared for analysis . Predictor attributes not known at claim inception are removed.</a:t>
            </a:r>
          </a:p>
        </p:txBody>
      </p:sp>
      <p:pic>
        <p:nvPicPr>
          <p:cNvPr id="8" name="Chart 6"/>
          <p:cNvPicPr>
            <a:picLocks noChangeArrowheads="1"/>
          </p:cNvPicPr>
          <p:nvPr/>
        </p:nvPicPr>
        <p:blipFill rotWithShape="1">
          <a:blip r:embed="rId2">
            <a:extLst>
              <a:ext uri="{28A0092B-C50C-407E-A947-70E740481C1C}">
                <a14:useLocalDpi xmlns:a14="http://schemas.microsoft.com/office/drawing/2010/main" val="0"/>
              </a:ext>
            </a:extLst>
          </a:blip>
          <a:srcRect l="13349" t="18469" r="21914"/>
          <a:stretch/>
        </p:blipFill>
        <p:spPr bwMode="auto">
          <a:xfrm>
            <a:off x="5354782" y="2057400"/>
            <a:ext cx="2447925" cy="168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336805" y="3817821"/>
            <a:ext cx="3234687" cy="544466"/>
          </a:xfrm>
          <a:prstGeom prst="rect">
            <a:avLst/>
          </a:prstGeom>
          <a:solidFill>
            <a:srgbClr val="2C2A2B"/>
          </a:solidFill>
          <a:ln w="38100">
            <a:solidFill>
              <a:srgbClr val="8CC63E"/>
            </a:solidFill>
          </a:ln>
        </p:spPr>
        <p:style>
          <a:lnRef idx="2">
            <a:schemeClr val="accent3"/>
          </a:lnRef>
          <a:fillRef idx="1">
            <a:schemeClr val="lt1"/>
          </a:fillRef>
          <a:effectRef idx="0">
            <a:schemeClr val="accent3"/>
          </a:effectRef>
          <a:fontRef idx="minor">
            <a:schemeClr val="dk1"/>
          </a:fontRef>
        </p:style>
        <p:txBody>
          <a:bodyPr wrap="square" lIns="82003" tIns="41000" rIns="82003" bIns="41000">
            <a:spAutoFit/>
          </a:bodyPr>
          <a:lstStyle/>
          <a:p>
            <a:pPr algn="ctr" defTabSz="820103" eaLnBrk="0" fontAlgn="base" hangingPunct="0">
              <a:spcBef>
                <a:spcPct val="0"/>
              </a:spcBef>
              <a:spcAft>
                <a:spcPct val="0"/>
              </a:spcAft>
              <a:defRPr/>
            </a:pPr>
            <a:r>
              <a:rPr lang="en-US" sz="1000" b="1" dirty="0">
                <a:solidFill>
                  <a:srgbClr val="FFFFFF"/>
                </a:solidFill>
                <a:latin typeface="Century Gothic" panose="020B0502020202020204" pitchFamily="34" charset="0"/>
                <a:cs typeface="Calibri" pitchFamily="34" charset="0"/>
              </a:rPr>
              <a:t>Only closed claims NOT used in model development are included in model validation (30% of Original Dataset).</a:t>
            </a:r>
          </a:p>
        </p:txBody>
      </p:sp>
      <p:cxnSp>
        <p:nvCxnSpPr>
          <p:cNvPr id="10" name="Straight Arrow Connector 20"/>
          <p:cNvCxnSpPr>
            <a:cxnSpLocks noChangeShapeType="1"/>
          </p:cNvCxnSpPr>
          <p:nvPr/>
        </p:nvCxnSpPr>
        <p:spPr bwMode="auto">
          <a:xfrm>
            <a:off x="2479825" y="6324600"/>
            <a:ext cx="2345053" cy="0"/>
          </a:xfrm>
          <a:prstGeom prst="straightConnector1">
            <a:avLst/>
          </a:prstGeom>
          <a:noFill/>
          <a:ln w="38100" algn="ctr">
            <a:solidFill>
              <a:srgbClr val="8CC63E"/>
            </a:solidFill>
            <a:round/>
            <a:headEnd/>
            <a:tailEnd type="arrow" w="med" len="med"/>
          </a:ln>
          <a:extLst>
            <a:ext uri="{909E8E84-426E-40DD-AFC4-6F175D3DCCD1}">
              <a14:hiddenFill xmlns:a14="http://schemas.microsoft.com/office/drawing/2010/main">
                <a:noFill/>
              </a14:hiddenFill>
            </a:ext>
          </a:extLst>
        </p:spPr>
      </p:cxnSp>
      <p:graphicFrame>
        <p:nvGraphicFramePr>
          <p:cNvPr id="11" name="Table 10"/>
          <p:cNvGraphicFramePr>
            <a:graphicFrameLocks noGrp="1"/>
          </p:cNvGraphicFramePr>
          <p:nvPr>
            <p:extLst>
              <p:ext uri="{D42A27DB-BD31-4B8C-83A1-F6EECF244321}">
                <p14:modId xmlns:p14="http://schemas.microsoft.com/office/powerpoint/2010/main" val="4096811373"/>
              </p:ext>
            </p:extLst>
          </p:nvPr>
        </p:nvGraphicFramePr>
        <p:xfrm>
          <a:off x="858982" y="2444697"/>
          <a:ext cx="3295327" cy="2279703"/>
        </p:xfrm>
        <a:graphic>
          <a:graphicData uri="http://schemas.openxmlformats.org/drawingml/2006/table">
            <a:tbl>
              <a:tblPr firstRow="1" bandRow="1">
                <a:tableStyleId>{5C22544A-7EE6-4342-B048-85BDC9FD1C3A}</a:tableStyleId>
              </a:tblPr>
              <a:tblGrid>
                <a:gridCol w="983680"/>
                <a:gridCol w="1213205"/>
                <a:gridCol w="1098442"/>
              </a:tblGrid>
              <a:tr h="369582">
                <a:tc rowSpan="2">
                  <a:txBody>
                    <a:bodyPr/>
                    <a:lstStyle/>
                    <a:p>
                      <a:pPr algn="ctr"/>
                      <a:r>
                        <a:rPr lang="en-US" sz="1100" b="1" dirty="0" smtClean="0">
                          <a:solidFill>
                            <a:schemeClr val="bg1"/>
                          </a:solidFill>
                          <a:latin typeface="Century Gothic" panose="020B0502020202020204" pitchFamily="34" charset="0"/>
                          <a:cs typeface="Calibri" pitchFamily="34" charset="0"/>
                        </a:rPr>
                        <a:t>Overall Sample</a:t>
                      </a:r>
                      <a:r>
                        <a:rPr lang="en-US" sz="1100" b="1" baseline="0" dirty="0" smtClean="0">
                          <a:solidFill>
                            <a:schemeClr val="bg1"/>
                          </a:solidFill>
                          <a:latin typeface="Century Gothic" panose="020B0502020202020204" pitchFamily="34" charset="0"/>
                          <a:cs typeface="Calibri" pitchFamily="34" charset="0"/>
                        </a:rPr>
                        <a:t> Information</a:t>
                      </a:r>
                      <a:endParaRPr lang="en-US" sz="1100" b="1" dirty="0">
                        <a:solidFill>
                          <a:schemeClr val="bg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6062"/>
                    </a:solidFill>
                  </a:tcPr>
                </a:tc>
                <a:tc gridSpan="2">
                  <a:txBody>
                    <a:bodyPr/>
                    <a:lstStyle/>
                    <a:p>
                      <a:pPr algn="ctr"/>
                      <a:r>
                        <a:rPr lang="en-US" sz="1100" dirty="0" smtClean="0">
                          <a:solidFill>
                            <a:schemeClr val="bg1"/>
                          </a:solidFill>
                          <a:latin typeface="Century Gothic" panose="020B0502020202020204" pitchFamily="34" charset="0"/>
                          <a:cs typeface="Calibri" pitchFamily="34" charset="0"/>
                        </a:rPr>
                        <a:t>Actual Event:</a:t>
                      </a:r>
                      <a:r>
                        <a:rPr lang="en-US" sz="1100" baseline="0" dirty="0" smtClean="0">
                          <a:solidFill>
                            <a:schemeClr val="bg1"/>
                          </a:solidFill>
                          <a:latin typeface="Century Gothic" panose="020B0502020202020204" pitchFamily="34" charset="0"/>
                          <a:cs typeface="Calibri" pitchFamily="34" charset="0"/>
                        </a:rPr>
                        <a:t> Claims Closes &gt;$15,000</a:t>
                      </a:r>
                      <a:endParaRPr lang="en-US" sz="1100" dirty="0">
                        <a:solidFill>
                          <a:schemeClr val="bg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63E"/>
                    </a:solidFill>
                  </a:tcPr>
                </a:tc>
                <a:tc hMerge="1">
                  <a:txBody>
                    <a:bodyPr/>
                    <a:lstStyle/>
                    <a:p>
                      <a:endParaRPr lang="en-US" sz="1200"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731">
                <a:tc vMerge="1">
                  <a:txBody>
                    <a:bodyPr/>
                    <a:lstStyle/>
                    <a:p>
                      <a:endParaRPr lang="en-US" sz="1200"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smtClean="0">
                          <a:solidFill>
                            <a:schemeClr val="bg1"/>
                          </a:solidFill>
                          <a:latin typeface="Century Gothic" panose="020B0502020202020204" pitchFamily="34" charset="0"/>
                          <a:cs typeface="Calibri" pitchFamily="34" charset="0"/>
                        </a:rPr>
                        <a:t>No</a:t>
                      </a:r>
                      <a:endParaRPr lang="en-US" sz="1100" b="1" dirty="0">
                        <a:solidFill>
                          <a:schemeClr val="bg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63E"/>
                    </a:solidFill>
                  </a:tcPr>
                </a:tc>
                <a:tc>
                  <a:txBody>
                    <a:bodyPr/>
                    <a:lstStyle/>
                    <a:p>
                      <a:pPr algn="ctr"/>
                      <a:r>
                        <a:rPr lang="en-US" sz="1100" b="1" dirty="0" smtClean="0">
                          <a:solidFill>
                            <a:schemeClr val="bg1"/>
                          </a:solidFill>
                          <a:latin typeface="Century Gothic" panose="020B0502020202020204" pitchFamily="34" charset="0"/>
                          <a:cs typeface="Calibri" pitchFamily="34" charset="0"/>
                        </a:rPr>
                        <a:t>Yes</a:t>
                      </a:r>
                      <a:endParaRPr lang="en-US" sz="1100" b="1" dirty="0">
                        <a:solidFill>
                          <a:schemeClr val="bg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63E"/>
                    </a:solidFill>
                  </a:tcPr>
                </a:tc>
              </a:tr>
              <a:tr h="220641">
                <a:tc>
                  <a:txBody>
                    <a:bodyPr/>
                    <a:lstStyle/>
                    <a:p>
                      <a:pPr algn="ctr"/>
                      <a:r>
                        <a:rPr lang="en-US" sz="1100" b="1" dirty="0" smtClean="0">
                          <a:solidFill>
                            <a:schemeClr val="tx1"/>
                          </a:solidFill>
                          <a:latin typeface="Century Gothic" panose="020B0502020202020204" pitchFamily="34" charset="0"/>
                          <a:cs typeface="Calibri" pitchFamily="34" charset="0"/>
                        </a:rPr>
                        <a:t># of Claims</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Century Gothic" panose="020B0502020202020204" pitchFamily="34" charset="0"/>
                          <a:cs typeface="Calibri" pitchFamily="34" charset="0"/>
                        </a:rPr>
                        <a:t>5,312</a:t>
                      </a:r>
                      <a:endParaRPr lang="en-US" sz="1100"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EC4"/>
                    </a:solidFill>
                  </a:tcPr>
                </a:tc>
                <a:tc>
                  <a:txBody>
                    <a:bodyPr/>
                    <a:lstStyle/>
                    <a:p>
                      <a:pPr algn="ctr"/>
                      <a:r>
                        <a:rPr lang="en-US" sz="1100" b="1" dirty="0" smtClean="0">
                          <a:solidFill>
                            <a:schemeClr val="tx1"/>
                          </a:solidFill>
                          <a:latin typeface="Century Gothic" panose="020B0502020202020204" pitchFamily="34" charset="0"/>
                          <a:cs typeface="Calibri" pitchFamily="34" charset="0"/>
                        </a:rPr>
                        <a:t>651</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69582">
                <a:tc>
                  <a:txBody>
                    <a:bodyPr/>
                    <a:lstStyle/>
                    <a:p>
                      <a:pPr algn="ctr"/>
                      <a:r>
                        <a:rPr lang="en-US" sz="1100" b="1" dirty="0" smtClean="0">
                          <a:solidFill>
                            <a:schemeClr val="tx1"/>
                          </a:solidFill>
                          <a:latin typeface="Century Gothic" panose="020B0502020202020204" pitchFamily="34" charset="0"/>
                          <a:cs typeface="Calibri" pitchFamily="34" charset="0"/>
                        </a:rPr>
                        <a:t>Mean Ult.</a:t>
                      </a:r>
                      <a:r>
                        <a:rPr lang="en-US" sz="1100" b="1" baseline="0" dirty="0" smtClean="0">
                          <a:solidFill>
                            <a:schemeClr val="tx1"/>
                          </a:solidFill>
                          <a:latin typeface="Century Gothic" panose="020B0502020202020204" pitchFamily="34" charset="0"/>
                          <a:cs typeface="Calibri" pitchFamily="34" charset="0"/>
                        </a:rPr>
                        <a:t> Incurred</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Century Gothic" panose="020B0502020202020204" pitchFamily="34" charset="0"/>
                          <a:cs typeface="Calibri" pitchFamily="34" charset="0"/>
                        </a:rPr>
                        <a:t>$948</a:t>
                      </a:r>
                      <a:endParaRPr lang="en-US" sz="1100"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EC4"/>
                    </a:solidFill>
                  </a:tcPr>
                </a:tc>
                <a:tc>
                  <a:txBody>
                    <a:bodyPr/>
                    <a:lstStyle/>
                    <a:p>
                      <a:pPr algn="ctr"/>
                      <a:r>
                        <a:rPr lang="en-US" sz="1100" b="1" dirty="0" smtClean="0">
                          <a:solidFill>
                            <a:schemeClr val="tx1"/>
                          </a:solidFill>
                          <a:latin typeface="Century Gothic" panose="020B0502020202020204" pitchFamily="34" charset="0"/>
                          <a:cs typeface="Calibri" pitchFamily="34" charset="0"/>
                        </a:rPr>
                        <a:t>$53,937</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69582">
                <a:tc>
                  <a:txBody>
                    <a:bodyPr/>
                    <a:lstStyle/>
                    <a:p>
                      <a:pPr algn="ctr"/>
                      <a:r>
                        <a:rPr lang="en-US" sz="1100" b="1" dirty="0" smtClean="0">
                          <a:solidFill>
                            <a:schemeClr val="tx1"/>
                          </a:solidFill>
                          <a:latin typeface="Century Gothic" panose="020B0502020202020204" pitchFamily="34" charset="0"/>
                          <a:cs typeface="Calibri" pitchFamily="34" charset="0"/>
                        </a:rPr>
                        <a:t>Sum of Ult. Incurred</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Century Gothic" panose="020B0502020202020204" pitchFamily="34" charset="0"/>
                          <a:cs typeface="Calibri" pitchFamily="34" charset="0"/>
                        </a:rPr>
                        <a:t>$5,035,776</a:t>
                      </a:r>
                      <a:endParaRPr lang="en-US" sz="1100"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EC4"/>
                    </a:solidFill>
                  </a:tcPr>
                </a:tc>
                <a:tc>
                  <a:txBody>
                    <a:bodyPr/>
                    <a:lstStyle/>
                    <a:p>
                      <a:pPr algn="ctr"/>
                      <a:r>
                        <a:rPr lang="en-US" sz="1100" b="1" dirty="0" smtClean="0">
                          <a:solidFill>
                            <a:schemeClr val="tx1"/>
                          </a:solidFill>
                          <a:latin typeface="Century Gothic" panose="020B0502020202020204" pitchFamily="34" charset="0"/>
                          <a:cs typeface="Calibri" pitchFamily="34" charset="0"/>
                        </a:rPr>
                        <a:t>$35,112,720</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20641">
                <a:tc>
                  <a:txBody>
                    <a:bodyPr/>
                    <a:lstStyle/>
                    <a:p>
                      <a:pPr algn="ctr"/>
                      <a:r>
                        <a:rPr lang="en-US" sz="1100" b="1" dirty="0" smtClean="0">
                          <a:solidFill>
                            <a:schemeClr val="tx1"/>
                          </a:solidFill>
                          <a:latin typeface="Century Gothic" panose="020B0502020202020204" pitchFamily="34" charset="0"/>
                          <a:cs typeface="Calibri" pitchFamily="34" charset="0"/>
                        </a:rPr>
                        <a:t>%</a:t>
                      </a:r>
                      <a:r>
                        <a:rPr lang="en-US" sz="1100" b="1" baseline="0" dirty="0" smtClean="0">
                          <a:solidFill>
                            <a:schemeClr val="tx1"/>
                          </a:solidFill>
                          <a:latin typeface="Century Gothic" panose="020B0502020202020204" pitchFamily="34" charset="0"/>
                          <a:cs typeface="Calibri" pitchFamily="34" charset="0"/>
                        </a:rPr>
                        <a:t> of Claims</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Century Gothic" panose="020B0502020202020204" pitchFamily="34" charset="0"/>
                          <a:cs typeface="Calibri" pitchFamily="34" charset="0"/>
                        </a:rPr>
                        <a:t>89.1%</a:t>
                      </a:r>
                      <a:endParaRPr lang="en-US" sz="1100"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EC4"/>
                    </a:solidFill>
                  </a:tcPr>
                </a:tc>
                <a:tc>
                  <a:txBody>
                    <a:bodyPr/>
                    <a:lstStyle/>
                    <a:p>
                      <a:pPr algn="ctr"/>
                      <a:r>
                        <a:rPr lang="en-US" sz="1100" b="1" dirty="0" smtClean="0">
                          <a:solidFill>
                            <a:schemeClr val="tx1"/>
                          </a:solidFill>
                          <a:latin typeface="Century Gothic" panose="020B0502020202020204" pitchFamily="34" charset="0"/>
                          <a:cs typeface="Calibri" pitchFamily="34" charset="0"/>
                        </a:rPr>
                        <a:t>10.9%</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20641">
                <a:tc>
                  <a:txBody>
                    <a:bodyPr/>
                    <a:lstStyle/>
                    <a:p>
                      <a:pPr algn="ctr"/>
                      <a:r>
                        <a:rPr lang="en-US" sz="1100" b="1" dirty="0" smtClean="0">
                          <a:solidFill>
                            <a:schemeClr val="tx1"/>
                          </a:solidFill>
                          <a:latin typeface="Century Gothic" panose="020B0502020202020204" pitchFamily="34" charset="0"/>
                          <a:cs typeface="Calibri" pitchFamily="34" charset="0"/>
                        </a:rPr>
                        <a:t>% of Cost</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Century Gothic" panose="020B0502020202020204" pitchFamily="34" charset="0"/>
                          <a:cs typeface="Calibri" pitchFamily="34" charset="0"/>
                        </a:rPr>
                        <a:t>12.5%</a:t>
                      </a:r>
                      <a:endParaRPr lang="en-US" sz="1100"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EC4"/>
                    </a:solidFill>
                  </a:tcPr>
                </a:tc>
                <a:tc>
                  <a:txBody>
                    <a:bodyPr/>
                    <a:lstStyle/>
                    <a:p>
                      <a:pPr algn="ctr"/>
                      <a:r>
                        <a:rPr lang="en-US" sz="1100" b="1" dirty="0" smtClean="0">
                          <a:solidFill>
                            <a:schemeClr val="tx1"/>
                          </a:solidFill>
                          <a:latin typeface="Century Gothic" panose="020B0502020202020204" pitchFamily="34" charset="0"/>
                          <a:cs typeface="Calibri" pitchFamily="34" charset="0"/>
                        </a:rPr>
                        <a:t>87.5%</a:t>
                      </a:r>
                      <a:endParaRPr lang="en-US" sz="1100" b="1" dirty="0">
                        <a:solidFill>
                          <a:schemeClr val="tx1"/>
                        </a:solidFill>
                        <a:latin typeface="Century Gothic" panose="020B0502020202020204" pitchFamily="34" charset="0"/>
                        <a:cs typeface="Calibri" pitchFamily="34" charset="0"/>
                      </a:endParaRPr>
                    </a:p>
                  </a:txBody>
                  <a:tcPr marL="83145" marR="83145" marT="40351" marB="40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12" name="Rectangle 1"/>
          <p:cNvSpPr>
            <a:spLocks noChangeArrowheads="1"/>
          </p:cNvSpPr>
          <p:nvPr/>
        </p:nvSpPr>
        <p:spPr bwMode="auto">
          <a:xfrm>
            <a:off x="7640782" y="2119930"/>
            <a:ext cx="136847" cy="121774"/>
          </a:xfrm>
          <a:prstGeom prst="rect">
            <a:avLst/>
          </a:prstGeom>
          <a:solidFill>
            <a:srgbClr val="8CC63E"/>
          </a:solidFill>
          <a:ln>
            <a:noFill/>
          </a:ln>
          <a:extLst>
            <a:ext uri="{91240B29-F687-4F45-9708-019B960494DF}">
              <a14:hiddenLine xmlns:a14="http://schemas.microsoft.com/office/drawing/2010/main" w="9525" algn="ctr">
                <a:solidFill>
                  <a:srgbClr val="000000"/>
                </a:solidFill>
                <a:round/>
                <a:headEnd/>
                <a:tailEnd/>
              </a14:hiddenLine>
            </a:ext>
          </a:extLst>
        </p:spPr>
        <p:txBody>
          <a:bodyPr lIns="82003" tIns="41000" rIns="82003" bIns="41000"/>
          <a:lstStyle/>
          <a:p>
            <a:pPr algn="ctr" defTabSz="820103" eaLnBrk="0" fontAlgn="base" hangingPunct="0">
              <a:spcBef>
                <a:spcPct val="0"/>
              </a:spcBef>
              <a:spcAft>
                <a:spcPct val="0"/>
              </a:spcAft>
            </a:pPr>
            <a:endParaRPr lang="en-US" sz="800" b="1" dirty="0">
              <a:solidFill>
                <a:srgbClr val="FFFFFF"/>
              </a:solidFill>
              <a:latin typeface="Century Gothic" panose="020B0502020202020204" pitchFamily="34" charset="0"/>
            </a:endParaRPr>
          </a:p>
        </p:txBody>
      </p:sp>
      <p:sp>
        <p:nvSpPr>
          <p:cNvPr id="13" name="Rectangle 12"/>
          <p:cNvSpPr>
            <a:spLocks noChangeArrowheads="1"/>
          </p:cNvSpPr>
          <p:nvPr/>
        </p:nvSpPr>
        <p:spPr bwMode="auto">
          <a:xfrm>
            <a:off x="7640782" y="2321545"/>
            <a:ext cx="136847" cy="121774"/>
          </a:xfrm>
          <a:prstGeom prst="rect">
            <a:avLst/>
          </a:prstGeom>
          <a:solidFill>
            <a:srgbClr val="5E9732"/>
          </a:solidFill>
          <a:ln>
            <a:noFill/>
          </a:ln>
          <a:extLst>
            <a:ext uri="{91240B29-F687-4F45-9708-019B960494DF}">
              <a14:hiddenLine xmlns:a14="http://schemas.microsoft.com/office/drawing/2010/main" w="9525" algn="ctr">
                <a:solidFill>
                  <a:srgbClr val="000000"/>
                </a:solidFill>
                <a:round/>
                <a:headEnd/>
                <a:tailEnd/>
              </a14:hiddenLine>
            </a:ext>
          </a:extLst>
        </p:spPr>
        <p:txBody>
          <a:bodyPr lIns="82003" tIns="41000" rIns="82003" bIns="41000"/>
          <a:lstStyle/>
          <a:p>
            <a:pPr algn="ctr" defTabSz="820103" eaLnBrk="0" fontAlgn="base" hangingPunct="0">
              <a:spcBef>
                <a:spcPct val="0"/>
              </a:spcBef>
              <a:spcAft>
                <a:spcPct val="0"/>
              </a:spcAft>
            </a:pPr>
            <a:endParaRPr lang="en-US" sz="800" b="1" dirty="0">
              <a:solidFill>
                <a:srgbClr val="FFFFFF"/>
              </a:solidFill>
              <a:latin typeface="Century Gothic" panose="020B0502020202020204" pitchFamily="34" charset="0"/>
            </a:endParaRPr>
          </a:p>
        </p:txBody>
      </p:sp>
      <p:sp>
        <p:nvSpPr>
          <p:cNvPr id="14" name="TextBox 2"/>
          <p:cNvSpPr txBox="1">
            <a:spLocks noChangeArrowheads="1"/>
          </p:cNvSpPr>
          <p:nvPr/>
        </p:nvSpPr>
        <p:spPr bwMode="auto">
          <a:xfrm>
            <a:off x="7802707" y="2061182"/>
            <a:ext cx="1371600" cy="2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03" tIns="41000" rIns="82003" bIns="410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20103" eaLnBrk="1" fontAlgn="base" hangingPunct="1">
              <a:spcBef>
                <a:spcPct val="0"/>
              </a:spcBef>
              <a:spcAft>
                <a:spcPct val="0"/>
              </a:spcAft>
            </a:pPr>
            <a:r>
              <a:rPr lang="en-US" sz="1050" b="1" dirty="0">
                <a:solidFill>
                  <a:srgbClr val="2C2A2B"/>
                </a:solidFill>
                <a:latin typeface="Century Gothic" panose="020B0502020202020204" pitchFamily="34" charset="0"/>
                <a:cs typeface="Calibri" pitchFamily="34" charset="0"/>
              </a:rPr>
              <a:t>Correct Prediction</a:t>
            </a:r>
          </a:p>
        </p:txBody>
      </p:sp>
      <p:cxnSp>
        <p:nvCxnSpPr>
          <p:cNvPr id="15" name="Straight Connector 8"/>
          <p:cNvCxnSpPr>
            <a:cxnSpLocks noChangeShapeType="1"/>
          </p:cNvCxnSpPr>
          <p:nvPr/>
        </p:nvCxnSpPr>
        <p:spPr bwMode="auto">
          <a:xfrm>
            <a:off x="4973782" y="1745056"/>
            <a:ext cx="0" cy="4732536"/>
          </a:xfrm>
          <a:prstGeom prst="line">
            <a:avLst/>
          </a:prstGeom>
          <a:noFill/>
          <a:ln w="28575" algn="ctr">
            <a:solidFill>
              <a:srgbClr val="A4A4A4"/>
            </a:solidFill>
            <a:prstDash val="dash"/>
            <a:round/>
            <a:headEnd/>
            <a:tailEnd/>
          </a:ln>
          <a:extLst>
            <a:ext uri="{909E8E84-426E-40DD-AFC4-6F175D3DCCD1}">
              <a14:hiddenFill xmlns:a14="http://schemas.microsoft.com/office/drawing/2010/main">
                <a:noFill/>
              </a14:hiddenFill>
            </a:ext>
          </a:extLst>
        </p:spPr>
      </p:cxnSp>
      <p:cxnSp>
        <p:nvCxnSpPr>
          <p:cNvPr id="16" name="Straight Arrow Connector 9"/>
          <p:cNvCxnSpPr>
            <a:cxnSpLocks noChangeShapeType="1"/>
            <a:stCxn id="18" idx="2"/>
            <a:endCxn id="19" idx="0"/>
          </p:cNvCxnSpPr>
          <p:nvPr/>
        </p:nvCxnSpPr>
        <p:spPr bwMode="auto">
          <a:xfrm>
            <a:off x="2500464" y="5668833"/>
            <a:ext cx="0" cy="353802"/>
          </a:xfrm>
          <a:prstGeom prst="straightConnector1">
            <a:avLst/>
          </a:prstGeom>
          <a:noFill/>
          <a:ln w="38100" algn="ctr">
            <a:solidFill>
              <a:srgbClr val="8CC63E"/>
            </a:solidFill>
            <a:round/>
            <a:headEnd/>
            <a:tailEnd type="arrow" w="med" len="med"/>
          </a:ln>
          <a:extLst>
            <a:ext uri="{909E8E84-426E-40DD-AFC4-6F175D3DCCD1}">
              <a14:hiddenFill xmlns:a14="http://schemas.microsoft.com/office/drawing/2010/main">
                <a:noFill/>
              </a14:hiddenFill>
            </a:ext>
          </a:extLst>
        </p:spPr>
      </p:cxnSp>
      <p:graphicFrame>
        <p:nvGraphicFramePr>
          <p:cNvPr id="17" name="Table 16"/>
          <p:cNvGraphicFramePr>
            <a:graphicFrameLocks noGrp="1"/>
          </p:cNvGraphicFramePr>
          <p:nvPr>
            <p:extLst>
              <p:ext uri="{D42A27DB-BD31-4B8C-83A1-F6EECF244321}">
                <p14:modId xmlns:p14="http://schemas.microsoft.com/office/powerpoint/2010/main" val="3223745614"/>
              </p:ext>
            </p:extLst>
          </p:nvPr>
        </p:nvGraphicFramePr>
        <p:xfrm>
          <a:off x="5371092" y="4560348"/>
          <a:ext cx="3260290" cy="2069052"/>
        </p:xfrm>
        <a:graphic>
          <a:graphicData uri="http://schemas.openxmlformats.org/drawingml/2006/table">
            <a:tbl>
              <a:tblPr firstRow="1" bandRow="1">
                <a:tableStyleId>{F5AB1C69-6EDB-4FF4-983F-18BD219EF322}</a:tableStyleId>
              </a:tblPr>
              <a:tblGrid>
                <a:gridCol w="652058"/>
                <a:gridCol w="652058"/>
                <a:gridCol w="652058"/>
                <a:gridCol w="652058"/>
                <a:gridCol w="652058"/>
              </a:tblGrid>
              <a:tr h="268941">
                <a:tc gridSpan="5">
                  <a:txBody>
                    <a:bodyPr/>
                    <a:lstStyle/>
                    <a:p>
                      <a:pPr algn="ctr"/>
                      <a:r>
                        <a:rPr lang="en-US" sz="1200" b="1" i="1" dirty="0" smtClean="0">
                          <a:solidFill>
                            <a:schemeClr val="tx1"/>
                          </a:solidFill>
                          <a:latin typeface="Century Gothic" panose="020B0502020202020204" pitchFamily="34" charset="0"/>
                          <a:cs typeface="Calibri" pitchFamily="34" charset="0"/>
                        </a:rPr>
                        <a:t>Results with a cut-point of .18</a:t>
                      </a:r>
                      <a:endParaRPr lang="en-US" sz="1200" b="1" i="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941">
                <a:tc gridSpan="5">
                  <a:txBody>
                    <a:bodyPr/>
                    <a:lstStyle/>
                    <a:p>
                      <a:pPr algn="ctr"/>
                      <a:r>
                        <a:rPr lang="en-US" sz="1200" b="1" dirty="0" smtClean="0">
                          <a:solidFill>
                            <a:schemeClr val="tx1"/>
                          </a:solidFill>
                          <a:latin typeface="Century Gothic" panose="020B0502020202020204" pitchFamily="34" charset="0"/>
                          <a:cs typeface="Calibri" pitchFamily="34" charset="0"/>
                        </a:rPr>
                        <a:t>Claim</a:t>
                      </a:r>
                      <a:r>
                        <a:rPr lang="en-US" sz="1200" b="1" baseline="0" dirty="0" smtClean="0">
                          <a:solidFill>
                            <a:schemeClr val="tx1"/>
                          </a:solidFill>
                          <a:latin typeface="Century Gothic" panose="020B0502020202020204" pitchFamily="34" charset="0"/>
                          <a:cs typeface="Calibri" pitchFamily="34" charset="0"/>
                        </a:rPr>
                        <a:t> Closes &gt; $15,000</a:t>
                      </a:r>
                      <a:endParaRPr lang="en-US" sz="12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941">
                <a:tc rowSpan="2" gridSpan="2">
                  <a:txBody>
                    <a:bodyPr/>
                    <a:lstStyle/>
                    <a:p>
                      <a:endParaRPr lang="en-US" sz="1100" dirty="0">
                        <a:solidFill>
                          <a:srgbClr val="5F6062"/>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6062"/>
                    </a:solidFill>
                  </a:tcPr>
                </a:tc>
                <a:tc rowSpan="2" h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200" b="1" dirty="0" smtClean="0">
                          <a:solidFill>
                            <a:schemeClr val="bg1"/>
                          </a:solidFill>
                          <a:latin typeface="Century Gothic" panose="020B0502020202020204" pitchFamily="34" charset="0"/>
                          <a:cs typeface="Calibri" pitchFamily="34" charset="0"/>
                        </a:rPr>
                        <a:t>Predicted</a:t>
                      </a:r>
                      <a:r>
                        <a:rPr lang="en-US" sz="1200" b="1" baseline="0" dirty="0" smtClean="0">
                          <a:solidFill>
                            <a:schemeClr val="bg1"/>
                          </a:solidFill>
                          <a:latin typeface="Century Gothic" panose="020B0502020202020204" pitchFamily="34" charset="0"/>
                          <a:cs typeface="Calibri" pitchFamily="34" charset="0"/>
                        </a:rPr>
                        <a:t> </a:t>
                      </a:r>
                      <a:endParaRPr lang="en-US" sz="1200" b="1" dirty="0">
                        <a:solidFill>
                          <a:schemeClr val="bg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9732"/>
                    </a:solidFill>
                  </a:tcPr>
                </a:tc>
                <a:tc h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322">
                <a:tc gridSpan="2" v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tx1"/>
                          </a:solidFill>
                          <a:latin typeface="Century Gothic" panose="020B0502020202020204" pitchFamily="34" charset="0"/>
                          <a:cs typeface="Calibri" pitchFamily="34" charset="0"/>
                        </a:rPr>
                        <a:t>FALSE</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tx1"/>
                          </a:solidFill>
                          <a:latin typeface="Century Gothic" panose="020B0502020202020204" pitchFamily="34" charset="0"/>
                          <a:cs typeface="Calibri" pitchFamily="34" charset="0"/>
                        </a:rPr>
                        <a:t>TRUE</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tx1"/>
                          </a:solidFill>
                          <a:latin typeface="Century Gothic" panose="020B0502020202020204" pitchFamily="34" charset="0"/>
                          <a:cs typeface="Calibri" pitchFamily="34" charset="0"/>
                        </a:rPr>
                        <a:t>TOTAL</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322">
                <a:tc rowSpan="3">
                  <a:txBody>
                    <a:bodyPr/>
                    <a:lstStyle/>
                    <a:p>
                      <a:pPr algn="ctr"/>
                      <a:r>
                        <a:rPr lang="en-US" sz="1200" b="1" dirty="0" smtClean="0">
                          <a:solidFill>
                            <a:schemeClr val="bg1"/>
                          </a:solidFill>
                          <a:latin typeface="Century Gothic" panose="020B0502020202020204" pitchFamily="34" charset="0"/>
                          <a:cs typeface="Calibri" pitchFamily="34" charset="0"/>
                        </a:rPr>
                        <a:t>Actual</a:t>
                      </a:r>
                      <a:endParaRPr lang="en-US" sz="1200" b="1" dirty="0">
                        <a:solidFill>
                          <a:schemeClr val="bg1"/>
                        </a:solidFill>
                        <a:latin typeface="Century Gothic" panose="020B0502020202020204" pitchFamily="34" charset="0"/>
                        <a:cs typeface="Calibri" pitchFamily="34" charset="0"/>
                      </a:endParaRPr>
                    </a:p>
                  </a:txBody>
                  <a:tcPr marL="83127" marR="83127" marT="40341" marB="40341"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9732"/>
                    </a:solidFill>
                  </a:tcPr>
                </a:tc>
                <a:tc>
                  <a:txBody>
                    <a:bodyPr/>
                    <a:lstStyle/>
                    <a:p>
                      <a:r>
                        <a:rPr lang="en-US" sz="1100" b="1" dirty="0" smtClean="0">
                          <a:solidFill>
                            <a:schemeClr val="tx1"/>
                          </a:solidFill>
                          <a:latin typeface="Century Gothic" panose="020B0502020202020204" pitchFamily="34" charset="0"/>
                          <a:cs typeface="Calibri" pitchFamily="34" charset="0"/>
                        </a:rPr>
                        <a:t>FALSE</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bg1"/>
                          </a:solidFill>
                          <a:latin typeface="Century Gothic" panose="020B0502020202020204" pitchFamily="34" charset="0"/>
                          <a:cs typeface="Calibri" pitchFamily="34" charset="0"/>
                        </a:rPr>
                        <a:t>1,449</a:t>
                      </a:r>
                      <a:endParaRPr lang="en-US" sz="1100" b="1" dirty="0">
                        <a:solidFill>
                          <a:schemeClr val="bg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63E"/>
                    </a:solidFill>
                  </a:tcPr>
                </a:tc>
                <a:tc>
                  <a:txBody>
                    <a:bodyPr/>
                    <a:lstStyle/>
                    <a:p>
                      <a:r>
                        <a:rPr lang="en-US" sz="1100" b="1" dirty="0" smtClean="0">
                          <a:solidFill>
                            <a:schemeClr val="bg1"/>
                          </a:solidFill>
                          <a:latin typeface="Century Gothic" panose="020B0502020202020204" pitchFamily="34" charset="0"/>
                          <a:cs typeface="Calibri" pitchFamily="34" charset="0"/>
                        </a:rPr>
                        <a:t>173</a:t>
                      </a:r>
                      <a:endParaRPr lang="en-US" sz="1100" b="1" dirty="0">
                        <a:solidFill>
                          <a:schemeClr val="bg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A4A4"/>
                    </a:solidFill>
                  </a:tcPr>
                </a:tc>
                <a:tc>
                  <a:txBody>
                    <a:bodyPr/>
                    <a:lstStyle/>
                    <a:p>
                      <a:r>
                        <a:rPr lang="en-US" sz="1100" b="1" dirty="0" smtClean="0">
                          <a:solidFill>
                            <a:schemeClr val="tx1"/>
                          </a:solidFill>
                          <a:latin typeface="Century Gothic" panose="020B0502020202020204" pitchFamily="34" charset="0"/>
                          <a:cs typeface="Calibri" pitchFamily="34" charset="0"/>
                        </a:rPr>
                        <a:t>1,622</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322">
                <a:tc v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tx1"/>
                          </a:solidFill>
                          <a:latin typeface="Century Gothic" panose="020B0502020202020204" pitchFamily="34" charset="0"/>
                          <a:cs typeface="Calibri" pitchFamily="34" charset="0"/>
                        </a:rPr>
                        <a:t>TRUE</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bg1"/>
                          </a:solidFill>
                          <a:latin typeface="Century Gothic" panose="020B0502020202020204" pitchFamily="34" charset="0"/>
                          <a:cs typeface="Calibri" pitchFamily="34" charset="0"/>
                        </a:rPr>
                        <a:t>76</a:t>
                      </a:r>
                      <a:endParaRPr lang="en-US" sz="1100" b="1" dirty="0">
                        <a:solidFill>
                          <a:schemeClr val="bg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A4A4"/>
                    </a:solidFill>
                  </a:tcPr>
                </a:tc>
                <a:tc>
                  <a:txBody>
                    <a:bodyPr/>
                    <a:lstStyle/>
                    <a:p>
                      <a:r>
                        <a:rPr lang="en-US" sz="1100" b="1" dirty="0" smtClean="0">
                          <a:solidFill>
                            <a:schemeClr val="bg1"/>
                          </a:solidFill>
                          <a:latin typeface="Century Gothic" panose="020B0502020202020204" pitchFamily="34" charset="0"/>
                          <a:cs typeface="Calibri" pitchFamily="34" charset="0"/>
                        </a:rPr>
                        <a:t>104</a:t>
                      </a:r>
                      <a:endParaRPr lang="en-US" sz="1100" b="1" dirty="0">
                        <a:solidFill>
                          <a:schemeClr val="bg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C63E"/>
                    </a:solidFill>
                  </a:tcPr>
                </a:tc>
                <a:tc>
                  <a:txBody>
                    <a:bodyPr/>
                    <a:lstStyle/>
                    <a:p>
                      <a:r>
                        <a:rPr lang="en-US" sz="1100" b="1" dirty="0" smtClean="0">
                          <a:solidFill>
                            <a:schemeClr val="tx1"/>
                          </a:solidFill>
                          <a:latin typeface="Century Gothic" panose="020B0502020202020204" pitchFamily="34" charset="0"/>
                          <a:cs typeface="Calibri" pitchFamily="34" charset="0"/>
                        </a:rPr>
                        <a:t>180</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322">
                <a:tc vMerge="1">
                  <a:txBody>
                    <a:bodyPr/>
                    <a:lstStyle/>
                    <a:p>
                      <a:endParaRPr lang="en-US" sz="1200"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tx1"/>
                          </a:solidFill>
                          <a:latin typeface="Century Gothic" panose="020B0502020202020204" pitchFamily="34" charset="0"/>
                          <a:cs typeface="Calibri" pitchFamily="34" charset="0"/>
                        </a:rPr>
                        <a:t>TOTAL</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tx1"/>
                          </a:solidFill>
                          <a:latin typeface="Century Gothic" panose="020B0502020202020204" pitchFamily="34" charset="0"/>
                          <a:cs typeface="Calibri" pitchFamily="34" charset="0"/>
                        </a:rPr>
                        <a:t>1,525</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tx1"/>
                          </a:solidFill>
                          <a:latin typeface="Century Gothic" panose="020B0502020202020204" pitchFamily="34" charset="0"/>
                          <a:cs typeface="Calibri" pitchFamily="34" charset="0"/>
                        </a:rPr>
                        <a:t>277</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tx1"/>
                          </a:solidFill>
                          <a:latin typeface="Century Gothic" panose="020B0502020202020204" pitchFamily="34" charset="0"/>
                          <a:cs typeface="Calibri" pitchFamily="34" charset="0"/>
                        </a:rPr>
                        <a:t>1,802</a:t>
                      </a:r>
                      <a:endParaRPr lang="en-US" sz="11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941">
                <a:tc gridSpan="5">
                  <a:txBody>
                    <a:bodyPr/>
                    <a:lstStyle/>
                    <a:p>
                      <a:pPr algn="ctr"/>
                      <a:r>
                        <a:rPr lang="en-US" sz="1200" b="1" dirty="0" smtClean="0">
                          <a:solidFill>
                            <a:schemeClr val="tx1"/>
                          </a:solidFill>
                          <a:latin typeface="Century Gothic" panose="020B0502020202020204" pitchFamily="34" charset="0"/>
                          <a:cs typeface="Calibri" pitchFamily="34" charset="0"/>
                        </a:rPr>
                        <a:t>Overall</a:t>
                      </a:r>
                      <a:r>
                        <a:rPr lang="en-US" sz="1200" b="1" baseline="0" dirty="0" smtClean="0">
                          <a:solidFill>
                            <a:schemeClr val="tx1"/>
                          </a:solidFill>
                          <a:latin typeface="Century Gothic" panose="020B0502020202020204" pitchFamily="34" charset="0"/>
                          <a:cs typeface="Calibri" pitchFamily="34" charset="0"/>
                        </a:rPr>
                        <a:t> Model Accuracy is 86.2%</a:t>
                      </a:r>
                      <a:endParaRPr lang="en-US" sz="1200" b="1" dirty="0">
                        <a:solidFill>
                          <a:schemeClr val="tx1"/>
                        </a:solidFill>
                        <a:latin typeface="Century Gothic" panose="020B0502020202020204" pitchFamily="34" charset="0"/>
                        <a:cs typeface="Calibri" pitchFamily="34" charset="0"/>
                      </a:endParaRPr>
                    </a:p>
                  </a:txBody>
                  <a:tcPr marL="83127" marR="83127"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b="1"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b="1"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b="1"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b="1" dirty="0">
                        <a:solidFill>
                          <a:srgbClr val="5F6062"/>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TextBox 17"/>
          <p:cNvSpPr txBox="1"/>
          <p:nvPr/>
        </p:nvSpPr>
        <p:spPr>
          <a:xfrm>
            <a:off x="853586" y="5078201"/>
            <a:ext cx="3293755" cy="590632"/>
          </a:xfrm>
          <a:prstGeom prst="rect">
            <a:avLst/>
          </a:prstGeom>
          <a:noFill/>
          <a:ln w="38100">
            <a:solidFill>
              <a:srgbClr val="8CC63E"/>
            </a:solidFill>
          </a:ln>
        </p:spPr>
        <p:style>
          <a:lnRef idx="2">
            <a:schemeClr val="accent3"/>
          </a:lnRef>
          <a:fillRef idx="1">
            <a:schemeClr val="lt1"/>
          </a:fillRef>
          <a:effectRef idx="0">
            <a:schemeClr val="accent3"/>
          </a:effectRef>
          <a:fontRef idx="minor">
            <a:schemeClr val="dk1"/>
          </a:fontRef>
        </p:style>
        <p:txBody>
          <a:bodyPr wrap="square" lIns="82003" tIns="41000" rIns="82003" bIns="41000">
            <a:spAutoFit/>
          </a:bodyPr>
          <a:lstStyle/>
          <a:p>
            <a:pPr algn="ctr" defTabSz="820103" eaLnBrk="0" fontAlgn="base" hangingPunct="0">
              <a:spcBef>
                <a:spcPct val="0"/>
              </a:spcBef>
              <a:spcAft>
                <a:spcPct val="0"/>
              </a:spcAft>
              <a:defRPr/>
            </a:pPr>
            <a:r>
              <a:rPr lang="en-US" sz="1100" b="1" dirty="0">
                <a:solidFill>
                  <a:srgbClr val="2C2A2B"/>
                </a:solidFill>
                <a:latin typeface="Century Gothic" panose="020B0502020202020204" pitchFamily="34" charset="0"/>
                <a:cs typeface="Calibri" pitchFamily="34" charset="0"/>
              </a:rPr>
              <a:t>Dataset is split into two parts </a:t>
            </a:r>
          </a:p>
          <a:p>
            <a:pPr algn="ctr" defTabSz="820103" eaLnBrk="0" fontAlgn="base" hangingPunct="0">
              <a:spcBef>
                <a:spcPct val="0"/>
              </a:spcBef>
              <a:spcAft>
                <a:spcPct val="0"/>
              </a:spcAft>
              <a:defRPr/>
            </a:pPr>
            <a:r>
              <a:rPr lang="en-US" sz="1100" b="1" dirty="0">
                <a:solidFill>
                  <a:srgbClr val="2C2A2B"/>
                </a:solidFill>
                <a:latin typeface="Century Gothic" panose="020B0502020202020204" pitchFamily="34" charset="0"/>
                <a:cs typeface="Calibri" pitchFamily="34" charset="0"/>
              </a:rPr>
              <a:t>(70% and 30%) </a:t>
            </a:r>
          </a:p>
          <a:p>
            <a:pPr algn="ctr" defTabSz="820103" eaLnBrk="0" fontAlgn="base" hangingPunct="0">
              <a:spcBef>
                <a:spcPct val="0"/>
              </a:spcBef>
              <a:spcAft>
                <a:spcPct val="0"/>
              </a:spcAft>
              <a:defRPr/>
            </a:pPr>
            <a:r>
              <a:rPr lang="en-US" sz="1100" b="1" dirty="0">
                <a:solidFill>
                  <a:srgbClr val="2C2A2B"/>
                </a:solidFill>
                <a:latin typeface="Century Gothic" panose="020B0502020202020204" pitchFamily="34" charset="0"/>
                <a:cs typeface="Calibri" pitchFamily="34" charset="0"/>
              </a:rPr>
              <a:t>using a random number generator</a:t>
            </a:r>
          </a:p>
        </p:txBody>
      </p:sp>
      <p:sp>
        <p:nvSpPr>
          <p:cNvPr id="19" name="TextBox 18"/>
          <p:cNvSpPr txBox="1"/>
          <p:nvPr/>
        </p:nvSpPr>
        <p:spPr>
          <a:xfrm>
            <a:off x="853586" y="6022635"/>
            <a:ext cx="3293755" cy="590632"/>
          </a:xfrm>
          <a:prstGeom prst="rect">
            <a:avLst/>
          </a:prstGeom>
          <a:solidFill>
            <a:srgbClr val="2C2A2B"/>
          </a:solidFill>
          <a:ln w="38100">
            <a:solidFill>
              <a:srgbClr val="8CC63E"/>
            </a:solidFill>
          </a:ln>
        </p:spPr>
        <p:style>
          <a:lnRef idx="2">
            <a:schemeClr val="accent3"/>
          </a:lnRef>
          <a:fillRef idx="1">
            <a:schemeClr val="lt1"/>
          </a:fillRef>
          <a:effectRef idx="0">
            <a:schemeClr val="accent3"/>
          </a:effectRef>
          <a:fontRef idx="minor">
            <a:schemeClr val="dk1"/>
          </a:fontRef>
        </p:style>
        <p:txBody>
          <a:bodyPr wrap="square" lIns="82003" tIns="41000" rIns="82003" bIns="41000">
            <a:spAutoFit/>
          </a:bodyPr>
          <a:lstStyle/>
          <a:p>
            <a:pPr algn="ctr" defTabSz="820103" eaLnBrk="0" fontAlgn="base" hangingPunct="0">
              <a:spcBef>
                <a:spcPct val="0"/>
              </a:spcBef>
              <a:spcAft>
                <a:spcPct val="0"/>
              </a:spcAft>
              <a:defRPr/>
            </a:pPr>
            <a:r>
              <a:rPr lang="en-US" sz="1100" b="1" dirty="0">
                <a:solidFill>
                  <a:srgbClr val="FFFFFF"/>
                </a:solidFill>
                <a:latin typeface="Century Gothic" panose="020B0502020202020204" pitchFamily="34" charset="0"/>
                <a:cs typeface="Calibri" pitchFamily="34" charset="0"/>
              </a:rPr>
              <a:t>Predictive Model Developed Using Information on a Subset of the Historical Closed Claims (70% of Original Dataset).</a:t>
            </a:r>
          </a:p>
        </p:txBody>
      </p:sp>
      <p:sp>
        <p:nvSpPr>
          <p:cNvPr id="20" name="TextBox 15"/>
          <p:cNvSpPr txBox="1">
            <a:spLocks noChangeArrowheads="1"/>
          </p:cNvSpPr>
          <p:nvPr/>
        </p:nvSpPr>
        <p:spPr bwMode="auto">
          <a:xfrm>
            <a:off x="7792545" y="2241704"/>
            <a:ext cx="1732455" cy="2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03" tIns="41000" rIns="82003" bIns="410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20103" eaLnBrk="1" fontAlgn="base" hangingPunct="1">
              <a:spcBef>
                <a:spcPct val="0"/>
              </a:spcBef>
              <a:spcAft>
                <a:spcPct val="0"/>
              </a:spcAft>
            </a:pPr>
            <a:r>
              <a:rPr lang="en-US" sz="1050" b="1" dirty="0">
                <a:solidFill>
                  <a:srgbClr val="2C2A2B"/>
                </a:solidFill>
                <a:latin typeface="Century Gothic" panose="020B0502020202020204" pitchFamily="34" charset="0"/>
                <a:cs typeface="Calibri" pitchFamily="34" charset="0"/>
              </a:rPr>
              <a:t>Incorrect </a:t>
            </a:r>
            <a:r>
              <a:rPr lang="en-US" sz="1050" b="1" dirty="0" smtClean="0">
                <a:solidFill>
                  <a:srgbClr val="2C2A2B"/>
                </a:solidFill>
                <a:latin typeface="Century Gothic" panose="020B0502020202020204" pitchFamily="34" charset="0"/>
                <a:cs typeface="Calibri" pitchFamily="34" charset="0"/>
              </a:rPr>
              <a:t>Prediction</a:t>
            </a:r>
            <a:endParaRPr lang="en-US" sz="1050" b="1" dirty="0">
              <a:solidFill>
                <a:srgbClr val="2C2A2B"/>
              </a:solidFill>
              <a:latin typeface="Century Gothic" panose="020B0502020202020204" pitchFamily="34" charset="0"/>
              <a:cs typeface="Calibri" pitchFamily="34" charset="0"/>
            </a:endParaRPr>
          </a:p>
        </p:txBody>
      </p:sp>
      <p:sp>
        <p:nvSpPr>
          <p:cNvPr id="21" name="TextBox 20"/>
          <p:cNvSpPr txBox="1"/>
          <p:nvPr/>
        </p:nvSpPr>
        <p:spPr>
          <a:xfrm>
            <a:off x="5354782" y="1780401"/>
            <a:ext cx="2652084" cy="276999"/>
          </a:xfrm>
          <a:prstGeom prst="rect">
            <a:avLst/>
          </a:prstGeom>
          <a:noFill/>
        </p:spPr>
        <p:txBody>
          <a:bodyPr wrap="square" rtlCol="0">
            <a:spAutoFit/>
          </a:bodyPr>
          <a:lstStyle/>
          <a:p>
            <a:pPr algn="ctr"/>
            <a:r>
              <a:rPr lang="en-US" sz="1200" b="1" dirty="0" smtClean="0">
                <a:solidFill>
                  <a:srgbClr val="2C2A2B"/>
                </a:solidFill>
                <a:latin typeface="Century Gothic" panose="020B0502020202020204" pitchFamily="34" charset="0"/>
              </a:rPr>
              <a:t>Model Prediction Results</a:t>
            </a:r>
            <a:endParaRPr lang="en-US" sz="1200" b="1" dirty="0">
              <a:solidFill>
                <a:srgbClr val="2C2A2B"/>
              </a:solidFill>
              <a:latin typeface="Century Gothic" panose="020B0502020202020204" pitchFamily="34" charset="0"/>
            </a:endParaRPr>
          </a:p>
        </p:txBody>
      </p:sp>
    </p:spTree>
    <p:extLst>
      <p:ext uri="{BB962C8B-B14F-4D97-AF65-F5344CB8AC3E}">
        <p14:creationId xmlns:p14="http://schemas.microsoft.com/office/powerpoint/2010/main" val="23768929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
            <a:ext cx="10058400" cy="897784"/>
          </a:xfrm>
        </p:spPr>
        <p:txBody>
          <a:bodyPr>
            <a:noAutofit/>
          </a:bodyPr>
          <a:lstStyle/>
          <a:p>
            <a:r>
              <a:rPr lang="en-US" dirty="0"/>
              <a:t>ZOOM</a:t>
            </a:r>
            <a:r>
              <a:rPr lang="en-US" baseline="30000" dirty="0"/>
              <a:t>®</a:t>
            </a:r>
            <a:r>
              <a:rPr lang="en-US" dirty="0"/>
              <a:t> </a:t>
            </a:r>
            <a:r>
              <a:rPr lang="en-US" dirty="0" smtClean="0"/>
              <a:t>Analytics</a:t>
            </a:r>
            <a:r>
              <a:rPr lang="en-US" dirty="0"/>
              <a:t/>
            </a:r>
            <a:br>
              <a:rPr lang="en-US" dirty="0"/>
            </a:br>
            <a:r>
              <a:rPr lang="en-US" dirty="0" smtClean="0"/>
              <a:t>Claims Models</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74</a:t>
            </a:fld>
            <a:endParaRPr lang="en-US" dirty="0"/>
          </a:p>
        </p:txBody>
      </p:sp>
      <p:sp>
        <p:nvSpPr>
          <p:cNvPr id="17" name="Rectangle 16"/>
          <p:cNvSpPr/>
          <p:nvPr/>
        </p:nvSpPr>
        <p:spPr>
          <a:xfrm>
            <a:off x="0" y="1371600"/>
            <a:ext cx="348343"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509" y="1556483"/>
            <a:ext cx="5020491" cy="326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74171" y="1556483"/>
            <a:ext cx="4145280" cy="4001095"/>
          </a:xfrm>
          <a:prstGeom prst="rect">
            <a:avLst/>
          </a:prstGeom>
          <a:noFill/>
        </p:spPr>
        <p:txBody>
          <a:bodyPr wrap="square" rtlCol="0">
            <a:spAutoFit/>
          </a:bodyPr>
          <a:lstStyle/>
          <a:p>
            <a:endParaRPr lang="en-US" sz="1400" b="1" u="sng" dirty="0" smtClean="0">
              <a:latin typeface="Century Gothic" pitchFamily="34" charset="0"/>
            </a:endParaRPr>
          </a:p>
          <a:p>
            <a:pPr marL="342900" indent="-342900">
              <a:buFont typeface="Arial" panose="020B0604020202020204" pitchFamily="34" charset="0"/>
              <a:buChar char="•"/>
            </a:pPr>
            <a:r>
              <a:rPr lang="en-US" dirty="0" smtClean="0">
                <a:latin typeface="Century Gothic" pitchFamily="34" charset="0"/>
              </a:rPr>
              <a:t>Risk Factor Claim Selection </a:t>
            </a:r>
          </a:p>
          <a:p>
            <a:endParaRPr lang="en-US" dirty="0" smtClean="0">
              <a:latin typeface="Century Gothic" pitchFamily="34" charset="0"/>
            </a:endParaRPr>
          </a:p>
          <a:p>
            <a:pPr marL="852312" lvl="1" indent="-342900">
              <a:buFont typeface="Arial" panose="020B0604020202020204" pitchFamily="34" charset="0"/>
              <a:buChar char="•"/>
            </a:pPr>
            <a:r>
              <a:rPr lang="en-US" dirty="0" smtClean="0">
                <a:latin typeface="Century Gothic" pitchFamily="34" charset="0"/>
              </a:rPr>
              <a:t>Litigation</a:t>
            </a:r>
          </a:p>
          <a:p>
            <a:pPr marL="852312" lvl="1" indent="-342900">
              <a:buFont typeface="Arial" panose="020B0604020202020204" pitchFamily="34" charset="0"/>
              <a:buChar char="•"/>
            </a:pPr>
            <a:endParaRPr lang="en-US" dirty="0" smtClean="0">
              <a:latin typeface="Century Gothic" pitchFamily="34" charset="0"/>
            </a:endParaRPr>
          </a:p>
          <a:p>
            <a:pPr marL="852312" lvl="1" indent="-342900">
              <a:buFont typeface="Arial" panose="020B0604020202020204" pitchFamily="34" charset="0"/>
              <a:buChar char="•"/>
            </a:pPr>
            <a:r>
              <a:rPr lang="en-US" dirty="0" smtClean="0">
                <a:latin typeface="Century Gothic" pitchFamily="34" charset="0"/>
              </a:rPr>
              <a:t>Surgery</a:t>
            </a:r>
          </a:p>
          <a:p>
            <a:pPr marL="852312" lvl="1" indent="-342900">
              <a:buFont typeface="Arial" panose="020B0604020202020204" pitchFamily="34" charset="0"/>
              <a:buChar char="•"/>
            </a:pPr>
            <a:endParaRPr lang="en-US" dirty="0" smtClean="0">
              <a:latin typeface="Century Gothic" pitchFamily="34" charset="0"/>
            </a:endParaRPr>
          </a:p>
          <a:p>
            <a:pPr marL="852312" lvl="1" indent="-342900">
              <a:buFont typeface="Arial" panose="020B0604020202020204" pitchFamily="34" charset="0"/>
              <a:buChar char="•"/>
            </a:pPr>
            <a:r>
              <a:rPr lang="en-US" dirty="0" smtClean="0">
                <a:latin typeface="Century Gothic" pitchFamily="34" charset="0"/>
              </a:rPr>
              <a:t>Narcotics</a:t>
            </a:r>
          </a:p>
          <a:p>
            <a:pPr marL="852312" lvl="1" indent="-342900">
              <a:buFont typeface="Arial" panose="020B0604020202020204" pitchFamily="34" charset="0"/>
              <a:buChar char="•"/>
            </a:pPr>
            <a:endParaRPr lang="en-US" dirty="0" smtClean="0">
              <a:latin typeface="Century Gothic" pitchFamily="34" charset="0"/>
            </a:endParaRPr>
          </a:p>
          <a:p>
            <a:pPr marL="852312" lvl="1" indent="-342900">
              <a:buFont typeface="Arial" panose="020B0604020202020204" pitchFamily="34" charset="0"/>
              <a:buChar char="•"/>
            </a:pPr>
            <a:r>
              <a:rPr lang="en-US" dirty="0" smtClean="0">
                <a:latin typeface="Century Gothic" pitchFamily="34" charset="0"/>
              </a:rPr>
              <a:t>Comorbidities</a:t>
            </a:r>
          </a:p>
          <a:p>
            <a:pPr marL="852312" lvl="1" indent="-342900">
              <a:buFont typeface="Arial" panose="020B0604020202020204" pitchFamily="34" charset="0"/>
              <a:buChar char="•"/>
            </a:pPr>
            <a:endParaRPr lang="en-US" dirty="0" smtClean="0">
              <a:latin typeface="Century Gothic" pitchFamily="34" charset="0"/>
            </a:endParaRPr>
          </a:p>
          <a:p>
            <a:pPr marL="852312" lvl="1" indent="-342900">
              <a:buFont typeface="Arial" panose="020B0604020202020204" pitchFamily="34" charset="0"/>
              <a:buChar char="•"/>
            </a:pPr>
            <a:r>
              <a:rPr lang="en-US" dirty="0" smtClean="0">
                <a:latin typeface="Century Gothic" pitchFamily="34" charset="0"/>
              </a:rPr>
              <a:t>Repeat Claimant</a:t>
            </a:r>
          </a:p>
          <a:p>
            <a:endParaRPr lang="en-US" dirty="0" smtClean="0">
              <a:latin typeface="Century Gothic"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624388"/>
            <a:ext cx="238918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724400"/>
            <a:ext cx="2779713"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5842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75</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961129"/>
            <a:ext cx="9734874" cy="769260"/>
          </a:xfrm>
          <a:prstGeom prst="rect">
            <a:avLst/>
          </a:prstGeom>
          <a:noFill/>
          <a:ln w="9525">
            <a:noFill/>
            <a:miter lim="800000"/>
            <a:headEnd/>
            <a:tailEnd/>
          </a:ln>
        </p:spPr>
        <p:txBody>
          <a:bodyPr wrap="square" lIns="91258" tIns="45630" rIns="91258" bIns="45630" rtlCol="0">
            <a:spAutoFit/>
          </a:bodyPr>
          <a:lstStyle/>
          <a:p>
            <a:pPr algn="r"/>
            <a:r>
              <a:rPr lang="en-US" sz="4400" b="1" dirty="0">
                <a:solidFill>
                  <a:schemeClr val="bg1"/>
                </a:solidFill>
                <a:latin typeface="Century Gothic" pitchFamily="34" charset="0"/>
              </a:rPr>
              <a:t>ZOOM</a:t>
            </a:r>
            <a:r>
              <a:rPr lang="en-US" sz="4400" b="1" baseline="30000" dirty="0">
                <a:solidFill>
                  <a:schemeClr val="bg1"/>
                </a:solidFill>
                <a:latin typeface="Century Gothic" pitchFamily="34" charset="0"/>
              </a:rPr>
              <a:t>® </a:t>
            </a:r>
            <a:r>
              <a:rPr lang="en-US" sz="4300" dirty="0" smtClean="0">
                <a:solidFill>
                  <a:schemeClr val="bg1"/>
                </a:solidFill>
                <a:latin typeface="Century Gothic" pitchFamily="34" charset="0"/>
                <a:cs typeface="Calibri" pitchFamily="34" charset="0"/>
              </a:rPr>
              <a:t>Solutions</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664" y="1299775"/>
            <a:ext cx="8304213"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661149"/>
            <a:ext cx="17557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8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134600" cy="897784"/>
          </a:xfrm>
        </p:spPr>
        <p:txBody>
          <a:bodyPr>
            <a:normAutofit fontScale="90000"/>
          </a:bodyPr>
          <a:lstStyle/>
          <a:p>
            <a:r>
              <a:rPr lang="en-US" dirty="0"/>
              <a:t>ZOOM</a:t>
            </a:r>
            <a:r>
              <a:rPr lang="en-US" baseline="30000" dirty="0"/>
              <a:t>®</a:t>
            </a:r>
            <a:r>
              <a:rPr lang="en-US" dirty="0"/>
              <a:t> </a:t>
            </a:r>
            <a:r>
              <a:rPr lang="en-US" dirty="0" smtClean="0"/>
              <a:t>Solutions</a:t>
            </a:r>
            <a:br>
              <a:rPr lang="en-US" dirty="0" smtClean="0"/>
            </a:br>
            <a:r>
              <a:rPr lang="en-US" dirty="0" smtClean="0"/>
              <a:t>Operational Assessment / Process Solutions </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76</a:t>
            </a:fld>
            <a:endParaRPr lang="en-US" dirty="0"/>
          </a:p>
        </p:txBody>
      </p:sp>
      <p:sp>
        <p:nvSpPr>
          <p:cNvPr id="17" name="Rectangle 16"/>
          <p:cNvSpPr/>
          <p:nvPr/>
        </p:nvSpPr>
        <p:spPr>
          <a:xfrm>
            <a:off x="0" y="1371600"/>
            <a:ext cx="348343"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74170" y="1529653"/>
            <a:ext cx="9579429" cy="542456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entury Gothic" pitchFamily="34" charset="0"/>
              </a:rPr>
              <a:t>Assess the current practical levels of performance of the critical processes     </a:t>
            </a:r>
          </a:p>
          <a:p>
            <a:r>
              <a:rPr lang="en-US" sz="2400" dirty="0" smtClean="0">
                <a:latin typeface="Century Gothic" pitchFamily="34" charset="0"/>
              </a:rPr>
              <a:t>                                                                                                                                                                                                                                                                                                                                                                                                                                                                                                                                                                                                                                                                                                                                                                                                                  </a:t>
            </a:r>
          </a:p>
          <a:p>
            <a:pPr marL="852312" lvl="1" indent="-342900">
              <a:buFont typeface="Arial" panose="020B0604020202020204" pitchFamily="34" charset="0"/>
              <a:buChar char="•"/>
            </a:pPr>
            <a:r>
              <a:rPr lang="en-US" sz="2400" dirty="0" smtClean="0">
                <a:latin typeface="Century Gothic" pitchFamily="34" charset="0"/>
              </a:rPr>
              <a:t>Conduct a review of current policies and procedures </a:t>
            </a:r>
          </a:p>
          <a:p>
            <a:pPr marL="852312" lvl="1" indent="-342900">
              <a:buFont typeface="Arial" panose="020B0604020202020204" pitchFamily="34" charset="0"/>
              <a:buChar char="•"/>
            </a:pPr>
            <a:r>
              <a:rPr lang="en-US" sz="2400" dirty="0" smtClean="0">
                <a:latin typeface="Century Gothic" pitchFamily="34" charset="0"/>
              </a:rPr>
              <a:t>Survey/interview client teams to obtain understanding of current practices </a:t>
            </a:r>
          </a:p>
          <a:p>
            <a:pPr marL="852312" lvl="1" indent="-342900">
              <a:buFont typeface="Arial" panose="020B0604020202020204" pitchFamily="34" charset="0"/>
              <a:buChar char="•"/>
            </a:pPr>
            <a:r>
              <a:rPr lang="en-US" sz="2400" dirty="0" smtClean="0">
                <a:latin typeface="Century Gothic" pitchFamily="34" charset="0"/>
              </a:rPr>
              <a:t>Assess Vendors – TPA, Medical providers, Legal, nurse case management, medical  bill review, surveillance</a:t>
            </a:r>
          </a:p>
          <a:p>
            <a:pPr marL="852312" lvl="1" indent="-342900">
              <a:buFont typeface="Arial" panose="020B0604020202020204" pitchFamily="34" charset="0"/>
              <a:buChar char="•"/>
            </a:pPr>
            <a:endParaRPr lang="en-US" sz="2400" u="sng" dirty="0" smtClean="0">
              <a:latin typeface="Century Gothic" pitchFamily="34" charset="0"/>
            </a:endParaRPr>
          </a:p>
          <a:p>
            <a:pPr marL="342900" indent="-342900">
              <a:buFont typeface="Arial" panose="020B0604020202020204" pitchFamily="34" charset="0"/>
              <a:buChar char="•"/>
            </a:pPr>
            <a:r>
              <a:rPr lang="en-US" sz="2400" dirty="0" smtClean="0">
                <a:latin typeface="Century Gothic" pitchFamily="34" charset="0"/>
              </a:rPr>
              <a:t>Produce a score relating to critical processes to provide insight into improvement opportunities</a:t>
            </a:r>
          </a:p>
          <a:p>
            <a:endParaRPr lang="en-US" sz="2400" dirty="0" smtClean="0">
              <a:latin typeface="Century Gothic" pitchFamily="34" charset="0"/>
            </a:endParaRPr>
          </a:p>
          <a:p>
            <a:pPr marL="342900" indent="-342900">
              <a:buFont typeface="Arial" panose="020B0604020202020204" pitchFamily="34" charset="0"/>
              <a:buChar char="•"/>
            </a:pPr>
            <a:r>
              <a:rPr lang="en-US" sz="2400" dirty="0" smtClean="0">
                <a:latin typeface="Century Gothic" pitchFamily="34" charset="0"/>
              </a:rPr>
              <a:t>Provide gap analysis, recommendations, and timeline for  implementation of improvement tactics/action teams</a:t>
            </a:r>
            <a:endParaRPr lang="en-US" sz="2400" dirty="0">
              <a:latin typeface="Century Gothic" pitchFamily="34" charset="0"/>
            </a:endParaRPr>
          </a:p>
          <a:p>
            <a:pPr marL="342900" indent="-342900">
              <a:buFont typeface="Arial" panose="020B0604020202020204" pitchFamily="34" charset="0"/>
              <a:buChar char="•"/>
            </a:pPr>
            <a:endParaRPr lang="en-US" sz="1050" dirty="0">
              <a:latin typeface="Century Gothic" pitchFamily="34" charset="0"/>
            </a:endParaRPr>
          </a:p>
        </p:txBody>
      </p:sp>
    </p:spTree>
    <p:extLst>
      <p:ext uri="{BB962C8B-B14F-4D97-AF65-F5344CB8AC3E}">
        <p14:creationId xmlns:p14="http://schemas.microsoft.com/office/powerpoint/2010/main" val="23126662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ZOOM</a:t>
            </a:r>
            <a:r>
              <a:rPr lang="en-US" baseline="30000" dirty="0"/>
              <a:t>®</a:t>
            </a:r>
            <a:r>
              <a:rPr lang="en-US" dirty="0"/>
              <a:t> </a:t>
            </a:r>
            <a:r>
              <a:rPr lang="en-US" dirty="0" smtClean="0"/>
              <a:t>Solutions</a:t>
            </a:r>
            <a:br>
              <a:rPr lang="en-US" dirty="0" smtClean="0"/>
            </a:br>
            <a:r>
              <a:rPr lang="en-US" dirty="0" smtClean="0"/>
              <a:t>Strategic Claim File Management</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77</a:t>
            </a:fld>
            <a:endParaRPr lang="en-US" dirty="0"/>
          </a:p>
        </p:txBody>
      </p:sp>
      <p:sp>
        <p:nvSpPr>
          <p:cNvPr id="17" name="Rectangle 16"/>
          <p:cNvSpPr/>
          <p:nvPr/>
        </p:nvSpPr>
        <p:spPr>
          <a:xfrm>
            <a:off x="0" y="1371600"/>
            <a:ext cx="348343"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4170" y="1351934"/>
            <a:ext cx="5315287" cy="4924425"/>
          </a:xfrm>
          <a:prstGeom prst="rect">
            <a:avLst/>
          </a:prstGeom>
        </p:spPr>
        <p:txBody>
          <a:bodyPr wrap="square">
            <a:spAutoFit/>
          </a:bodyPr>
          <a:lstStyle/>
          <a:p>
            <a:pPr marL="342900" indent="-342900">
              <a:buFont typeface="Arial" panose="020B0604020202020204" pitchFamily="34" charset="0"/>
              <a:buChar char="•"/>
            </a:pPr>
            <a:endParaRPr lang="en-US" sz="1400" dirty="0" smtClean="0">
              <a:latin typeface="Century Gothic" pitchFamily="34" charset="0"/>
            </a:endParaRPr>
          </a:p>
          <a:p>
            <a:pPr marL="342900" indent="-342900">
              <a:buFont typeface="Arial" panose="020B0604020202020204" pitchFamily="34" charset="0"/>
              <a:buChar char="•"/>
            </a:pPr>
            <a:r>
              <a:rPr lang="en-US" dirty="0" smtClean="0">
                <a:latin typeface="Century Gothic" pitchFamily="34" charset="0"/>
              </a:rPr>
              <a:t>Collaborate with TPA/ Carriers/Clients </a:t>
            </a:r>
          </a:p>
          <a:p>
            <a:r>
              <a:rPr lang="en-US" dirty="0" smtClean="0">
                <a:latin typeface="Century Gothic" pitchFamily="34" charset="0"/>
              </a:rPr>
              <a:t>       on action plans for selected files</a:t>
            </a:r>
          </a:p>
          <a:p>
            <a:pPr marL="342900" indent="-342900">
              <a:buFont typeface="Arial" panose="020B0604020202020204" pitchFamily="34" charset="0"/>
              <a:buChar char="•"/>
            </a:pPr>
            <a:endParaRPr lang="en-US" dirty="0">
              <a:latin typeface="Century Gothic" pitchFamily="34" charset="0"/>
            </a:endParaRPr>
          </a:p>
          <a:p>
            <a:pPr marL="342900" indent="-342900">
              <a:buFont typeface="Arial" panose="020B0604020202020204" pitchFamily="34" charset="0"/>
              <a:buChar char="•"/>
            </a:pPr>
            <a:r>
              <a:rPr lang="en-US" dirty="0" smtClean="0">
                <a:latin typeface="Century Gothic" pitchFamily="34" charset="0"/>
              </a:rPr>
              <a:t>Focus </a:t>
            </a:r>
            <a:r>
              <a:rPr lang="en-US" dirty="0">
                <a:latin typeface="Century Gothic" pitchFamily="34" charset="0"/>
              </a:rPr>
              <a:t>Reviews</a:t>
            </a:r>
          </a:p>
          <a:p>
            <a:pPr marL="852312" lvl="1" indent="-342900">
              <a:buFont typeface="Arial" panose="020B0604020202020204" pitchFamily="34" charset="0"/>
              <a:buChar char="•"/>
            </a:pPr>
            <a:r>
              <a:rPr lang="en-US" dirty="0">
                <a:latin typeface="Century Gothic" pitchFamily="34" charset="0"/>
              </a:rPr>
              <a:t>Reserves</a:t>
            </a:r>
          </a:p>
          <a:p>
            <a:pPr marL="852312" lvl="1" indent="-342900">
              <a:buFont typeface="Arial" panose="020B0604020202020204" pitchFamily="34" charset="0"/>
              <a:buChar char="•"/>
            </a:pPr>
            <a:r>
              <a:rPr lang="en-US" dirty="0">
                <a:latin typeface="Century Gothic" pitchFamily="34" charset="0"/>
              </a:rPr>
              <a:t>Disability</a:t>
            </a:r>
          </a:p>
          <a:p>
            <a:pPr marL="852312" lvl="1" indent="-342900">
              <a:buFont typeface="Arial" panose="020B0604020202020204" pitchFamily="34" charset="0"/>
              <a:buChar char="•"/>
            </a:pPr>
            <a:r>
              <a:rPr lang="en-US" dirty="0">
                <a:latin typeface="Century Gothic" pitchFamily="34" charset="0"/>
              </a:rPr>
              <a:t>Medical Prognosis / MMI</a:t>
            </a:r>
          </a:p>
          <a:p>
            <a:pPr marL="852312" lvl="1" indent="-342900">
              <a:buFont typeface="Arial" panose="020B0604020202020204" pitchFamily="34" charset="0"/>
              <a:buChar char="•"/>
            </a:pPr>
            <a:r>
              <a:rPr lang="en-US" dirty="0">
                <a:latin typeface="Century Gothic" pitchFamily="34" charset="0"/>
              </a:rPr>
              <a:t>Adjusting Office Closing Analysis</a:t>
            </a:r>
          </a:p>
          <a:p>
            <a:pPr marL="852312" lvl="1" indent="-342900">
              <a:buFont typeface="Arial" panose="020B0604020202020204" pitchFamily="34" charset="0"/>
              <a:buChar char="•"/>
            </a:pPr>
            <a:r>
              <a:rPr lang="en-US" dirty="0">
                <a:latin typeface="Century Gothic" pitchFamily="34" charset="0"/>
              </a:rPr>
              <a:t>Repeat Claimant </a:t>
            </a:r>
            <a:r>
              <a:rPr lang="en-US" dirty="0" smtClean="0">
                <a:latin typeface="Century Gothic" pitchFamily="34" charset="0"/>
              </a:rPr>
              <a:t>Files</a:t>
            </a:r>
          </a:p>
          <a:p>
            <a:pPr lvl="1"/>
            <a:endParaRPr lang="en-US" u="sng" dirty="0" smtClean="0">
              <a:latin typeface="Century Gothic" pitchFamily="34" charset="0"/>
            </a:endParaRPr>
          </a:p>
          <a:p>
            <a:pPr marL="342900" indent="-342900">
              <a:buFont typeface="Arial" panose="020B0604020202020204" pitchFamily="34" charset="0"/>
              <a:buChar char="•"/>
            </a:pPr>
            <a:r>
              <a:rPr lang="en-US" dirty="0" smtClean="0">
                <a:latin typeface="Century Gothic" pitchFamily="34" charset="0"/>
              </a:rPr>
              <a:t>Identify and manage the appropriate closure time frame for maximum financial outcome. </a:t>
            </a:r>
            <a:endParaRPr lang="en-US" dirty="0">
              <a:latin typeface="Century Gothic" pitchFamily="34" charset="0"/>
            </a:endParaRPr>
          </a:p>
          <a:p>
            <a:r>
              <a:rPr lang="en-US" dirty="0">
                <a:latin typeface="Century Gothic" pitchFamily="34" charset="0"/>
              </a:rPr>
              <a:t>     </a:t>
            </a:r>
            <a:r>
              <a:rPr lang="en-US" dirty="0" smtClean="0">
                <a:latin typeface="Century Gothic" pitchFamily="34" charset="0"/>
              </a:rPr>
              <a:t> </a:t>
            </a:r>
            <a:endParaRPr lang="en-US" dirty="0">
              <a:latin typeface="Century Gothic" pitchFamily="34" charset="0"/>
            </a:endParaRPr>
          </a:p>
          <a:p>
            <a:pPr lvl="1"/>
            <a:endParaRPr lang="en-US" dirty="0" smtClean="0">
              <a:latin typeface="Century Gothic" pitchFamily="34" charset="0"/>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78681"/>
            <a:ext cx="4568942" cy="469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2888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0363200" cy="897784"/>
          </a:xfrm>
        </p:spPr>
        <p:txBody>
          <a:bodyPr>
            <a:normAutofit fontScale="90000"/>
          </a:bodyPr>
          <a:lstStyle/>
          <a:p>
            <a:r>
              <a:rPr lang="en-US" dirty="0"/>
              <a:t>ZOOM</a:t>
            </a:r>
            <a:r>
              <a:rPr lang="en-US" baseline="30000" dirty="0"/>
              <a:t>®</a:t>
            </a:r>
            <a:r>
              <a:rPr lang="en-US" dirty="0"/>
              <a:t> </a:t>
            </a:r>
            <a:r>
              <a:rPr lang="en-US" dirty="0" smtClean="0"/>
              <a:t>Solutions</a:t>
            </a:r>
            <a:br>
              <a:rPr lang="en-US" dirty="0" smtClean="0"/>
            </a:br>
            <a:r>
              <a:rPr lang="en-US" dirty="0" smtClean="0"/>
              <a:t>Joint Steering Committee and Accountability </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78</a:t>
            </a:fld>
            <a:endParaRPr lang="en-US" dirty="0"/>
          </a:p>
        </p:txBody>
      </p:sp>
      <p:sp>
        <p:nvSpPr>
          <p:cNvPr id="17" name="Rectangle 16"/>
          <p:cNvSpPr/>
          <p:nvPr/>
        </p:nvSpPr>
        <p:spPr>
          <a:xfrm>
            <a:off x="0" y="1371600"/>
            <a:ext cx="348343"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88919" y="1371600"/>
            <a:ext cx="5998029" cy="5539978"/>
          </a:xfrm>
          <a:prstGeom prst="rect">
            <a:avLst/>
          </a:prstGeom>
          <a:noFill/>
        </p:spPr>
        <p:txBody>
          <a:bodyPr wrap="square" rtlCol="0">
            <a:spAutoFit/>
          </a:bodyPr>
          <a:lstStyle/>
          <a:p>
            <a:r>
              <a:rPr lang="en-US" sz="2400" b="1" u="sng" dirty="0">
                <a:latin typeface="Century Gothic" pitchFamily="34" charset="0"/>
              </a:rPr>
              <a:t>Implementation and </a:t>
            </a:r>
            <a:r>
              <a:rPr lang="en-US" sz="2400" b="1" u="sng" dirty="0" smtClean="0">
                <a:latin typeface="Century Gothic" pitchFamily="34" charset="0"/>
              </a:rPr>
              <a:t>Management</a:t>
            </a:r>
            <a:endParaRPr lang="en-US" sz="2400" b="1" u="sng" dirty="0">
              <a:latin typeface="Century Gothic" pitchFamily="34" charset="0"/>
            </a:endParaRPr>
          </a:p>
          <a:p>
            <a:endParaRPr lang="en-US" sz="2400" b="1" u="sng" dirty="0">
              <a:latin typeface="Century Gothic" pitchFamily="34" charset="0"/>
            </a:endParaRPr>
          </a:p>
          <a:p>
            <a:pPr marL="342900" indent="-342900">
              <a:buFont typeface="Arial" panose="020B0604020202020204" pitchFamily="34" charset="0"/>
              <a:buChar char="•"/>
            </a:pPr>
            <a:r>
              <a:rPr lang="en-US" sz="1800" dirty="0">
                <a:latin typeface="Century Gothic" pitchFamily="34" charset="0"/>
              </a:rPr>
              <a:t>Quarterly scorecard reporting to </a:t>
            </a:r>
            <a:r>
              <a:rPr lang="en-US" sz="1800" dirty="0" smtClean="0">
                <a:latin typeface="Century Gothic" pitchFamily="34" charset="0"/>
              </a:rPr>
              <a:t>track</a:t>
            </a:r>
          </a:p>
          <a:p>
            <a:r>
              <a:rPr lang="en-US" sz="1800" dirty="0" smtClean="0">
                <a:latin typeface="Century Gothic" pitchFamily="34" charset="0"/>
              </a:rPr>
              <a:t>      </a:t>
            </a:r>
            <a:r>
              <a:rPr lang="en-US" sz="1800" dirty="0">
                <a:latin typeface="Century Gothic" pitchFamily="34" charset="0"/>
              </a:rPr>
              <a:t>and trend process</a:t>
            </a:r>
          </a:p>
          <a:p>
            <a:pPr marL="342900" indent="-342900">
              <a:buFont typeface="Arial" panose="020B0604020202020204" pitchFamily="34" charset="0"/>
              <a:buChar char="•"/>
            </a:pPr>
            <a:endParaRPr lang="en-US" sz="1800" dirty="0">
              <a:latin typeface="Century Gothic" pitchFamily="34" charset="0"/>
            </a:endParaRPr>
          </a:p>
          <a:p>
            <a:pPr marL="342900" indent="-342900">
              <a:buFont typeface="Arial" panose="020B0604020202020204" pitchFamily="34" charset="0"/>
              <a:buChar char="•"/>
            </a:pPr>
            <a:r>
              <a:rPr lang="en-US" sz="1800" dirty="0">
                <a:latin typeface="Century Gothic" pitchFamily="34" charset="0"/>
              </a:rPr>
              <a:t>Quarterly Joint Steering Committee </a:t>
            </a:r>
            <a:endParaRPr lang="en-US" sz="1800" dirty="0" smtClean="0">
              <a:latin typeface="Century Gothic" pitchFamily="34" charset="0"/>
            </a:endParaRPr>
          </a:p>
          <a:p>
            <a:r>
              <a:rPr lang="en-US" sz="1800" dirty="0" smtClean="0">
                <a:latin typeface="Century Gothic" pitchFamily="34" charset="0"/>
              </a:rPr>
              <a:t>      meetings: </a:t>
            </a:r>
          </a:p>
          <a:p>
            <a:r>
              <a:rPr lang="en-US" sz="1800" dirty="0">
                <a:latin typeface="Century Gothic" pitchFamily="34" charset="0"/>
              </a:rPr>
              <a:t>	</a:t>
            </a:r>
            <a:r>
              <a:rPr lang="en-US" sz="1800" dirty="0" smtClean="0">
                <a:latin typeface="Century Gothic" pitchFamily="34" charset="0"/>
              </a:rPr>
              <a:t>Client</a:t>
            </a:r>
          </a:p>
          <a:p>
            <a:r>
              <a:rPr lang="en-US" sz="1800" dirty="0">
                <a:latin typeface="Century Gothic" pitchFamily="34" charset="0"/>
              </a:rPr>
              <a:t>	</a:t>
            </a:r>
            <a:r>
              <a:rPr lang="en-US" sz="1800" dirty="0" smtClean="0">
                <a:latin typeface="Century Gothic" pitchFamily="34" charset="0"/>
              </a:rPr>
              <a:t>TPA</a:t>
            </a:r>
          </a:p>
          <a:p>
            <a:r>
              <a:rPr lang="en-US" sz="1800" dirty="0">
                <a:latin typeface="Century Gothic" pitchFamily="34" charset="0"/>
              </a:rPr>
              <a:t>	</a:t>
            </a:r>
            <a:r>
              <a:rPr lang="en-US" sz="1800" dirty="0" smtClean="0">
                <a:latin typeface="Century Gothic" pitchFamily="34" charset="0"/>
              </a:rPr>
              <a:t>Beecher Carlson</a:t>
            </a:r>
          </a:p>
          <a:p>
            <a:r>
              <a:rPr lang="en-US" sz="1800" dirty="0">
                <a:latin typeface="Century Gothic" pitchFamily="34" charset="0"/>
              </a:rPr>
              <a:t>	</a:t>
            </a:r>
            <a:r>
              <a:rPr lang="en-US" sz="1800" dirty="0" smtClean="0">
                <a:latin typeface="Century Gothic" pitchFamily="34" charset="0"/>
              </a:rPr>
              <a:t>Floaters (i.e. Safety, PBM, etc)</a:t>
            </a:r>
            <a:endParaRPr lang="en-US" sz="1800" dirty="0">
              <a:latin typeface="Century Gothic" pitchFamily="34" charset="0"/>
            </a:endParaRPr>
          </a:p>
          <a:p>
            <a:pPr marL="342900" indent="-342900">
              <a:buFont typeface="Arial" panose="020B0604020202020204" pitchFamily="34" charset="0"/>
              <a:buChar char="•"/>
            </a:pPr>
            <a:endParaRPr lang="en-US" sz="1800" dirty="0" smtClean="0">
              <a:latin typeface="Century Gothic" pitchFamily="34" charset="0"/>
            </a:endParaRPr>
          </a:p>
          <a:p>
            <a:pPr marL="342900" indent="-342900">
              <a:buFont typeface="Arial" panose="020B0604020202020204" pitchFamily="34" charset="0"/>
              <a:buChar char="•"/>
            </a:pPr>
            <a:r>
              <a:rPr lang="en-US" sz="1800" dirty="0" smtClean="0">
                <a:latin typeface="Century Gothic" pitchFamily="34" charset="0"/>
              </a:rPr>
              <a:t>Customized </a:t>
            </a:r>
            <a:r>
              <a:rPr lang="en-US" sz="1800" dirty="0">
                <a:latin typeface="Century Gothic" pitchFamily="34" charset="0"/>
              </a:rPr>
              <a:t>reporting on goals </a:t>
            </a:r>
            <a:endParaRPr lang="en-US" sz="1800" dirty="0" smtClean="0">
              <a:latin typeface="Century Gothic" pitchFamily="34" charset="0"/>
            </a:endParaRPr>
          </a:p>
          <a:p>
            <a:r>
              <a:rPr lang="en-US" sz="1800" dirty="0">
                <a:latin typeface="Century Gothic" pitchFamily="34" charset="0"/>
              </a:rPr>
              <a:t> </a:t>
            </a:r>
            <a:r>
              <a:rPr lang="en-US" sz="1800" dirty="0" smtClean="0">
                <a:latin typeface="Century Gothic" pitchFamily="34" charset="0"/>
              </a:rPr>
              <a:t>     established  </a:t>
            </a:r>
            <a:r>
              <a:rPr lang="en-US" sz="1800" dirty="0">
                <a:latin typeface="Century Gothic" pitchFamily="34" charset="0"/>
              </a:rPr>
              <a:t>outside scorecard format</a:t>
            </a:r>
          </a:p>
          <a:p>
            <a:pPr marL="342900" indent="-342900">
              <a:buFont typeface="Arial" panose="020B0604020202020204" pitchFamily="34" charset="0"/>
              <a:buChar char="•"/>
            </a:pPr>
            <a:endParaRPr lang="en-US" sz="1800" dirty="0">
              <a:latin typeface="Century Gothic" pitchFamily="34" charset="0"/>
            </a:endParaRPr>
          </a:p>
          <a:p>
            <a:pPr marL="342900" indent="-342900">
              <a:buFont typeface="Arial" panose="020B0604020202020204" pitchFamily="34" charset="0"/>
              <a:buChar char="•"/>
            </a:pPr>
            <a:r>
              <a:rPr lang="en-US" sz="1800" dirty="0">
                <a:latin typeface="Century Gothic" pitchFamily="34" charset="0"/>
              </a:rPr>
              <a:t>Data and Claim Partner  Management</a:t>
            </a:r>
          </a:p>
          <a:p>
            <a:pPr marL="342900" indent="-342900">
              <a:buFont typeface="Arial" panose="020B0604020202020204" pitchFamily="34" charset="0"/>
              <a:buChar char="•"/>
            </a:pPr>
            <a:endParaRPr lang="en-US" sz="1800" dirty="0">
              <a:latin typeface="Century Gothic" pitchFamily="34" charset="0"/>
            </a:endParaRPr>
          </a:p>
          <a:p>
            <a:pPr marL="342900" indent="-342900">
              <a:buFont typeface="Arial" panose="020B0604020202020204" pitchFamily="34" charset="0"/>
              <a:buChar char="•"/>
            </a:pPr>
            <a:r>
              <a:rPr lang="en-US" sz="1800" dirty="0">
                <a:latin typeface="Century Gothic" pitchFamily="34" charset="0"/>
              </a:rPr>
              <a:t>Continued cause and event analysis </a:t>
            </a:r>
            <a:endParaRPr lang="en-US" sz="1800" dirty="0" smtClean="0">
              <a:latin typeface="Century Gothic" pitchFamily="34" charset="0"/>
            </a:endParaRPr>
          </a:p>
          <a:p>
            <a:r>
              <a:rPr lang="en-US" sz="1800" dirty="0">
                <a:latin typeface="Century Gothic" pitchFamily="34" charset="0"/>
              </a:rPr>
              <a:t> </a:t>
            </a:r>
            <a:r>
              <a:rPr lang="en-US" sz="1800" dirty="0" smtClean="0">
                <a:latin typeface="Century Gothic" pitchFamily="34" charset="0"/>
              </a:rPr>
              <a:t>     to </a:t>
            </a:r>
            <a:r>
              <a:rPr lang="en-US" sz="1800" dirty="0">
                <a:latin typeface="Century Gothic" pitchFamily="34" charset="0"/>
              </a:rPr>
              <a:t>identify emerging trends</a:t>
            </a:r>
          </a:p>
        </p:txBody>
      </p:sp>
      <p:pic>
        <p:nvPicPr>
          <p:cNvPr id="2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03155"/>
            <a:ext cx="5378791" cy="373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58462" y="5257800"/>
            <a:ext cx="5029200" cy="852413"/>
          </a:xfrm>
          <a:prstGeom prst="rect">
            <a:avLst/>
          </a:prstGeom>
        </p:spPr>
        <p:txBody>
          <a:bodyPr>
            <a:spAutoFit/>
          </a:bodyPr>
          <a:lstStyle/>
          <a:p>
            <a:pPr lvl="1">
              <a:lnSpc>
                <a:spcPct val="80000"/>
              </a:lnSpc>
              <a:spcAft>
                <a:spcPts val="669"/>
              </a:spcAft>
              <a:buSzPct val="75000"/>
            </a:pPr>
            <a:endParaRPr lang="en-US" sz="1800" dirty="0" smtClean="0">
              <a:solidFill>
                <a:srgbClr val="8CC63E"/>
              </a:solidFill>
            </a:endParaRPr>
          </a:p>
          <a:p>
            <a:pPr lvl="1" algn="ctr">
              <a:lnSpc>
                <a:spcPct val="80000"/>
              </a:lnSpc>
              <a:spcAft>
                <a:spcPts val="669"/>
              </a:spcAft>
              <a:buSzPct val="75000"/>
            </a:pPr>
            <a:r>
              <a:rPr lang="en-US" sz="1800" dirty="0" smtClean="0">
                <a:solidFill>
                  <a:srgbClr val="8CC63E"/>
                </a:solidFill>
              </a:rPr>
              <a:t>Team </a:t>
            </a:r>
            <a:r>
              <a:rPr lang="en-US" sz="1800" dirty="0">
                <a:solidFill>
                  <a:srgbClr val="8CC63E"/>
                </a:solidFill>
              </a:rPr>
              <a:t>problem solving/solution </a:t>
            </a:r>
            <a:r>
              <a:rPr lang="en-US" sz="1800" dirty="0" smtClean="0">
                <a:solidFill>
                  <a:srgbClr val="8CC63E"/>
                </a:solidFill>
              </a:rPr>
              <a:t>implementation/</a:t>
            </a:r>
            <a:r>
              <a:rPr lang="en-US" sz="1800" b="1" u="sng" dirty="0" smtClean="0">
                <a:solidFill>
                  <a:srgbClr val="8CC63E"/>
                </a:solidFill>
              </a:rPr>
              <a:t>execution</a:t>
            </a:r>
            <a:endParaRPr lang="en-US" sz="1800" b="1" u="sng" dirty="0">
              <a:solidFill>
                <a:srgbClr val="8CC63E"/>
              </a:solidFill>
            </a:endParaRPr>
          </a:p>
        </p:txBody>
      </p:sp>
    </p:spTree>
    <p:extLst>
      <p:ext uri="{BB962C8B-B14F-4D97-AF65-F5344CB8AC3E}">
        <p14:creationId xmlns:p14="http://schemas.microsoft.com/office/powerpoint/2010/main" val="14630227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73" y="259080"/>
            <a:ext cx="9822654" cy="897784"/>
          </a:xfrm>
        </p:spPr>
        <p:txBody>
          <a:bodyPr>
            <a:normAutofit fontScale="90000"/>
          </a:bodyPr>
          <a:lstStyle/>
          <a:p>
            <a:r>
              <a:rPr lang="en-US" sz="3200" dirty="0" smtClean="0">
                <a:latin typeface="Century Gothic" panose="020B0502020202020204" pitchFamily="34" charset="0"/>
              </a:rPr>
              <a:t>Policy Year 2014 ZOOM® Scorecard: 7 Month Results</a:t>
            </a:r>
            <a:endParaRPr lang="en-US" sz="32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anose="020B0502020202020204" pitchFamily="34" charset="0"/>
              </a:rPr>
              <a:pPr/>
              <a:t>79</a:t>
            </a:fld>
            <a:endParaRPr lang="en-US" dirty="0">
              <a:latin typeface="Century Gothic" panose="020B050202020202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371600"/>
            <a:ext cx="8534400" cy="427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502920" y="5719534"/>
            <a:ext cx="9052560" cy="1443266"/>
          </a:xfrm>
        </p:spPr>
        <p:txBody>
          <a:bodyPr>
            <a:normAutofit fontScale="47500" lnSpcReduction="20000"/>
          </a:bodyPr>
          <a:lstStyle/>
          <a:p>
            <a:r>
              <a:rPr lang="en-US" dirty="0" smtClean="0"/>
              <a:t>2014 off to a great start</a:t>
            </a:r>
          </a:p>
          <a:p>
            <a:pPr lvl="1"/>
            <a:r>
              <a:rPr lang="en-US" dirty="0" smtClean="0"/>
              <a:t>Avg. cost per claim -26% and median cost per claim -13%</a:t>
            </a:r>
          </a:p>
          <a:p>
            <a:pPr marL="382059" lvl="1" indent="-382059">
              <a:buFont typeface="Arial" pitchFamily="34" charset="0"/>
              <a:buChar char="•"/>
            </a:pPr>
            <a:r>
              <a:rPr lang="en-US" sz="3600" dirty="0" smtClean="0"/>
              <a:t>Lower % of ind. claims helping support the favorable severity trend</a:t>
            </a:r>
          </a:p>
          <a:p>
            <a:pPr marL="382059" lvl="1" indent="-382059">
              <a:buFont typeface="Arial" pitchFamily="34" charset="0"/>
              <a:buChar char="•"/>
            </a:pPr>
            <a:r>
              <a:rPr lang="en-US" sz="3600" dirty="0" smtClean="0"/>
              <a:t>Ind. closing % outpacing the prior year leaving fewer open claims developing</a:t>
            </a:r>
          </a:p>
          <a:p>
            <a:pPr marL="382059" lvl="1" indent="-382059">
              <a:buFont typeface="Arial" pitchFamily="34" charset="0"/>
              <a:buChar char="•"/>
            </a:pPr>
            <a:r>
              <a:rPr lang="en-US" sz="3600" dirty="0" smtClean="0"/>
              <a:t>Losses as a rate of payroll -20%; excellent result through 8 months</a:t>
            </a:r>
            <a:endParaRPr lang="en-US" sz="3600" dirty="0"/>
          </a:p>
        </p:txBody>
      </p:sp>
    </p:spTree>
    <p:extLst>
      <p:ext uri="{BB962C8B-B14F-4D97-AF65-F5344CB8AC3E}">
        <p14:creationId xmlns:p14="http://schemas.microsoft.com/office/powerpoint/2010/main" val="1003392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35262"/>
            <a:ext cx="9052560" cy="897784"/>
          </a:xfrm>
        </p:spPr>
        <p:txBody>
          <a:bodyPr>
            <a:normAutofit/>
          </a:bodyPr>
          <a:lstStyle/>
          <a:p>
            <a:r>
              <a:rPr lang="en-US" dirty="0"/>
              <a:t>Beecher Carlson </a:t>
            </a:r>
            <a:r>
              <a:rPr lang="en-US" dirty="0" smtClean="0"/>
              <a:t>Principles</a:t>
            </a: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t>8</a:t>
            </a:fld>
            <a:endParaRPr lang="en-US" dirty="0"/>
          </a:p>
        </p:txBody>
      </p:sp>
      <p:sp>
        <p:nvSpPr>
          <p:cNvPr id="26" name="Rectangle 25"/>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27" name="TextBox 26"/>
          <p:cNvSpPr txBox="1"/>
          <p:nvPr/>
        </p:nvSpPr>
        <p:spPr>
          <a:xfrm>
            <a:off x="457200" y="874129"/>
            <a:ext cx="8717280" cy="802271"/>
          </a:xfrm>
          <a:prstGeom prst="rect">
            <a:avLst/>
          </a:prstGeom>
          <a:noFill/>
        </p:spPr>
        <p:txBody>
          <a:bodyPr wrap="square" lIns="101882" tIns="50941" rIns="101882" bIns="50941" rtlCol="0">
            <a:normAutofit/>
          </a:bodyPr>
          <a:lstStyle/>
          <a:p>
            <a:pPr fontAlgn="auto">
              <a:spcBef>
                <a:spcPts val="0"/>
              </a:spcBef>
              <a:spcAft>
                <a:spcPts val="0"/>
              </a:spcAft>
            </a:pPr>
            <a:r>
              <a:rPr lang="en-US" sz="4500" b="1" dirty="0">
                <a:solidFill>
                  <a:schemeClr val="bg1"/>
                </a:solidFill>
                <a:latin typeface="Century Gothic" pitchFamily="34" charset="0"/>
              </a:rPr>
              <a:t>BEECHER CARLSON </a:t>
            </a:r>
            <a:r>
              <a:rPr lang="en-US" sz="4500" dirty="0">
                <a:solidFill>
                  <a:srgbClr val="262626">
                    <a:lumMod val="50000"/>
                    <a:lumOff val="50000"/>
                  </a:srgbClr>
                </a:solidFill>
                <a:latin typeface="Century Gothic" pitchFamily="34" charset="0"/>
                <a:cs typeface="Arial" pitchFamily="34" charset="0"/>
              </a:rPr>
              <a:t>Principles</a:t>
            </a:r>
          </a:p>
        </p:txBody>
      </p:sp>
      <p:grpSp>
        <p:nvGrpSpPr>
          <p:cNvPr id="28" name="Group 27"/>
          <p:cNvGrpSpPr/>
          <p:nvPr/>
        </p:nvGrpSpPr>
        <p:grpSpPr>
          <a:xfrm>
            <a:off x="754380" y="6175942"/>
            <a:ext cx="9304020" cy="453458"/>
            <a:chOff x="685800" y="5029200"/>
            <a:chExt cx="8458200" cy="400110"/>
          </a:xfrm>
        </p:grpSpPr>
        <p:sp>
          <p:nvSpPr>
            <p:cNvPr id="29" name="TextBox 28"/>
            <p:cNvSpPr txBox="1"/>
            <p:nvPr/>
          </p:nvSpPr>
          <p:spPr>
            <a:xfrm>
              <a:off x="685800" y="5029200"/>
              <a:ext cx="7973935" cy="400110"/>
            </a:xfrm>
            <a:prstGeom prst="rect">
              <a:avLst/>
            </a:prstGeom>
            <a:noFill/>
          </p:spPr>
          <p:txBody>
            <a:bodyPr wrap="none" rtlCol="0">
              <a:noAutofit/>
            </a:bodyPr>
            <a:lstStyle/>
            <a:p>
              <a:pPr algn="r" fontAlgn="auto">
                <a:spcBef>
                  <a:spcPts val="0"/>
                </a:spcBef>
                <a:spcAft>
                  <a:spcPts val="0"/>
                </a:spcAft>
              </a:pPr>
              <a:r>
                <a:rPr lang="en-US" sz="2200" b="1" dirty="0">
                  <a:solidFill>
                    <a:schemeClr val="bg1"/>
                  </a:solidFill>
                  <a:latin typeface="Century Gothic" pitchFamily="34" charset="0"/>
                </a:rPr>
                <a:t>We believe risk management without </a:t>
              </a:r>
            </a:p>
            <a:p>
              <a:pPr algn="r" fontAlgn="auto">
                <a:spcBef>
                  <a:spcPts val="0"/>
                </a:spcBef>
                <a:spcAft>
                  <a:spcPts val="0"/>
                </a:spcAft>
              </a:pPr>
              <a:r>
                <a:rPr lang="en-US" sz="2200" b="1" dirty="0">
                  <a:solidFill>
                    <a:schemeClr val="bg1"/>
                  </a:solidFill>
                  <a:latin typeface="Century Gothic" pitchFamily="34" charset="0"/>
                </a:rPr>
                <a:t>passion, innovation and accountability is just buying insurance.</a:t>
              </a:r>
            </a:p>
          </p:txBody>
        </p:sp>
        <p:sp>
          <p:nvSpPr>
            <p:cNvPr id="30" name="Rectangle 29"/>
            <p:cNvSpPr/>
            <p:nvPr/>
          </p:nvSpPr>
          <p:spPr>
            <a:xfrm>
              <a:off x="8686800" y="5284486"/>
              <a:ext cx="457200" cy="9667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grpSp>
      <p:grpSp>
        <p:nvGrpSpPr>
          <p:cNvPr id="31" name="Group 30"/>
          <p:cNvGrpSpPr/>
          <p:nvPr/>
        </p:nvGrpSpPr>
        <p:grpSpPr>
          <a:xfrm>
            <a:off x="3897630" y="2280384"/>
            <a:ext cx="2263140" cy="3069559"/>
            <a:chOff x="3543300" y="1591943"/>
            <a:chExt cx="2057400" cy="2708434"/>
          </a:xfrm>
        </p:grpSpPr>
        <p:sp>
          <p:nvSpPr>
            <p:cNvPr id="32" name="Oval 31"/>
            <p:cNvSpPr/>
            <p:nvPr/>
          </p:nvSpPr>
          <p:spPr>
            <a:xfrm>
              <a:off x="3543300" y="1946209"/>
              <a:ext cx="2057400" cy="2057400"/>
            </a:xfrm>
            <a:prstGeom prst="ellipse">
              <a:avLst/>
            </a:prstGeom>
            <a:solidFill>
              <a:srgbClr val="8CC63E"/>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Century Gothic" pitchFamily="34" charset="0"/>
                </a:rPr>
                <a:t>             </a:t>
              </a:r>
              <a:endParaRPr lang="en-US" dirty="0">
                <a:solidFill>
                  <a:prstClr val="white"/>
                </a:solidFill>
                <a:latin typeface="Century Gothic" pitchFamily="34" charset="0"/>
              </a:endParaRPr>
            </a:p>
          </p:txBody>
        </p:sp>
        <p:sp>
          <p:nvSpPr>
            <p:cNvPr id="33" name="TextBox 32"/>
            <p:cNvSpPr txBox="1"/>
            <p:nvPr/>
          </p:nvSpPr>
          <p:spPr>
            <a:xfrm>
              <a:off x="3933968" y="1591943"/>
              <a:ext cx="1219200" cy="2708434"/>
            </a:xfrm>
            <a:prstGeom prst="rect">
              <a:avLst/>
            </a:prstGeom>
            <a:noFill/>
          </p:spPr>
          <p:txBody>
            <a:bodyPr wrap="square" rtlCol="0">
              <a:spAutoFit/>
            </a:bodyPr>
            <a:lstStyle/>
            <a:p>
              <a:pPr fontAlgn="auto">
                <a:spcBef>
                  <a:spcPts val="0"/>
                </a:spcBef>
                <a:spcAft>
                  <a:spcPts val="0"/>
                </a:spcAft>
              </a:pPr>
              <a:r>
                <a:rPr lang="en-US" sz="18900" b="1" dirty="0">
                  <a:solidFill>
                    <a:srgbClr val="C8DF8E">
                      <a:alpha val="40000"/>
                    </a:srgbClr>
                  </a:solidFill>
                  <a:latin typeface="Century Gothic" pitchFamily="34" charset="0"/>
                  <a:cs typeface="Arial" pitchFamily="34" charset="0"/>
                </a:rPr>
                <a:t>2</a:t>
              </a:r>
            </a:p>
          </p:txBody>
        </p:sp>
        <p:sp>
          <p:nvSpPr>
            <p:cNvPr id="34" name="TextBox 33"/>
            <p:cNvSpPr txBox="1"/>
            <p:nvPr/>
          </p:nvSpPr>
          <p:spPr>
            <a:xfrm>
              <a:off x="3601872" y="2701385"/>
              <a:ext cx="1931160" cy="665695"/>
            </a:xfrm>
            <a:prstGeom prst="rect">
              <a:avLst/>
            </a:prstGeom>
            <a:noFill/>
          </p:spPr>
          <p:txBody>
            <a:bodyPr wrap="square" rtlCol="0" anchor="ctr">
              <a:normAutofit/>
            </a:bodyPr>
            <a:lstStyle/>
            <a:p>
              <a:pPr algn="ctr" fontAlgn="auto">
                <a:lnSpc>
                  <a:spcPct val="80000"/>
                </a:lnSpc>
                <a:spcBef>
                  <a:spcPts val="0"/>
                </a:spcBef>
                <a:spcAft>
                  <a:spcPts val="0"/>
                </a:spcAft>
              </a:pPr>
              <a:r>
                <a:rPr lang="en-US" sz="2600" b="1" spc="67" dirty="0">
                  <a:solidFill>
                    <a:prstClr val="white"/>
                  </a:solidFill>
                  <a:effectLst>
                    <a:outerShdw blurRad="50800" dist="25400" dir="5400000" algn="t" rotWithShape="0">
                      <a:prstClr val="black">
                        <a:alpha val="15000"/>
                      </a:prstClr>
                    </a:outerShdw>
                  </a:effectLst>
                  <a:latin typeface="Century Gothic" pitchFamily="34" charset="0"/>
                </a:rPr>
                <a:t>I</a:t>
              </a:r>
              <a:r>
                <a:rPr lang="en-US" sz="2600" b="1" dirty="0">
                  <a:solidFill>
                    <a:prstClr val="white"/>
                  </a:solidFill>
                  <a:effectLst>
                    <a:outerShdw blurRad="50800" dist="25400" dir="5400000" algn="t" rotWithShape="0">
                      <a:prstClr val="black">
                        <a:alpha val="15000"/>
                      </a:prstClr>
                    </a:outerShdw>
                  </a:effectLst>
                  <a:latin typeface="Century Gothic" pitchFamily="34" charset="0"/>
                </a:rPr>
                <a:t>nnovation</a:t>
              </a:r>
            </a:p>
          </p:txBody>
        </p:sp>
      </p:grpSp>
      <p:grpSp>
        <p:nvGrpSpPr>
          <p:cNvPr id="36" name="Group 35"/>
          <p:cNvGrpSpPr/>
          <p:nvPr/>
        </p:nvGrpSpPr>
        <p:grpSpPr>
          <a:xfrm>
            <a:off x="838200" y="2329143"/>
            <a:ext cx="2263140" cy="3069559"/>
            <a:chOff x="762000" y="1634966"/>
            <a:chExt cx="2057400" cy="2708434"/>
          </a:xfrm>
        </p:grpSpPr>
        <p:grpSp>
          <p:nvGrpSpPr>
            <p:cNvPr id="37" name="Group 36"/>
            <p:cNvGrpSpPr/>
            <p:nvPr/>
          </p:nvGrpSpPr>
          <p:grpSpPr>
            <a:xfrm>
              <a:off x="762000" y="1946209"/>
              <a:ext cx="2057400" cy="2057400"/>
              <a:chOff x="762000" y="1946209"/>
              <a:chExt cx="2057400" cy="2057400"/>
            </a:xfrm>
          </p:grpSpPr>
          <p:sp>
            <p:nvSpPr>
              <p:cNvPr id="39" name="Oval 38"/>
              <p:cNvSpPr/>
              <p:nvPr/>
            </p:nvSpPr>
            <p:spPr>
              <a:xfrm>
                <a:off x="762000" y="1946209"/>
                <a:ext cx="2057400" cy="2057400"/>
              </a:xfrm>
              <a:prstGeom prst="ellipse">
                <a:avLst/>
              </a:prstGeom>
              <a:solidFill>
                <a:srgbClr val="8CC63E"/>
              </a:soli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Century Gothic" pitchFamily="34" charset="0"/>
                  </a:rPr>
                  <a:t>             </a:t>
                </a:r>
                <a:endParaRPr lang="en-US" dirty="0">
                  <a:solidFill>
                    <a:prstClr val="white"/>
                  </a:solidFill>
                  <a:latin typeface="Century Gothic" pitchFamily="34" charset="0"/>
                </a:endParaRPr>
              </a:p>
            </p:txBody>
          </p:sp>
          <p:sp>
            <p:nvSpPr>
              <p:cNvPr id="40" name="TextBox 39"/>
              <p:cNvSpPr txBox="1"/>
              <p:nvPr/>
            </p:nvSpPr>
            <p:spPr>
              <a:xfrm>
                <a:off x="823416" y="2666898"/>
                <a:ext cx="1931160" cy="683264"/>
              </a:xfrm>
              <a:prstGeom prst="rect">
                <a:avLst/>
              </a:prstGeom>
              <a:noFill/>
            </p:spPr>
            <p:txBody>
              <a:bodyPr wrap="square" rtlCol="0" anchor="ctr">
                <a:normAutofit/>
              </a:bodyPr>
              <a:lstStyle/>
              <a:p>
                <a:pPr algn="ctr" fontAlgn="auto">
                  <a:lnSpc>
                    <a:spcPct val="80000"/>
                  </a:lnSpc>
                  <a:spcBef>
                    <a:spcPts val="0"/>
                  </a:spcBef>
                  <a:spcAft>
                    <a:spcPts val="0"/>
                  </a:spcAft>
                </a:pPr>
                <a:r>
                  <a:rPr lang="en-US" sz="2700" b="1" spc="67" dirty="0">
                    <a:solidFill>
                      <a:prstClr val="white"/>
                    </a:solidFill>
                    <a:effectLst>
                      <a:outerShdw blurRad="50800" dist="25400" dir="5400000" algn="t" rotWithShape="0">
                        <a:prstClr val="black">
                          <a:alpha val="15000"/>
                        </a:prstClr>
                      </a:outerShdw>
                    </a:effectLst>
                    <a:latin typeface="Century Gothic" pitchFamily="34" charset="0"/>
                  </a:rPr>
                  <a:t>Passion</a:t>
                </a:r>
                <a:endParaRPr lang="en-US" sz="2700"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sp>
          <p:nvSpPr>
            <p:cNvPr id="38" name="TextBox 37"/>
            <p:cNvSpPr txBox="1"/>
            <p:nvPr/>
          </p:nvSpPr>
          <p:spPr>
            <a:xfrm>
              <a:off x="1066800" y="1634966"/>
              <a:ext cx="1219200" cy="2708434"/>
            </a:xfrm>
            <a:prstGeom prst="rect">
              <a:avLst/>
            </a:prstGeom>
            <a:noFill/>
          </p:spPr>
          <p:txBody>
            <a:bodyPr wrap="square" rtlCol="0">
              <a:spAutoFit/>
            </a:bodyPr>
            <a:lstStyle/>
            <a:p>
              <a:pPr fontAlgn="auto">
                <a:spcBef>
                  <a:spcPts val="0"/>
                </a:spcBef>
                <a:spcAft>
                  <a:spcPts val="0"/>
                </a:spcAft>
              </a:pPr>
              <a:r>
                <a:rPr lang="en-US" sz="18900" b="1" dirty="0">
                  <a:solidFill>
                    <a:srgbClr val="C8DF8E">
                      <a:alpha val="40000"/>
                    </a:srgbClr>
                  </a:solidFill>
                  <a:latin typeface="Century Gothic" pitchFamily="34" charset="0"/>
                  <a:cs typeface="Arial" pitchFamily="34" charset="0"/>
                </a:rPr>
                <a:t>1</a:t>
              </a:r>
            </a:p>
          </p:txBody>
        </p:sp>
      </p:grpSp>
      <p:grpSp>
        <p:nvGrpSpPr>
          <p:cNvPr id="42" name="Group 41"/>
          <p:cNvGrpSpPr/>
          <p:nvPr/>
        </p:nvGrpSpPr>
        <p:grpSpPr>
          <a:xfrm>
            <a:off x="6957060" y="2275361"/>
            <a:ext cx="2263140" cy="3069559"/>
            <a:chOff x="6324600" y="1587511"/>
            <a:chExt cx="2057400" cy="2708434"/>
          </a:xfrm>
        </p:grpSpPr>
        <p:sp>
          <p:nvSpPr>
            <p:cNvPr id="43" name="Oval 42"/>
            <p:cNvSpPr/>
            <p:nvPr/>
          </p:nvSpPr>
          <p:spPr>
            <a:xfrm>
              <a:off x="6324600" y="1953643"/>
              <a:ext cx="2057400" cy="2057400"/>
            </a:xfrm>
            <a:prstGeom prst="ellipse">
              <a:avLst/>
            </a:prstGeom>
            <a:solidFill>
              <a:srgbClr val="8CC63E"/>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Century Gothic" pitchFamily="34" charset="0"/>
                </a:rPr>
                <a:t>             </a:t>
              </a:r>
              <a:endParaRPr lang="en-US" dirty="0">
                <a:solidFill>
                  <a:prstClr val="white"/>
                </a:solidFill>
                <a:latin typeface="Century Gothic" pitchFamily="34" charset="0"/>
              </a:endParaRPr>
            </a:p>
          </p:txBody>
        </p:sp>
        <p:sp>
          <p:nvSpPr>
            <p:cNvPr id="44" name="TextBox 43"/>
            <p:cNvSpPr txBox="1"/>
            <p:nvPr/>
          </p:nvSpPr>
          <p:spPr>
            <a:xfrm>
              <a:off x="6721604" y="1587511"/>
              <a:ext cx="1219200" cy="2708434"/>
            </a:xfrm>
            <a:prstGeom prst="rect">
              <a:avLst/>
            </a:prstGeom>
            <a:noFill/>
          </p:spPr>
          <p:txBody>
            <a:bodyPr wrap="square" rtlCol="0">
              <a:spAutoFit/>
            </a:bodyPr>
            <a:lstStyle/>
            <a:p>
              <a:pPr fontAlgn="auto">
                <a:spcBef>
                  <a:spcPts val="0"/>
                </a:spcBef>
                <a:spcAft>
                  <a:spcPts val="0"/>
                </a:spcAft>
              </a:pPr>
              <a:r>
                <a:rPr lang="en-US" sz="18900" b="1" dirty="0">
                  <a:solidFill>
                    <a:srgbClr val="C8DF8E">
                      <a:alpha val="64000"/>
                    </a:srgbClr>
                  </a:solidFill>
                  <a:latin typeface="Century Gothic" pitchFamily="34" charset="0"/>
                  <a:cs typeface="Arial" pitchFamily="34" charset="0"/>
                </a:rPr>
                <a:t>3</a:t>
              </a:r>
            </a:p>
          </p:txBody>
        </p:sp>
        <p:sp>
          <p:nvSpPr>
            <p:cNvPr id="45" name="TextBox 44"/>
            <p:cNvSpPr txBox="1"/>
            <p:nvPr/>
          </p:nvSpPr>
          <p:spPr>
            <a:xfrm>
              <a:off x="6324600" y="2648922"/>
              <a:ext cx="2057400" cy="665695"/>
            </a:xfrm>
            <a:prstGeom prst="rect">
              <a:avLst/>
            </a:prstGeom>
            <a:noFill/>
          </p:spPr>
          <p:txBody>
            <a:bodyPr wrap="square" rtlCol="0" anchor="ctr">
              <a:normAutofit/>
            </a:bodyPr>
            <a:lstStyle/>
            <a:p>
              <a:pPr algn="ctr" fontAlgn="auto">
                <a:lnSpc>
                  <a:spcPct val="80000"/>
                </a:lnSpc>
                <a:spcBef>
                  <a:spcPts val="0"/>
                </a:spcBef>
                <a:spcAft>
                  <a:spcPts val="0"/>
                </a:spcAft>
              </a:pPr>
              <a:r>
                <a:rPr lang="en-US" b="1" spc="67" dirty="0">
                  <a:solidFill>
                    <a:prstClr val="white"/>
                  </a:solidFill>
                  <a:effectLst>
                    <a:outerShdw blurRad="50800" dist="25400" dir="5400000" algn="t" rotWithShape="0">
                      <a:prstClr val="black">
                        <a:alpha val="15000"/>
                      </a:prstClr>
                    </a:outerShdw>
                  </a:effectLst>
                  <a:latin typeface="Century Gothic" pitchFamily="34" charset="0"/>
                </a:rPr>
                <a:t>Accountability</a:t>
              </a:r>
              <a:endParaRPr lang="en-US"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spTree>
    <p:extLst>
      <p:ext uri="{BB962C8B-B14F-4D97-AF65-F5344CB8AC3E}">
        <p14:creationId xmlns:p14="http://schemas.microsoft.com/office/powerpoint/2010/main" val="25762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3000" fill="hold"/>
                                        <p:tgtEl>
                                          <p:spTgt spid="28"/>
                                        </p:tgtEl>
                                        <p:attrNameLst>
                                          <p:attrName>ppt_x</p:attrName>
                                        </p:attrNameLst>
                                      </p:cBhvr>
                                      <p:tavLst>
                                        <p:tav tm="0">
                                          <p:val>
                                            <p:strVal val="#ppt_x"/>
                                          </p:val>
                                        </p:tav>
                                        <p:tav tm="100000">
                                          <p:val>
                                            <p:strVal val="#ppt_x"/>
                                          </p:val>
                                        </p:tav>
                                      </p:tavLst>
                                    </p:anim>
                                    <p:anim calcmode="lin" valueType="num">
                                      <p:cBhvr additive="base">
                                        <p:cTn id="30" dur="3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
            <a:ext cx="10058400" cy="897784"/>
          </a:xfrm>
        </p:spPr>
        <p:txBody>
          <a:bodyPr>
            <a:normAutofit fontScale="90000"/>
          </a:bodyPr>
          <a:lstStyle/>
          <a:p>
            <a:r>
              <a:rPr lang="en-US" sz="3200" dirty="0" smtClean="0">
                <a:latin typeface="Century Gothic" panose="020B0502020202020204" pitchFamily="34" charset="0"/>
              </a:rPr>
              <a:t>Policy Year 2013 ZOOM ® Scorecard: 20 Month Results</a:t>
            </a:r>
            <a:endParaRPr lang="en-US" sz="32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anose="020B0502020202020204" pitchFamily="34" charset="0"/>
              </a:rPr>
              <a:pPr/>
              <a:t>80</a:t>
            </a:fld>
            <a:endParaRPr lang="en-US" dirty="0">
              <a:latin typeface="Century Gothic" panose="020B0502020202020204" pitchFamily="34" charset="0"/>
            </a:endParaRPr>
          </a:p>
        </p:txBody>
      </p:sp>
      <p:sp>
        <p:nvSpPr>
          <p:cNvPr id="6" name="Content Placeholder 2"/>
          <p:cNvSpPr>
            <a:spLocks noGrp="1"/>
          </p:cNvSpPr>
          <p:nvPr>
            <p:ph idx="1"/>
          </p:nvPr>
        </p:nvSpPr>
        <p:spPr>
          <a:xfrm>
            <a:off x="777240" y="5567052"/>
            <a:ext cx="9052560" cy="1748148"/>
          </a:xfrm>
        </p:spPr>
        <p:txBody>
          <a:bodyPr>
            <a:normAutofit fontScale="40000" lnSpcReduction="20000"/>
          </a:bodyPr>
          <a:lstStyle/>
          <a:p>
            <a:r>
              <a:rPr lang="en-US" dirty="0" smtClean="0"/>
              <a:t>Total incurred trend outpacing the projected trend through 20 months</a:t>
            </a:r>
          </a:p>
          <a:p>
            <a:r>
              <a:rPr lang="en-US" dirty="0" smtClean="0"/>
              <a:t>Median severity trend only +5%</a:t>
            </a:r>
          </a:p>
          <a:p>
            <a:r>
              <a:rPr lang="en-US" dirty="0" smtClean="0"/>
              <a:t>Increase in the % of ind. claims responsible for 26% of the severity increase</a:t>
            </a:r>
          </a:p>
          <a:p>
            <a:pPr lvl="1"/>
            <a:r>
              <a:rPr lang="en-US" dirty="0" smtClean="0"/>
              <a:t>If PY13 had a 28% ind. rate, severity trend would be +25%</a:t>
            </a:r>
          </a:p>
          <a:p>
            <a:pPr marL="382059" lvl="1" indent="-382059">
              <a:buFont typeface="Arial" pitchFamily="34" charset="0"/>
              <a:buChar char="•"/>
            </a:pPr>
            <a:r>
              <a:rPr lang="en-US" sz="3600" dirty="0" smtClean="0"/>
              <a:t>Ind. closures lagging in 2013: if PY13 had 46% closure rate there’d be 214 closed ind. claims</a:t>
            </a:r>
          </a:p>
          <a:p>
            <a:pPr marL="382059" lvl="1" indent="-382059">
              <a:buFont typeface="Arial" pitchFamily="34" charset="0"/>
              <a:buChar char="•"/>
            </a:pPr>
            <a:r>
              <a:rPr lang="en-US" sz="3600" dirty="0" smtClean="0"/>
              <a:t>Large losses (top 10) responsible for 21% of the severity increase in 2013</a:t>
            </a:r>
            <a:endParaRPr lang="en-US" sz="36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371600"/>
            <a:ext cx="8382000" cy="419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705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Rectangle 11"/>
          <p:cNvSpPr/>
          <p:nvPr/>
        </p:nvSpPr>
        <p:spPr>
          <a:xfrm>
            <a:off x="1" y="0"/>
            <a:ext cx="2971800" cy="77724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
        <p:nvSpPr>
          <p:cNvPr id="11" name="Rectangle 10"/>
          <p:cNvSpPr/>
          <p:nvPr/>
        </p:nvSpPr>
        <p:spPr>
          <a:xfrm>
            <a:off x="304800" y="0"/>
            <a:ext cx="2368264"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rcRect/>
          <a:stretch>
            <a:fillRect/>
          </a:stretch>
        </p:blipFill>
        <p:spPr bwMode="auto">
          <a:xfrm>
            <a:off x="996664" y="228600"/>
            <a:ext cx="762000" cy="94725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475185" y="1676400"/>
            <a:ext cx="1976180" cy="31781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32663" y="4114800"/>
            <a:ext cx="1861222" cy="651193"/>
          </a:xfrm>
          <a:prstGeom prst="rect">
            <a:avLst/>
          </a:prstGeom>
          <a:noFill/>
          <a:ln w="9525">
            <a:noFill/>
            <a:miter lim="800000"/>
            <a:headEnd/>
            <a:tailEnd/>
          </a:ln>
        </p:spPr>
      </p:pic>
      <p:pic>
        <p:nvPicPr>
          <p:cNvPr id="9" name="Picture 2" descr="NOVUS"/>
          <p:cNvPicPr>
            <a:picLocks noChangeAspect="1" noChangeArrowheads="1"/>
          </p:cNvPicPr>
          <p:nvPr/>
        </p:nvPicPr>
        <p:blipFill>
          <a:blip r:embed="rId5"/>
          <a:srcRect/>
          <a:stretch>
            <a:fillRect/>
          </a:stretch>
        </p:blipFill>
        <p:spPr bwMode="auto">
          <a:xfrm>
            <a:off x="722630" y="2763869"/>
            <a:ext cx="1481289" cy="512731"/>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03717" y="6629400"/>
            <a:ext cx="1119114" cy="762000"/>
          </a:xfrm>
          <a:prstGeom prst="rect">
            <a:avLst/>
          </a:prstGeom>
          <a:noFill/>
          <a:ln w="9525">
            <a:noFill/>
            <a:miter lim="800000"/>
            <a:headEnd/>
            <a:tailEnd/>
          </a:ln>
        </p:spPr>
      </p:pic>
      <p:sp>
        <p:nvSpPr>
          <p:cNvPr id="13" name="Oval 39"/>
          <p:cNvSpPr>
            <a:spLocks noChangeArrowheads="1"/>
          </p:cNvSpPr>
          <p:nvPr/>
        </p:nvSpPr>
        <p:spPr bwMode="auto">
          <a:xfrm>
            <a:off x="844264" y="5334000"/>
            <a:ext cx="1125720" cy="743397"/>
          </a:xfrm>
          <a:prstGeom prst="ellipse">
            <a:avLst/>
          </a:prstGeom>
          <a:solidFill>
            <a:srgbClr val="8CC63E"/>
          </a:solidFill>
          <a:ln w="38100" algn="ctr">
            <a:solidFill>
              <a:srgbClr val="C8DF8E"/>
            </a:solidFill>
            <a:round/>
            <a:headEnd/>
            <a:tailEnd/>
          </a:ln>
        </p:spPr>
        <p:txBody>
          <a:bodyPr lIns="91365" tIns="45683" rIns="91365" bIns="45683" anchor="ctr"/>
          <a:lstStyle/>
          <a:p>
            <a:pPr algn="ctr">
              <a:defRPr/>
            </a:pPr>
            <a:r>
              <a:rPr lang="en-US" sz="1400" kern="0" dirty="0">
                <a:solidFill>
                  <a:schemeClr val="bg1"/>
                </a:solidFill>
                <a:latin typeface="Century Gothic" pitchFamily="34" charset="0"/>
                <a:cs typeface="Calibri" pitchFamily="34" charset="0"/>
              </a:rPr>
              <a:t>MARA</a:t>
            </a:r>
          </a:p>
        </p:txBody>
      </p:sp>
      <p:sp>
        <p:nvSpPr>
          <p:cNvPr id="14" name="TextBox 13"/>
          <p:cNvSpPr txBox="1"/>
          <p:nvPr/>
        </p:nvSpPr>
        <p:spPr>
          <a:xfrm>
            <a:off x="3200400" y="452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ZOOM® | </a:t>
            </a:r>
            <a:r>
              <a:rPr lang="en-US" sz="1200" dirty="0" smtClean="0">
                <a:solidFill>
                  <a:schemeClr val="bg1"/>
                </a:solidFill>
                <a:latin typeface="Century Gothic" pitchFamily="34" charset="0"/>
              </a:rPr>
              <a:t>Patent </a:t>
            </a:r>
            <a:r>
              <a:rPr lang="en-US" sz="1200" dirty="0">
                <a:solidFill>
                  <a:schemeClr val="bg1"/>
                </a:solidFill>
                <a:latin typeface="Century Gothic" pitchFamily="34" charset="0"/>
              </a:rPr>
              <a:t>pending process that combines the science of predictive analytics and data mining with hands-on claims consulting and loss control engineering expertise</a:t>
            </a:r>
          </a:p>
        </p:txBody>
      </p:sp>
      <p:sp>
        <p:nvSpPr>
          <p:cNvPr id="15" name="TextBox 14"/>
          <p:cNvSpPr txBox="1"/>
          <p:nvPr/>
        </p:nvSpPr>
        <p:spPr>
          <a:xfrm>
            <a:off x="3200400" y="1447800"/>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PULSE</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solution automated to all functions of your medical malpractice insurance policy allowing healthcare facilities and professionals to self-service accounts and bind medical malpractice coverage online</a:t>
            </a:r>
          </a:p>
        </p:txBody>
      </p:sp>
      <p:sp>
        <p:nvSpPr>
          <p:cNvPr id="16" name="TextBox 15"/>
          <p:cNvSpPr txBox="1"/>
          <p:nvPr/>
        </p:nvSpPr>
        <p:spPr>
          <a:xfrm>
            <a:off x="3200400" y="27387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NOVUS</a:t>
            </a:r>
            <a:r>
              <a:rPr lang="en-US" sz="1200" dirty="0" smtClean="0">
                <a:solidFill>
                  <a:schemeClr val="bg1"/>
                </a:solidFill>
                <a:latin typeface="Century Gothic" pitchFamily="34" charset="0"/>
              </a:rPr>
              <a:t> | Browser-based </a:t>
            </a:r>
            <a:r>
              <a:rPr lang="en-US" sz="1200" dirty="0">
                <a:solidFill>
                  <a:schemeClr val="bg1"/>
                </a:solidFill>
                <a:latin typeface="Century Gothic" pitchFamily="34" charset="0"/>
              </a:rPr>
              <a:t>tool with a completely traceable paperless process preserving data integrity, enhancing communication and keeping clients, insurers and broker in sync</a:t>
            </a:r>
          </a:p>
        </p:txBody>
      </p:sp>
      <p:sp>
        <p:nvSpPr>
          <p:cNvPr id="17" name="TextBox 16"/>
          <p:cNvSpPr txBox="1"/>
          <p:nvPr/>
        </p:nvSpPr>
        <p:spPr>
          <a:xfrm>
            <a:off x="3200400" y="3957935"/>
            <a:ext cx="6629400" cy="646331"/>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RISK CONCIERGE | </a:t>
            </a:r>
            <a:r>
              <a:rPr lang="en-US" sz="1200" dirty="0" smtClean="0">
                <a:solidFill>
                  <a:schemeClr val="bg1"/>
                </a:solidFill>
                <a:latin typeface="Century Gothic" pitchFamily="34" charset="0"/>
              </a:rPr>
              <a:t>Web-based </a:t>
            </a:r>
            <a:r>
              <a:rPr lang="en-US" sz="1200" dirty="0">
                <a:solidFill>
                  <a:schemeClr val="bg1"/>
                </a:solidFill>
                <a:latin typeface="Century Gothic" pitchFamily="34" charset="0"/>
              </a:rPr>
              <a:t>system that puts your data in one place so you can easily access and manage the effectiveness of your risk management program, analyze claims issues and structure your program</a:t>
            </a:r>
          </a:p>
        </p:txBody>
      </p:sp>
      <p:sp>
        <p:nvSpPr>
          <p:cNvPr id="18" name="TextBox 17"/>
          <p:cNvSpPr txBox="1"/>
          <p:nvPr/>
        </p:nvSpPr>
        <p:spPr>
          <a:xfrm>
            <a:off x="3200400" y="54057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MARA | </a:t>
            </a:r>
            <a:r>
              <a:rPr lang="en-US" sz="1200" dirty="0" smtClean="0">
                <a:solidFill>
                  <a:schemeClr val="bg1"/>
                </a:solidFill>
                <a:latin typeface="Century Gothic" pitchFamily="34" charset="0"/>
              </a:rPr>
              <a:t>Multivariate Algorithm for Risk Analysis (MARA) evaluates approximately 4,000 metrics to determine and assess your company’s risk drivers</a:t>
            </a:r>
            <a:endParaRPr lang="en-US" sz="1200" dirty="0">
              <a:solidFill>
                <a:schemeClr val="bg1"/>
              </a:solidFill>
              <a:latin typeface="Century Gothic" pitchFamily="34" charset="0"/>
            </a:endParaRPr>
          </a:p>
        </p:txBody>
      </p:sp>
      <p:sp>
        <p:nvSpPr>
          <p:cNvPr id="20" name="TextBox 19"/>
          <p:cNvSpPr txBox="1"/>
          <p:nvPr/>
        </p:nvSpPr>
        <p:spPr>
          <a:xfrm>
            <a:off x="3200400" y="6853535"/>
            <a:ext cx="6629400" cy="461665"/>
          </a:xfrm>
          <a:prstGeom prst="rect">
            <a:avLst/>
          </a:prstGeom>
          <a:noFill/>
        </p:spPr>
        <p:txBody>
          <a:bodyPr wrap="square" rtlCol="0">
            <a:spAutoFit/>
          </a:bodyPr>
          <a:lstStyle/>
          <a:p>
            <a:pPr algn="just"/>
            <a:r>
              <a:rPr lang="en-US" sz="1200" b="1" dirty="0" smtClean="0">
                <a:solidFill>
                  <a:schemeClr val="bg1"/>
                </a:solidFill>
                <a:latin typeface="Century Gothic" pitchFamily="34" charset="0"/>
              </a:rPr>
              <a:t>LiNK | </a:t>
            </a:r>
            <a:r>
              <a:rPr lang="en-US" sz="1200" dirty="0" smtClean="0">
                <a:solidFill>
                  <a:schemeClr val="bg1"/>
                </a:solidFill>
                <a:latin typeface="Century Gothic" pitchFamily="34" charset="0"/>
              </a:rPr>
              <a:t>Proprietary </a:t>
            </a:r>
            <a:r>
              <a:rPr lang="en-US" sz="1200" dirty="0">
                <a:solidFill>
                  <a:schemeClr val="bg1"/>
                </a:solidFill>
                <a:latin typeface="Century Gothic" pitchFamily="34" charset="0"/>
              </a:rPr>
              <a:t>methodology enables you to accurately apportion the true cost of your premium among your property locations – all based on your chosen criteria</a:t>
            </a:r>
          </a:p>
        </p:txBody>
      </p:sp>
      <p:sp>
        <p:nvSpPr>
          <p:cNvPr id="21" name="Title 1"/>
          <p:cNvSpPr>
            <a:spLocks noGrp="1"/>
          </p:cNvSpPr>
          <p:nvPr>
            <p:ph type="title"/>
          </p:nvPr>
        </p:nvSpPr>
        <p:spPr>
          <a:xfrm>
            <a:off x="502920" y="259080"/>
            <a:ext cx="9052560" cy="897784"/>
          </a:xfrm>
        </p:spPr>
        <p:txBody>
          <a:bodyPr/>
          <a:lstStyle/>
          <a:p>
            <a:endParaRPr lang="en-US" dirty="0"/>
          </a:p>
        </p:txBody>
      </p:sp>
      <p:sp>
        <p:nvSpPr>
          <p:cNvPr id="22" name="Content Placeholder 2"/>
          <p:cNvSpPr>
            <a:spLocks noGrp="1"/>
          </p:cNvSpPr>
          <p:nvPr>
            <p:ph idx="1"/>
          </p:nvPr>
        </p:nvSpPr>
        <p:spPr>
          <a:xfrm>
            <a:off x="502920" y="1813560"/>
            <a:ext cx="9052560" cy="5129425"/>
          </a:xfrm>
        </p:spPr>
        <p:txBody>
          <a:bodyPr/>
          <a:lstStyle/>
          <a:p>
            <a:endParaRPr lang="en-US" dirty="0"/>
          </a:p>
        </p:txBody>
      </p:sp>
      <p:sp>
        <p:nvSpPr>
          <p:cNvPr id="23" name="Slide Number Placeholder 3"/>
          <p:cNvSpPr>
            <a:spLocks noGrp="1"/>
          </p:cNvSpPr>
          <p:nvPr>
            <p:ph type="sldNum" sz="quarter" idx="12"/>
          </p:nvPr>
        </p:nvSpPr>
        <p:spPr>
          <a:xfrm>
            <a:off x="7459980" y="7272232"/>
            <a:ext cx="2346960" cy="413808"/>
          </a:xfrm>
        </p:spPr>
        <p:txBody>
          <a:bodyPr/>
          <a:lstStyle/>
          <a:p>
            <a:fld id="{A9AF1BE4-26A3-4B85-A398-AB0ADE8CBD3F}" type="slidenum">
              <a:rPr lang="en-US" smtClean="0"/>
              <a:pPr/>
              <a:t>81</a:t>
            </a:fld>
            <a:endParaRPr lang="en-US" dirty="0"/>
          </a:p>
        </p:txBody>
      </p:sp>
      <p:sp>
        <p:nvSpPr>
          <p:cNvPr id="24" name="Rectangle 23"/>
          <p:cNvSpPr/>
          <p:nvPr/>
        </p:nvSpPr>
        <p:spPr>
          <a:xfrm>
            <a:off x="0" y="0"/>
            <a:ext cx="10058400" cy="77724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30" rIns="91258" bIns="45630" anchor="ctr"/>
          <a:lstStyle/>
          <a:p>
            <a:pPr algn="ctr">
              <a:defRPr/>
            </a:pPr>
            <a:endParaRPr lang="en-US" dirty="0">
              <a:solidFill>
                <a:prstClr val="white"/>
              </a:solidFill>
            </a:endParaRPr>
          </a:p>
        </p:txBody>
      </p:sp>
      <p:sp>
        <p:nvSpPr>
          <p:cNvPr id="25" name="TextBox 18"/>
          <p:cNvSpPr txBox="1">
            <a:spLocks noChangeArrowheads="1"/>
          </p:cNvSpPr>
          <p:nvPr/>
        </p:nvSpPr>
        <p:spPr bwMode="auto">
          <a:xfrm>
            <a:off x="5840095" y="6862765"/>
            <a:ext cx="4142105" cy="307595"/>
          </a:xfrm>
          <a:prstGeom prst="rect">
            <a:avLst/>
          </a:prstGeom>
          <a:noFill/>
          <a:ln w="9525">
            <a:noFill/>
            <a:miter lim="800000"/>
            <a:headEnd/>
            <a:tailEnd/>
          </a:ln>
        </p:spPr>
        <p:txBody>
          <a:bodyPr wrap="square" lIns="91258" tIns="45630" rIns="91258" bIns="45630">
            <a:spAutoFit/>
          </a:bodyPr>
          <a:lstStyle/>
          <a:p>
            <a:pPr algn="ctr"/>
            <a:r>
              <a:rPr lang="en-US" sz="1400" dirty="0">
                <a:solidFill>
                  <a:prstClr val="white"/>
                </a:solidFill>
                <a:latin typeface="Century Gothic" pitchFamily="34" charset="0"/>
              </a:rPr>
              <a:t>passion. innovation. accountability.</a:t>
            </a:r>
          </a:p>
        </p:txBody>
      </p:sp>
      <p:pic>
        <p:nvPicPr>
          <p:cNvPr id="26" name="Picture 19"/>
          <p:cNvPicPr>
            <a:picLocks noChangeAspect="1"/>
          </p:cNvPicPr>
          <p:nvPr/>
        </p:nvPicPr>
        <p:blipFill>
          <a:blip r:embed="rId7" cstate="print"/>
          <a:srcRect/>
          <a:stretch>
            <a:fillRect/>
          </a:stretch>
        </p:blipFill>
        <p:spPr bwMode="auto">
          <a:xfrm>
            <a:off x="6332216" y="6096000"/>
            <a:ext cx="3278082" cy="755650"/>
          </a:xfrm>
          <a:prstGeom prst="rect">
            <a:avLst/>
          </a:prstGeom>
          <a:noFill/>
          <a:ln w="9525">
            <a:noFill/>
            <a:miter lim="800000"/>
            <a:headEnd/>
            <a:tailEnd/>
          </a:ln>
        </p:spPr>
      </p:pic>
      <p:sp>
        <p:nvSpPr>
          <p:cNvPr id="27" name="TextBox 26"/>
          <p:cNvSpPr txBox="1"/>
          <p:nvPr/>
        </p:nvSpPr>
        <p:spPr bwMode="auto">
          <a:xfrm>
            <a:off x="115458" y="4961129"/>
            <a:ext cx="9734874" cy="769260"/>
          </a:xfrm>
          <a:prstGeom prst="rect">
            <a:avLst/>
          </a:prstGeom>
          <a:noFill/>
          <a:ln w="9525">
            <a:noFill/>
            <a:miter lim="800000"/>
            <a:headEnd/>
            <a:tailEnd/>
          </a:ln>
        </p:spPr>
        <p:txBody>
          <a:bodyPr wrap="square" lIns="91258" tIns="45630" rIns="91258" bIns="45630" rtlCol="0">
            <a:spAutoFit/>
          </a:bodyPr>
          <a:lstStyle/>
          <a:p>
            <a:pPr algn="r"/>
            <a:r>
              <a:rPr lang="en-US" sz="4400" b="1" dirty="0">
                <a:solidFill>
                  <a:schemeClr val="bg1"/>
                </a:solidFill>
                <a:latin typeface="Century Gothic" pitchFamily="34" charset="0"/>
              </a:rPr>
              <a:t>ZOOM</a:t>
            </a:r>
            <a:r>
              <a:rPr lang="en-US" sz="4400" b="1" baseline="30000" dirty="0">
                <a:solidFill>
                  <a:schemeClr val="bg1"/>
                </a:solidFill>
                <a:latin typeface="Century Gothic" pitchFamily="34" charset="0"/>
              </a:rPr>
              <a:t>® </a:t>
            </a:r>
            <a:r>
              <a:rPr lang="en-US" sz="4300" dirty="0" smtClean="0">
                <a:solidFill>
                  <a:schemeClr val="bg1"/>
                </a:solidFill>
                <a:latin typeface="Century Gothic" pitchFamily="34" charset="0"/>
                <a:cs typeface="Calibri" pitchFamily="34" charset="0"/>
              </a:rPr>
              <a:t>Financial Case Studies</a:t>
            </a:r>
            <a:endParaRPr lang="en-US" sz="4300" dirty="0">
              <a:solidFill>
                <a:schemeClr val="bg1"/>
              </a:solidFill>
              <a:latin typeface="Century Gothic" pitchFamily="34" charset="0"/>
              <a:cs typeface="Calibri" pitchFamily="34" charset="0"/>
            </a:endParaRPr>
          </a:p>
        </p:txBody>
      </p:sp>
      <p:cxnSp>
        <p:nvCxnSpPr>
          <p:cNvPr id="28" name="Straight Connector 27"/>
          <p:cNvCxnSpPr/>
          <p:nvPr/>
        </p:nvCxnSpPr>
        <p:spPr bwMode="auto">
          <a:xfrm>
            <a:off x="877459" y="5703525"/>
            <a:ext cx="8896668" cy="0"/>
          </a:xfrm>
          <a:prstGeom prst="line">
            <a:avLst/>
          </a:prstGeom>
          <a:solidFill>
            <a:srgbClr val="0066FF"/>
          </a:solidFill>
          <a:ln w="38100" cap="flat" cmpd="sng" algn="ctr">
            <a:solidFill>
              <a:srgbClr val="92D050"/>
            </a:solidFill>
            <a:prstDash val="solid"/>
            <a:round/>
            <a:headEnd type="none" w="med" len="med"/>
            <a:tailEnd type="none" w="med" len="med"/>
          </a:ln>
          <a:effectLst/>
        </p:spPr>
      </p:cxnSp>
    </p:spTree>
    <p:extLst>
      <p:ext uri="{BB962C8B-B14F-4D97-AF65-F5344CB8AC3E}">
        <p14:creationId xmlns:p14="http://schemas.microsoft.com/office/powerpoint/2010/main" val="10899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9"/>
                                        </p:tgtEl>
                                        <p:attrNameLst>
                                          <p:attrName>r</p:attrName>
                                        </p:attrNameLst>
                                      </p:cBhvr>
                                    </p:animRot>
                                  </p:childTnLst>
                                </p:cTn>
                              </p:par>
                            </p:childTnLst>
                          </p:cTn>
                        </p:par>
                        <p:par>
                          <p:cTn id="24" fill="hold">
                            <p:stCondLst>
                              <p:cond delay="4000"/>
                            </p:stCondLst>
                            <p:childTnLst>
                              <p:par>
                                <p:cTn id="25" presetID="35" presetClass="emph" presetSubtype="0" fill="hold" nodeType="afterEffect">
                                  <p:stCondLst>
                                    <p:cond delay="0"/>
                                  </p:stCondLst>
                                  <p:childTnLst>
                                    <p:anim calcmode="discrete" valueType="str">
                                      <p:cBhvr>
                                        <p:cTn id="2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07"/>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t>82</a:t>
            </a:fld>
            <a:endParaRPr lang="en-US" dirty="0">
              <a:latin typeface="Century Gothic" pitchFamily="34" charset="0"/>
            </a:endParaRPr>
          </a:p>
        </p:txBody>
      </p:sp>
      <p:sp>
        <p:nvSpPr>
          <p:cNvPr id="14" name="TextBox 13"/>
          <p:cNvSpPr txBox="1"/>
          <p:nvPr/>
        </p:nvSpPr>
        <p:spPr>
          <a:xfrm>
            <a:off x="502920" y="645530"/>
            <a:ext cx="8717280" cy="802271"/>
          </a:xfrm>
          <a:prstGeom prst="rect">
            <a:avLst/>
          </a:prstGeom>
          <a:noFill/>
        </p:spPr>
        <p:txBody>
          <a:bodyPr wrap="square" lIns="101870" tIns="50935" rIns="101870" bIns="50935" rtlCol="0">
            <a:normAutofit fontScale="55000" lnSpcReduction="20000"/>
          </a:bodyPr>
          <a:lstStyle/>
          <a:p>
            <a:r>
              <a:rPr lang="en-US" sz="6400" b="1" dirty="0">
                <a:solidFill>
                  <a:schemeClr val="bg1"/>
                </a:solidFill>
                <a:latin typeface="Century Gothic" pitchFamily="34" charset="0"/>
              </a:rPr>
              <a:t>BETTER RESULTS:</a:t>
            </a:r>
            <a:r>
              <a:rPr lang="en-US" sz="4500" b="1" dirty="0">
                <a:solidFill>
                  <a:schemeClr val="bg1"/>
                </a:solidFill>
                <a:latin typeface="Century Gothic" pitchFamily="34" charset="0"/>
              </a:rPr>
              <a:t> </a:t>
            </a:r>
            <a:r>
              <a:rPr lang="en-US" sz="5000" dirty="0">
                <a:solidFill>
                  <a:srgbClr val="262626">
                    <a:lumMod val="50000"/>
                    <a:lumOff val="50000"/>
                  </a:srgbClr>
                </a:solidFill>
                <a:latin typeface="Century Gothic" pitchFamily="34" charset="0"/>
                <a:cs typeface="Arial" pitchFamily="34" charset="0"/>
              </a:rPr>
              <a:t>Provided by Beecher Carlson</a:t>
            </a:r>
            <a:endParaRPr lang="en-US" sz="4500" dirty="0">
              <a:solidFill>
                <a:srgbClr val="262626">
                  <a:lumMod val="50000"/>
                  <a:lumOff val="50000"/>
                </a:srgbClr>
              </a:solidFill>
              <a:latin typeface="Century Gothic" pitchFamily="34" charset="0"/>
              <a:cs typeface="Arial" pitchFamily="34" charset="0"/>
            </a:endParaRPr>
          </a:p>
        </p:txBody>
      </p:sp>
      <p:sp>
        <p:nvSpPr>
          <p:cNvPr id="30" name="Rectangle 29"/>
          <p:cNvSpPr/>
          <p:nvPr/>
        </p:nvSpPr>
        <p:spPr>
          <a:xfrm>
            <a:off x="0" y="83820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dirty="0" smtClean="0">
                <a:solidFill>
                  <a:srgbClr val="FF6600"/>
                </a:solidFill>
              </a:rPr>
              <a:t>           </a:t>
            </a:r>
            <a:endParaRPr lang="en-US" dirty="0">
              <a:solidFill>
                <a:srgbClr val="FF6600"/>
              </a:solidFill>
            </a:endParaRPr>
          </a:p>
        </p:txBody>
      </p:sp>
      <p:sp>
        <p:nvSpPr>
          <p:cNvPr id="3" name="TextBox 2"/>
          <p:cNvSpPr txBox="1"/>
          <p:nvPr/>
        </p:nvSpPr>
        <p:spPr>
          <a:xfrm>
            <a:off x="790593" y="1813560"/>
            <a:ext cx="8884920" cy="261610"/>
          </a:xfrm>
          <a:prstGeom prst="rect">
            <a:avLst/>
          </a:prstGeom>
          <a:noFill/>
        </p:spPr>
        <p:txBody>
          <a:bodyPr wrap="square" lIns="101882" tIns="50941" rIns="101882" bIns="50941" rtlCol="0">
            <a:spAutoFit/>
          </a:bodyPr>
          <a:lstStyle/>
          <a:p>
            <a:r>
              <a:rPr lang="en-US" sz="1000" dirty="0">
                <a:solidFill>
                  <a:schemeClr val="bg1"/>
                </a:solidFill>
              </a:rPr>
              <a:t>** 2009 Actuarial Report for policy terms 2004 to 2009. 2010-2013 are initial projection provided within that year’s  actuarial report (i.e. 2010 is 2010 report)</a:t>
            </a:r>
          </a:p>
        </p:txBody>
      </p:sp>
      <p:graphicFrame>
        <p:nvGraphicFramePr>
          <p:cNvPr id="9" name="Chart 8"/>
          <p:cNvGraphicFramePr>
            <a:graphicFrameLocks/>
          </p:cNvGraphicFramePr>
          <p:nvPr>
            <p:extLst>
              <p:ext uri="{D42A27DB-BD31-4B8C-83A1-F6EECF244321}">
                <p14:modId xmlns:p14="http://schemas.microsoft.com/office/powerpoint/2010/main" val="1881852413"/>
              </p:ext>
            </p:extLst>
          </p:nvPr>
        </p:nvGraphicFramePr>
        <p:xfrm>
          <a:off x="490630" y="1181371"/>
          <a:ext cx="8905875" cy="4749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341120" y="5931171"/>
            <a:ext cx="6815868" cy="1593806"/>
          </a:xfrm>
          <a:prstGeom prst="rect">
            <a:avLst/>
          </a:prstGeom>
          <a:noFill/>
          <a:ln w="34925">
            <a:solidFill>
              <a:srgbClr val="8CC63E"/>
            </a:solidFill>
          </a:ln>
        </p:spPr>
        <p:txBody>
          <a:bodyPr wrap="square" lIns="91429" tIns="45715" rIns="91429" bIns="45715" rtlCol="0">
            <a:spAutoFit/>
          </a:bodyPr>
          <a:lstStyle/>
          <a:p>
            <a:endParaRPr lang="en-US" sz="1600" b="1" dirty="0">
              <a:solidFill>
                <a:schemeClr val="bg1"/>
              </a:solidFill>
            </a:endParaRPr>
          </a:p>
          <a:p>
            <a:pPr marL="342859" indent="-342859">
              <a:buFont typeface="Arial" panose="020B0604020202020204" pitchFamily="34" charset="0"/>
              <a:buChar char="•"/>
            </a:pPr>
            <a:r>
              <a:rPr lang="en-US" sz="2700" b="1" dirty="0">
                <a:solidFill>
                  <a:schemeClr val="bg1"/>
                </a:solidFill>
              </a:rPr>
              <a:t>Ultimate Incurred Reduction: </a:t>
            </a:r>
            <a:r>
              <a:rPr lang="en-US" sz="2700" b="1" dirty="0">
                <a:solidFill>
                  <a:srgbClr val="92D050"/>
                </a:solidFill>
              </a:rPr>
              <a:t>&lt;14%&gt;</a:t>
            </a:r>
          </a:p>
          <a:p>
            <a:pPr marL="342859" indent="-342859">
              <a:buFont typeface="Arial" panose="020B0604020202020204" pitchFamily="34" charset="0"/>
              <a:buChar char="•"/>
            </a:pPr>
            <a:r>
              <a:rPr lang="en-US" sz="2700" b="1" dirty="0">
                <a:solidFill>
                  <a:schemeClr val="bg1"/>
                </a:solidFill>
              </a:rPr>
              <a:t>Outstanding Liability Reduction : </a:t>
            </a:r>
            <a:r>
              <a:rPr lang="en-US" sz="2700" b="1" dirty="0">
                <a:solidFill>
                  <a:srgbClr val="92D050"/>
                </a:solidFill>
              </a:rPr>
              <a:t>&lt;73%&gt;</a:t>
            </a:r>
          </a:p>
          <a:p>
            <a:pPr marL="342859" indent="-342859">
              <a:buFont typeface="Arial" panose="020B0604020202020204" pitchFamily="34" charset="0"/>
              <a:buChar char="•"/>
            </a:pPr>
            <a:r>
              <a:rPr lang="en-US" sz="2700" b="1" dirty="0">
                <a:solidFill>
                  <a:schemeClr val="bg1"/>
                </a:solidFill>
              </a:rPr>
              <a:t>LOC Reduction: </a:t>
            </a:r>
            <a:r>
              <a:rPr lang="en-US" sz="2700" b="1" dirty="0">
                <a:solidFill>
                  <a:srgbClr val="92D050"/>
                </a:solidFill>
              </a:rPr>
              <a:t>&lt;51%&gt;</a:t>
            </a: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4892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07"/>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t>83</a:t>
            </a:fld>
            <a:endParaRPr lang="en-US" dirty="0">
              <a:latin typeface="Century Gothic" pitchFamily="34" charset="0"/>
            </a:endParaRPr>
          </a:p>
        </p:txBody>
      </p:sp>
      <p:sp>
        <p:nvSpPr>
          <p:cNvPr id="14" name="TextBox 13"/>
          <p:cNvSpPr txBox="1"/>
          <p:nvPr/>
        </p:nvSpPr>
        <p:spPr>
          <a:xfrm>
            <a:off x="502920" y="645530"/>
            <a:ext cx="8717280" cy="802271"/>
          </a:xfrm>
          <a:prstGeom prst="rect">
            <a:avLst/>
          </a:prstGeom>
          <a:noFill/>
        </p:spPr>
        <p:txBody>
          <a:bodyPr wrap="square" lIns="101870" tIns="50935" rIns="101870" bIns="50935" rtlCol="0">
            <a:normAutofit fontScale="55000" lnSpcReduction="20000"/>
          </a:bodyPr>
          <a:lstStyle/>
          <a:p>
            <a:r>
              <a:rPr lang="en-US" sz="6400" b="1" dirty="0">
                <a:solidFill>
                  <a:schemeClr val="bg1"/>
                </a:solidFill>
                <a:latin typeface="Century Gothic" pitchFamily="34" charset="0"/>
              </a:rPr>
              <a:t>BETTER RESULTS:</a:t>
            </a:r>
            <a:r>
              <a:rPr lang="en-US" sz="4500" b="1" dirty="0">
                <a:solidFill>
                  <a:schemeClr val="bg1"/>
                </a:solidFill>
                <a:latin typeface="Century Gothic" pitchFamily="34" charset="0"/>
              </a:rPr>
              <a:t> </a:t>
            </a:r>
            <a:r>
              <a:rPr lang="en-US" sz="5000" dirty="0">
                <a:solidFill>
                  <a:srgbClr val="262626">
                    <a:lumMod val="50000"/>
                    <a:lumOff val="50000"/>
                  </a:srgbClr>
                </a:solidFill>
                <a:latin typeface="Century Gothic" pitchFamily="34" charset="0"/>
                <a:cs typeface="Arial" pitchFamily="34" charset="0"/>
              </a:rPr>
              <a:t>Provided by Beecher Carlson</a:t>
            </a:r>
            <a:endParaRPr lang="en-US" sz="4500" dirty="0">
              <a:solidFill>
                <a:srgbClr val="262626">
                  <a:lumMod val="50000"/>
                  <a:lumOff val="50000"/>
                </a:srgbClr>
              </a:solidFill>
              <a:latin typeface="Century Gothic" pitchFamily="34" charset="0"/>
              <a:cs typeface="Arial" pitchFamily="34" charset="0"/>
            </a:endParaRPr>
          </a:p>
        </p:txBody>
      </p:sp>
      <p:sp>
        <p:nvSpPr>
          <p:cNvPr id="30" name="Rectangle 29"/>
          <p:cNvSpPr/>
          <p:nvPr/>
        </p:nvSpPr>
        <p:spPr>
          <a:xfrm>
            <a:off x="0" y="83820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dirty="0" smtClean="0">
                <a:solidFill>
                  <a:srgbClr val="FF6600"/>
                </a:solidFill>
              </a:rPr>
              <a:t>           </a:t>
            </a:r>
            <a:endParaRPr lang="en-US" dirty="0">
              <a:solidFill>
                <a:srgbClr val="FF6600"/>
              </a:solidFill>
            </a:endParaRPr>
          </a:p>
        </p:txBody>
      </p:sp>
      <p:sp>
        <p:nvSpPr>
          <p:cNvPr id="3" name="TextBox 2"/>
          <p:cNvSpPr txBox="1"/>
          <p:nvPr/>
        </p:nvSpPr>
        <p:spPr>
          <a:xfrm>
            <a:off x="502920" y="6217920"/>
            <a:ext cx="8884920" cy="261610"/>
          </a:xfrm>
          <a:prstGeom prst="rect">
            <a:avLst/>
          </a:prstGeom>
          <a:noFill/>
        </p:spPr>
        <p:txBody>
          <a:bodyPr wrap="square" lIns="101882" tIns="50941" rIns="101882" bIns="50941" rtlCol="0">
            <a:spAutoFit/>
          </a:bodyPr>
          <a:lstStyle/>
          <a:p>
            <a:r>
              <a:rPr lang="en-US" sz="1000" dirty="0">
                <a:solidFill>
                  <a:schemeClr val="bg1"/>
                </a:solidFill>
              </a:rPr>
              <a:t>** 2009 Actuarial Report for policy terms 2004 to 2009. 2010-2013 are initial projection provided within that year’s  actuarial report (i.e. 2010 is 2010 report)</a:t>
            </a:r>
          </a:p>
        </p:txBody>
      </p:sp>
      <p:graphicFrame>
        <p:nvGraphicFramePr>
          <p:cNvPr id="23" name="Chart 22"/>
          <p:cNvGraphicFramePr>
            <a:graphicFrameLocks/>
          </p:cNvGraphicFramePr>
          <p:nvPr>
            <p:extLst>
              <p:ext uri="{D42A27DB-BD31-4B8C-83A1-F6EECF244321}">
                <p14:modId xmlns:p14="http://schemas.microsoft.com/office/powerpoint/2010/main" val="3672030900"/>
              </p:ext>
            </p:extLst>
          </p:nvPr>
        </p:nvGraphicFramePr>
        <p:xfrm>
          <a:off x="26194" y="1592263"/>
          <a:ext cx="9696927" cy="4280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773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707"/>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t>84</a:t>
            </a:fld>
            <a:endParaRPr lang="en-US" dirty="0">
              <a:latin typeface="Century Gothic" pitchFamily="34" charset="0"/>
            </a:endParaRPr>
          </a:p>
        </p:txBody>
      </p:sp>
      <p:sp>
        <p:nvSpPr>
          <p:cNvPr id="14" name="TextBox 13"/>
          <p:cNvSpPr txBox="1"/>
          <p:nvPr/>
        </p:nvSpPr>
        <p:spPr>
          <a:xfrm>
            <a:off x="502920" y="645530"/>
            <a:ext cx="8717280" cy="802271"/>
          </a:xfrm>
          <a:prstGeom prst="rect">
            <a:avLst/>
          </a:prstGeom>
          <a:noFill/>
        </p:spPr>
        <p:txBody>
          <a:bodyPr wrap="square" lIns="101870" tIns="50935" rIns="101870" bIns="50935" rtlCol="0">
            <a:normAutofit fontScale="55000" lnSpcReduction="20000"/>
          </a:bodyPr>
          <a:lstStyle/>
          <a:p>
            <a:r>
              <a:rPr lang="en-US" sz="6400" b="1" dirty="0">
                <a:solidFill>
                  <a:schemeClr val="bg1"/>
                </a:solidFill>
                <a:latin typeface="Century Gothic" pitchFamily="34" charset="0"/>
              </a:rPr>
              <a:t>BETTER RESULTS:</a:t>
            </a:r>
            <a:r>
              <a:rPr lang="en-US" sz="4500" b="1" dirty="0">
                <a:solidFill>
                  <a:schemeClr val="bg1"/>
                </a:solidFill>
                <a:latin typeface="Century Gothic" pitchFamily="34" charset="0"/>
              </a:rPr>
              <a:t> </a:t>
            </a:r>
            <a:r>
              <a:rPr lang="en-US" sz="5000" dirty="0">
                <a:solidFill>
                  <a:srgbClr val="262626">
                    <a:lumMod val="50000"/>
                    <a:lumOff val="50000"/>
                  </a:srgbClr>
                </a:solidFill>
                <a:latin typeface="Century Gothic" pitchFamily="34" charset="0"/>
                <a:cs typeface="Arial" pitchFamily="34" charset="0"/>
              </a:rPr>
              <a:t>Provided by Beecher Carlson</a:t>
            </a:r>
            <a:endParaRPr lang="en-US" sz="4500" dirty="0">
              <a:solidFill>
                <a:srgbClr val="262626">
                  <a:lumMod val="50000"/>
                  <a:lumOff val="50000"/>
                </a:srgbClr>
              </a:solidFill>
              <a:latin typeface="Century Gothic" pitchFamily="34" charset="0"/>
              <a:cs typeface="Arial" pitchFamily="34" charset="0"/>
            </a:endParaRPr>
          </a:p>
        </p:txBody>
      </p:sp>
      <p:sp>
        <p:nvSpPr>
          <p:cNvPr id="30" name="Rectangle 29"/>
          <p:cNvSpPr/>
          <p:nvPr/>
        </p:nvSpPr>
        <p:spPr>
          <a:xfrm>
            <a:off x="0" y="83820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dirty="0" smtClean="0">
                <a:solidFill>
                  <a:srgbClr val="FF6600"/>
                </a:solidFill>
              </a:rPr>
              <a:t>           </a:t>
            </a:r>
            <a:endParaRPr lang="en-US" dirty="0">
              <a:solidFill>
                <a:srgbClr val="FF6600"/>
              </a:solidFill>
            </a:endParaRPr>
          </a:p>
        </p:txBody>
      </p:sp>
      <p:sp>
        <p:nvSpPr>
          <p:cNvPr id="3" name="TextBox 2"/>
          <p:cNvSpPr txBox="1"/>
          <p:nvPr/>
        </p:nvSpPr>
        <p:spPr>
          <a:xfrm>
            <a:off x="502920" y="6217920"/>
            <a:ext cx="8884920" cy="261610"/>
          </a:xfrm>
          <a:prstGeom prst="rect">
            <a:avLst/>
          </a:prstGeom>
          <a:noFill/>
        </p:spPr>
        <p:txBody>
          <a:bodyPr wrap="square" lIns="101882" tIns="50941" rIns="101882" bIns="50941" rtlCol="0">
            <a:spAutoFit/>
          </a:bodyPr>
          <a:lstStyle/>
          <a:p>
            <a:r>
              <a:rPr lang="en-US" sz="1000" dirty="0">
                <a:solidFill>
                  <a:schemeClr val="bg1"/>
                </a:solidFill>
              </a:rPr>
              <a:t>** 2009 Actuarial Report for policy terms 2004 to 2009. 2010-2013 are initial projection provided within that year’s  actuarial report (i.e. 2010 is 2010 report)</a:t>
            </a:r>
          </a:p>
        </p:txBody>
      </p:sp>
      <p:graphicFrame>
        <p:nvGraphicFramePr>
          <p:cNvPr id="9" name="Chart 8"/>
          <p:cNvGraphicFramePr>
            <a:graphicFrameLocks/>
          </p:cNvGraphicFramePr>
          <p:nvPr>
            <p:extLst>
              <p:ext uri="{D42A27DB-BD31-4B8C-83A1-F6EECF244321}">
                <p14:modId xmlns:p14="http://schemas.microsoft.com/office/powerpoint/2010/main" val="473383524"/>
              </p:ext>
            </p:extLst>
          </p:nvPr>
        </p:nvGraphicFramePr>
        <p:xfrm>
          <a:off x="215654" y="1899920"/>
          <a:ext cx="9423646" cy="3972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72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10058400" cy="777240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latin typeface="Century Gothic" pitchFamily="34" charset="0"/>
              </a:rPr>
              <a:t>85</a:t>
            </a:fld>
            <a:endParaRPr lang="en-US" dirty="0">
              <a:latin typeface="Century Gothic" pitchFamily="34" charset="0"/>
            </a:endParaRPr>
          </a:p>
        </p:txBody>
      </p:sp>
      <p:sp>
        <p:nvSpPr>
          <p:cNvPr id="14" name="TextBox 13"/>
          <p:cNvSpPr txBox="1"/>
          <p:nvPr/>
        </p:nvSpPr>
        <p:spPr>
          <a:xfrm>
            <a:off x="511872" y="658945"/>
            <a:ext cx="8717280" cy="802271"/>
          </a:xfrm>
          <a:prstGeom prst="rect">
            <a:avLst/>
          </a:prstGeom>
          <a:noFill/>
        </p:spPr>
        <p:txBody>
          <a:bodyPr wrap="square" lIns="101870" tIns="50935" rIns="101870" bIns="50935" rtlCol="0">
            <a:normAutofit fontScale="55000" lnSpcReduction="20000"/>
          </a:bodyPr>
          <a:lstStyle/>
          <a:p>
            <a:r>
              <a:rPr lang="en-US" sz="6400" b="1" dirty="0">
                <a:solidFill>
                  <a:schemeClr val="bg1"/>
                </a:solidFill>
                <a:latin typeface="Century Gothic" pitchFamily="34" charset="0"/>
              </a:rPr>
              <a:t>BETTER RESULTS:</a:t>
            </a:r>
            <a:r>
              <a:rPr lang="en-US" sz="4500" b="1" dirty="0">
                <a:solidFill>
                  <a:schemeClr val="bg1"/>
                </a:solidFill>
                <a:latin typeface="Century Gothic" pitchFamily="34" charset="0"/>
              </a:rPr>
              <a:t> </a:t>
            </a:r>
            <a:r>
              <a:rPr lang="en-US" sz="5000" dirty="0">
                <a:solidFill>
                  <a:srgbClr val="262626">
                    <a:lumMod val="50000"/>
                    <a:lumOff val="50000"/>
                  </a:srgbClr>
                </a:solidFill>
                <a:latin typeface="Century Gothic" pitchFamily="34" charset="0"/>
                <a:cs typeface="Arial" pitchFamily="34" charset="0"/>
              </a:rPr>
              <a:t>Provided by Beecher Carlson</a:t>
            </a:r>
            <a:endParaRPr lang="en-US" sz="4500" dirty="0">
              <a:solidFill>
                <a:srgbClr val="262626">
                  <a:lumMod val="50000"/>
                  <a:lumOff val="50000"/>
                </a:srgbClr>
              </a:solidFill>
              <a:latin typeface="Century Gothic" pitchFamily="34" charset="0"/>
              <a:cs typeface="Arial" pitchFamily="34" charset="0"/>
            </a:endParaRPr>
          </a:p>
        </p:txBody>
      </p:sp>
      <p:sp>
        <p:nvSpPr>
          <p:cNvPr id="30" name="Rectangle 29"/>
          <p:cNvSpPr/>
          <p:nvPr/>
        </p:nvSpPr>
        <p:spPr>
          <a:xfrm>
            <a:off x="0" y="83820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dirty="0" smtClean="0">
                <a:solidFill>
                  <a:srgbClr val="FF6600"/>
                </a:solidFill>
              </a:rPr>
              <a:t>           </a:t>
            </a:r>
            <a:endParaRPr lang="en-US" dirty="0">
              <a:solidFill>
                <a:srgbClr val="FF6600"/>
              </a:solidFill>
            </a:endParaRPr>
          </a:p>
        </p:txBody>
      </p:sp>
      <p:sp>
        <p:nvSpPr>
          <p:cNvPr id="31" name="TextBox 30"/>
          <p:cNvSpPr txBox="1"/>
          <p:nvPr/>
        </p:nvSpPr>
        <p:spPr>
          <a:xfrm>
            <a:off x="893538" y="3814240"/>
            <a:ext cx="3210387" cy="826415"/>
          </a:xfrm>
          <a:prstGeom prst="rect">
            <a:avLst/>
          </a:prstGeom>
          <a:noFill/>
          <a:ln w="34925">
            <a:solidFill>
              <a:srgbClr val="8CC63E"/>
            </a:solidFill>
          </a:ln>
        </p:spPr>
        <p:txBody>
          <a:bodyPr wrap="square" lIns="91429" tIns="45715" rIns="91429" bIns="45715" rtlCol="0">
            <a:spAutoFit/>
          </a:bodyPr>
          <a:lstStyle/>
          <a:p>
            <a:pPr marL="342859" indent="-342859">
              <a:buFont typeface="Arial" panose="020B0604020202020204" pitchFamily="34" charset="0"/>
              <a:buChar char="•"/>
            </a:pPr>
            <a:endParaRPr lang="en-US" sz="1600" b="1" dirty="0">
              <a:solidFill>
                <a:schemeClr val="bg1"/>
              </a:solidFill>
            </a:endParaRPr>
          </a:p>
          <a:p>
            <a:pPr marL="342859" indent="-342859">
              <a:buFont typeface="Arial" panose="020B0604020202020204" pitchFamily="34" charset="0"/>
              <a:buChar char="•"/>
            </a:pPr>
            <a:r>
              <a:rPr lang="en-US" sz="1600" b="1" dirty="0">
                <a:solidFill>
                  <a:schemeClr val="bg1"/>
                </a:solidFill>
              </a:rPr>
              <a:t>2009 to 2014: &lt;22%&gt; Reduction</a:t>
            </a:r>
          </a:p>
          <a:p>
            <a:pPr marL="342859" indent="-342859">
              <a:buFont typeface="Arial" panose="020B0604020202020204" pitchFamily="34" charset="0"/>
              <a:buChar char="•"/>
            </a:pPr>
            <a:endParaRPr lang="en-US" sz="1600" b="1" dirty="0">
              <a:solidFill>
                <a:schemeClr val="bg1"/>
              </a:solidFill>
            </a:endParaRPr>
          </a:p>
        </p:txBody>
      </p:sp>
      <p:sp>
        <p:nvSpPr>
          <p:cNvPr id="12" name="TextBox 11"/>
          <p:cNvSpPr txBox="1"/>
          <p:nvPr/>
        </p:nvSpPr>
        <p:spPr>
          <a:xfrm>
            <a:off x="5113020" y="3785041"/>
            <a:ext cx="3329940" cy="826415"/>
          </a:xfrm>
          <a:prstGeom prst="rect">
            <a:avLst/>
          </a:prstGeom>
          <a:noFill/>
          <a:ln w="34925">
            <a:solidFill>
              <a:srgbClr val="8CC63E"/>
            </a:solidFill>
          </a:ln>
        </p:spPr>
        <p:txBody>
          <a:bodyPr wrap="square" lIns="91429" tIns="45715" rIns="91429" bIns="45715" rtlCol="0">
            <a:spAutoFit/>
          </a:bodyPr>
          <a:lstStyle/>
          <a:p>
            <a:pPr algn="ctr"/>
            <a:r>
              <a:rPr lang="en-US" sz="1600" b="1" dirty="0">
                <a:solidFill>
                  <a:schemeClr val="bg1"/>
                </a:solidFill>
              </a:rPr>
              <a:t> </a:t>
            </a:r>
          </a:p>
          <a:p>
            <a:pPr marL="342859" indent="-342859">
              <a:buFont typeface="Arial" panose="020B0604020202020204" pitchFamily="34" charset="0"/>
              <a:buChar char="•"/>
            </a:pPr>
            <a:r>
              <a:rPr lang="en-US" sz="1600" b="1" dirty="0">
                <a:solidFill>
                  <a:schemeClr val="bg1"/>
                </a:solidFill>
              </a:rPr>
              <a:t>2009 to 2014: &lt;41%&gt; Reduction</a:t>
            </a:r>
          </a:p>
          <a:p>
            <a:endParaRPr lang="en-US" sz="1600" b="1" dirty="0">
              <a:solidFill>
                <a:schemeClr val="bg1"/>
              </a:solidFill>
            </a:endParaRPr>
          </a:p>
        </p:txBody>
      </p:sp>
      <p:graphicFrame>
        <p:nvGraphicFramePr>
          <p:cNvPr id="16" name="Chart 15"/>
          <p:cNvGraphicFramePr>
            <a:graphicFrameLocks/>
          </p:cNvGraphicFramePr>
          <p:nvPr>
            <p:extLst>
              <p:ext uri="{D42A27DB-BD31-4B8C-83A1-F6EECF244321}">
                <p14:modId xmlns:p14="http://schemas.microsoft.com/office/powerpoint/2010/main" val="2331309818"/>
              </p:ext>
            </p:extLst>
          </p:nvPr>
        </p:nvGraphicFramePr>
        <p:xfrm>
          <a:off x="511872" y="1067626"/>
          <a:ext cx="4232910" cy="2677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a:graphicFrameLocks/>
          </p:cNvGraphicFramePr>
          <p:nvPr>
            <p:extLst>
              <p:ext uri="{D42A27DB-BD31-4B8C-83A1-F6EECF244321}">
                <p14:modId xmlns:p14="http://schemas.microsoft.com/office/powerpoint/2010/main" val="4276521897"/>
              </p:ext>
            </p:extLst>
          </p:nvPr>
        </p:nvGraphicFramePr>
        <p:xfrm>
          <a:off x="4661535" y="1102002"/>
          <a:ext cx="4735830" cy="2633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3685893786"/>
              </p:ext>
            </p:extLst>
          </p:nvPr>
        </p:nvGraphicFramePr>
        <p:xfrm>
          <a:off x="1508760" y="4836161"/>
          <a:ext cx="6328410" cy="279689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7543800" y="5527040"/>
            <a:ext cx="2095500" cy="1558924"/>
          </a:xfrm>
          <a:prstGeom prst="rect">
            <a:avLst/>
          </a:prstGeom>
          <a:noFill/>
          <a:ln w="34925">
            <a:solidFill>
              <a:srgbClr val="8CC63E"/>
            </a:solidFill>
          </a:ln>
        </p:spPr>
        <p:txBody>
          <a:bodyPr wrap="square" lIns="91429" tIns="45715" rIns="91429" bIns="45715" rtlCol="0">
            <a:spAutoFit/>
          </a:bodyPr>
          <a:lstStyle/>
          <a:p>
            <a:pPr algn="ctr"/>
            <a:r>
              <a:rPr lang="en-US" sz="1600" b="1" u="sng" dirty="0">
                <a:solidFill>
                  <a:schemeClr val="bg1"/>
                </a:solidFill>
              </a:rPr>
              <a:t>Payroll</a:t>
            </a:r>
            <a:r>
              <a:rPr lang="en-US" sz="1600" b="1" dirty="0">
                <a:solidFill>
                  <a:schemeClr val="bg1"/>
                </a:solidFill>
              </a:rPr>
              <a:t> </a:t>
            </a:r>
          </a:p>
          <a:p>
            <a:pPr algn="ctr"/>
            <a:endParaRPr lang="en-US" sz="1600" b="1" dirty="0">
              <a:solidFill>
                <a:schemeClr val="bg1"/>
              </a:solidFill>
            </a:endParaRPr>
          </a:p>
          <a:p>
            <a:pPr algn="ctr"/>
            <a:r>
              <a:rPr lang="en-US" sz="1600" b="1" dirty="0">
                <a:solidFill>
                  <a:schemeClr val="bg1"/>
                </a:solidFill>
              </a:rPr>
              <a:t>2009: $739,857,000</a:t>
            </a:r>
          </a:p>
          <a:p>
            <a:pPr algn="ctr"/>
            <a:r>
              <a:rPr lang="en-US" sz="1600" b="1" dirty="0">
                <a:solidFill>
                  <a:schemeClr val="bg1"/>
                </a:solidFill>
              </a:rPr>
              <a:t>2014: $984,912,000 </a:t>
            </a:r>
          </a:p>
          <a:p>
            <a:endParaRPr lang="en-US" sz="1600" b="1" dirty="0">
              <a:solidFill>
                <a:schemeClr val="bg1"/>
              </a:solidFill>
            </a:endParaRPr>
          </a:p>
          <a:p>
            <a:endParaRPr lang="en-US" sz="1600" b="1" dirty="0">
              <a:solidFill>
                <a:schemeClr val="bg1"/>
              </a:solidFill>
            </a:endParaRPr>
          </a:p>
        </p:txBody>
      </p:sp>
    </p:spTree>
    <p:extLst>
      <p:ext uri="{BB962C8B-B14F-4D97-AF65-F5344CB8AC3E}">
        <p14:creationId xmlns:p14="http://schemas.microsoft.com/office/powerpoint/2010/main" val="32421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0058400" cy="6822440"/>
          </a:xfrm>
          <a:prstGeom prst="rect">
            <a:avLst/>
          </a:prstGeom>
          <a:gradFill flip="none" rotWithShape="1">
            <a:gsLst>
              <a:gs pos="0">
                <a:srgbClr val="585858"/>
              </a:gs>
              <a:gs pos="50000">
                <a:srgbClr val="2C2A2B"/>
              </a:gs>
              <a:gs pos="100000">
                <a:srgbClr val="2C2A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4" name="Slide Number Placeholder 3"/>
          <p:cNvSpPr>
            <a:spLocks noGrp="1"/>
          </p:cNvSpPr>
          <p:nvPr>
            <p:ph type="sldNum" sz="quarter" idx="12"/>
          </p:nvPr>
        </p:nvSpPr>
        <p:spPr/>
        <p:txBody>
          <a:bodyPr/>
          <a:lstStyle/>
          <a:p>
            <a:fld id="{A9AF1BE4-26A3-4B85-A398-AB0ADE8CBD3F}" type="slidenum">
              <a:rPr lang="en-US" smtClean="0"/>
              <a:pPr/>
              <a:t>9</a:t>
            </a:fld>
            <a:endParaRPr lang="en-US" dirty="0"/>
          </a:p>
        </p:txBody>
      </p:sp>
      <p:sp>
        <p:nvSpPr>
          <p:cNvPr id="5" name="Rectangle 4"/>
          <p:cNvSpPr/>
          <p:nvPr/>
        </p:nvSpPr>
        <p:spPr>
          <a:xfrm>
            <a:off x="0" y="7003893"/>
            <a:ext cx="10059319" cy="777240"/>
          </a:xfrm>
          <a:prstGeom prst="rect">
            <a:avLst/>
          </a:prstGeom>
          <a:solidFill>
            <a:srgbClr val="8CC63E"/>
          </a:solidFill>
          <a:ln>
            <a:solidFill>
              <a:srgbClr val="8CC63E"/>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3797" y="577064"/>
            <a:ext cx="4944167" cy="1175536"/>
          </a:xfrm>
          <a:prstGeom prst="rect">
            <a:avLst/>
          </a:prstGeom>
        </p:spPr>
      </p:pic>
      <p:grpSp>
        <p:nvGrpSpPr>
          <p:cNvPr id="7" name="Group 6"/>
          <p:cNvGrpSpPr/>
          <p:nvPr/>
        </p:nvGrpSpPr>
        <p:grpSpPr>
          <a:xfrm>
            <a:off x="815340" y="1852961"/>
            <a:ext cx="2263140" cy="3069559"/>
            <a:chOff x="762000" y="1634966"/>
            <a:chExt cx="2057400" cy="2708434"/>
          </a:xfrm>
        </p:grpSpPr>
        <p:grpSp>
          <p:nvGrpSpPr>
            <p:cNvPr id="8" name="Group 7"/>
            <p:cNvGrpSpPr/>
            <p:nvPr/>
          </p:nvGrpSpPr>
          <p:grpSpPr>
            <a:xfrm>
              <a:off x="762000" y="1946209"/>
              <a:ext cx="2057400" cy="2057400"/>
              <a:chOff x="762000" y="1946209"/>
              <a:chExt cx="2057400" cy="2057400"/>
            </a:xfrm>
          </p:grpSpPr>
          <p:sp>
            <p:nvSpPr>
              <p:cNvPr id="10" name="Oval 9"/>
              <p:cNvSpPr/>
              <p:nvPr/>
            </p:nvSpPr>
            <p:spPr>
              <a:xfrm>
                <a:off x="762000" y="1946209"/>
                <a:ext cx="2057400" cy="2057400"/>
              </a:xfrm>
              <a:prstGeom prst="ellipse">
                <a:avLst/>
              </a:prstGeom>
              <a:solidFill>
                <a:srgbClr val="8CC63E"/>
              </a:soli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Century Gothic" pitchFamily="34" charset="0"/>
                  </a:rPr>
                  <a:t>             </a:t>
                </a:r>
                <a:endParaRPr lang="en-US" dirty="0">
                  <a:solidFill>
                    <a:prstClr val="white"/>
                  </a:solidFill>
                  <a:latin typeface="Century Gothic" pitchFamily="34" charset="0"/>
                </a:endParaRPr>
              </a:p>
            </p:txBody>
          </p:sp>
          <p:sp>
            <p:nvSpPr>
              <p:cNvPr id="12" name="TextBox 11"/>
              <p:cNvSpPr txBox="1"/>
              <p:nvPr/>
            </p:nvSpPr>
            <p:spPr>
              <a:xfrm>
                <a:off x="823416" y="2666898"/>
                <a:ext cx="1931160" cy="683264"/>
              </a:xfrm>
              <a:prstGeom prst="rect">
                <a:avLst/>
              </a:prstGeom>
              <a:noFill/>
            </p:spPr>
            <p:txBody>
              <a:bodyPr wrap="square" rtlCol="0" anchor="ctr">
                <a:normAutofit/>
              </a:bodyPr>
              <a:lstStyle/>
              <a:p>
                <a:pPr algn="ctr" fontAlgn="auto">
                  <a:lnSpc>
                    <a:spcPct val="80000"/>
                  </a:lnSpc>
                  <a:spcBef>
                    <a:spcPts val="0"/>
                  </a:spcBef>
                  <a:spcAft>
                    <a:spcPts val="0"/>
                  </a:spcAft>
                </a:pPr>
                <a:r>
                  <a:rPr lang="en-US" sz="2700" b="1" spc="67" dirty="0">
                    <a:solidFill>
                      <a:prstClr val="white"/>
                    </a:solidFill>
                    <a:effectLst>
                      <a:outerShdw blurRad="50800" dist="25400" dir="5400000" algn="t" rotWithShape="0">
                        <a:prstClr val="black">
                          <a:alpha val="15000"/>
                        </a:prstClr>
                      </a:outerShdw>
                    </a:effectLst>
                    <a:latin typeface="Century Gothic" pitchFamily="34" charset="0"/>
                  </a:rPr>
                  <a:t>Passion</a:t>
                </a:r>
                <a:endParaRPr lang="en-US" sz="2700" b="1" dirty="0">
                  <a:solidFill>
                    <a:prstClr val="white"/>
                  </a:solidFill>
                  <a:effectLst>
                    <a:outerShdw blurRad="50800" dist="25400" dir="5400000" algn="t" rotWithShape="0">
                      <a:prstClr val="black">
                        <a:alpha val="15000"/>
                      </a:prstClr>
                    </a:outerShdw>
                  </a:effectLst>
                  <a:latin typeface="Century Gothic" pitchFamily="34" charset="0"/>
                </a:endParaRPr>
              </a:p>
            </p:txBody>
          </p:sp>
        </p:grpSp>
        <p:sp>
          <p:nvSpPr>
            <p:cNvPr id="9" name="TextBox 8"/>
            <p:cNvSpPr txBox="1"/>
            <p:nvPr/>
          </p:nvSpPr>
          <p:spPr>
            <a:xfrm>
              <a:off x="1066800" y="1634966"/>
              <a:ext cx="1219200" cy="2708434"/>
            </a:xfrm>
            <a:prstGeom prst="rect">
              <a:avLst/>
            </a:prstGeom>
            <a:noFill/>
          </p:spPr>
          <p:txBody>
            <a:bodyPr wrap="square" rtlCol="0">
              <a:spAutoFit/>
            </a:bodyPr>
            <a:lstStyle/>
            <a:p>
              <a:pPr fontAlgn="auto">
                <a:spcBef>
                  <a:spcPts val="0"/>
                </a:spcBef>
                <a:spcAft>
                  <a:spcPts val="0"/>
                </a:spcAft>
              </a:pPr>
              <a:r>
                <a:rPr lang="en-US" sz="18900" b="1" dirty="0">
                  <a:solidFill>
                    <a:srgbClr val="C8DF8E">
                      <a:alpha val="40000"/>
                    </a:srgbClr>
                  </a:solidFill>
                  <a:latin typeface="Century Gothic" pitchFamily="34" charset="0"/>
                  <a:cs typeface="Arial" pitchFamily="34" charset="0"/>
                </a:rPr>
                <a:t>1</a:t>
              </a:r>
            </a:p>
          </p:txBody>
        </p:sp>
      </p:grpSp>
      <p:sp>
        <p:nvSpPr>
          <p:cNvPr id="13" name="TextBox 12"/>
          <p:cNvSpPr txBox="1"/>
          <p:nvPr/>
        </p:nvSpPr>
        <p:spPr>
          <a:xfrm>
            <a:off x="3246120" y="3108960"/>
            <a:ext cx="8717280" cy="802271"/>
          </a:xfrm>
          <a:prstGeom prst="rect">
            <a:avLst/>
          </a:prstGeom>
          <a:noFill/>
        </p:spPr>
        <p:txBody>
          <a:bodyPr wrap="square" lIns="101882" tIns="50941" rIns="101882" bIns="50941" rtlCol="0">
            <a:normAutofit/>
          </a:bodyPr>
          <a:lstStyle/>
          <a:p>
            <a:pPr fontAlgn="auto">
              <a:spcBef>
                <a:spcPts val="0"/>
              </a:spcBef>
              <a:spcAft>
                <a:spcPts val="0"/>
              </a:spcAft>
            </a:pPr>
            <a:r>
              <a:rPr lang="en-US" sz="3600" b="1" dirty="0">
                <a:solidFill>
                  <a:schemeClr val="bg1"/>
                </a:solidFill>
                <a:latin typeface="Century Gothic" pitchFamily="34" charset="0"/>
              </a:rPr>
              <a:t>BEECHER CARLSON </a:t>
            </a:r>
            <a:r>
              <a:rPr lang="en-US" sz="3600" dirty="0">
                <a:solidFill>
                  <a:srgbClr val="262626">
                    <a:lumMod val="50000"/>
                    <a:lumOff val="50000"/>
                  </a:srgbClr>
                </a:solidFill>
                <a:latin typeface="Century Gothic" pitchFamily="34" charset="0"/>
                <a:cs typeface="Arial" pitchFamily="34" charset="0"/>
              </a:rPr>
              <a:t>Principles</a:t>
            </a:r>
          </a:p>
        </p:txBody>
      </p:sp>
      <p:sp>
        <p:nvSpPr>
          <p:cNvPr id="14" name="TextBox 13"/>
          <p:cNvSpPr txBox="1"/>
          <p:nvPr/>
        </p:nvSpPr>
        <p:spPr>
          <a:xfrm>
            <a:off x="731520" y="5095240"/>
            <a:ext cx="8771329" cy="453458"/>
          </a:xfrm>
          <a:prstGeom prst="rect">
            <a:avLst/>
          </a:prstGeom>
          <a:noFill/>
        </p:spPr>
        <p:txBody>
          <a:bodyPr wrap="none" lIns="101882" tIns="50941" rIns="101882" bIns="50941" rtlCol="0">
            <a:noAutofit/>
          </a:bodyPr>
          <a:lstStyle/>
          <a:p>
            <a:pPr algn="r" fontAlgn="auto">
              <a:spcBef>
                <a:spcPts val="0"/>
              </a:spcBef>
              <a:spcAft>
                <a:spcPts val="0"/>
              </a:spcAft>
            </a:pPr>
            <a:r>
              <a:rPr lang="en-US" sz="2200" b="1" dirty="0">
                <a:solidFill>
                  <a:schemeClr val="bg1"/>
                </a:solidFill>
                <a:latin typeface="Century Gothic" pitchFamily="34" charset="0"/>
              </a:rPr>
              <a:t>We are passionate about providing an </a:t>
            </a:r>
          </a:p>
          <a:p>
            <a:pPr algn="r" fontAlgn="auto">
              <a:spcBef>
                <a:spcPts val="0"/>
              </a:spcBef>
              <a:spcAft>
                <a:spcPts val="0"/>
              </a:spcAft>
            </a:pPr>
            <a:r>
              <a:rPr lang="en-US" sz="2200" b="1" dirty="0">
                <a:solidFill>
                  <a:schemeClr val="bg1"/>
                </a:solidFill>
                <a:latin typeface="Century Gothic" pitchFamily="34" charset="0"/>
              </a:rPr>
              <a:t>experience that goes beyond transactions.</a:t>
            </a:r>
          </a:p>
        </p:txBody>
      </p:sp>
      <p:sp>
        <p:nvSpPr>
          <p:cNvPr id="15" name="Rectangle 14"/>
          <p:cNvSpPr/>
          <p:nvPr/>
        </p:nvSpPr>
        <p:spPr>
          <a:xfrm>
            <a:off x="9532620" y="5440680"/>
            <a:ext cx="502920" cy="10956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fontAlgn="auto">
              <a:spcBef>
                <a:spcPts val="0"/>
              </a:spcBef>
              <a:spcAft>
                <a:spcPts val="0"/>
              </a:spcAft>
            </a:pPr>
            <a:r>
              <a:rPr lang="en-US" dirty="0" smtClean="0">
                <a:solidFill>
                  <a:srgbClr val="FF6600"/>
                </a:solidFill>
              </a:rPr>
              <a:t>           </a:t>
            </a:r>
            <a:endParaRPr lang="en-US" dirty="0">
              <a:solidFill>
                <a:srgbClr val="FF6600"/>
              </a:solidFill>
            </a:endParaRPr>
          </a:p>
        </p:txBody>
      </p:sp>
    </p:spTree>
    <p:extLst>
      <p:ext uri="{BB962C8B-B14F-4D97-AF65-F5344CB8AC3E}">
        <p14:creationId xmlns:p14="http://schemas.microsoft.com/office/powerpoint/2010/main" val="20016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COA_SMARTSHAPE" val="Y"/>
  <p:tag name="MMCOA_FONTSIZE_L" val="10"/>
  <p:tag name="MMCOA_FONTSIZE_M" val="10"/>
  <p:tag name="MMCOA_FONTSIZE_S" val="10"/>
  <p:tag name="MMCOA_POSITION_L" val=";;;"/>
  <p:tag name="MMCOA_POSITION_M" val=";;;"/>
  <p:tag name="MMCOA_POSITION_S" val=";;;"/>
  <p:tag name="MMCOA_HIDEONCOLOUR" val="N"/>
  <p:tag name="MMCOA_HIDEONWHITE" val="N"/>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2891</TotalTime>
  <Words>7431</Words>
  <Application>Microsoft Office PowerPoint</Application>
  <PresentationFormat>Custom</PresentationFormat>
  <Paragraphs>1139</Paragraphs>
  <Slides>85</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Chart</vt:lpstr>
      <vt:lpstr>PowerPoint Presentation</vt:lpstr>
      <vt:lpstr>PowerPoint Presentation</vt:lpstr>
      <vt:lpstr>PowerPoint Presentation</vt:lpstr>
      <vt:lpstr>Beecher Carlson / Brown &amp; Brown</vt:lpstr>
      <vt:lpstr>Combining the National Strength of Brown &amp; Brown with the specialization of Beecher Carlson</vt:lpstr>
      <vt:lpstr>Business Insurance Rankings</vt:lpstr>
      <vt:lpstr>PowerPoint Presentation</vt:lpstr>
      <vt:lpstr>Beecher Carlson Principles</vt:lpstr>
      <vt:lpstr>PowerPoint Presentation</vt:lpstr>
      <vt:lpstr>PowerPoint Presentation</vt:lpstr>
      <vt:lpstr>PowerPoint Presentation</vt:lpstr>
      <vt:lpstr>PowerPoint Presentation</vt:lpstr>
      <vt:lpstr>PowerPoint Presentation</vt:lpstr>
      <vt:lpstr>SPECIALIZED Insurance Brokerage</vt:lpstr>
      <vt:lpstr>PowerPoint Presentation</vt:lpstr>
      <vt:lpstr>PowerPoint Presentation</vt:lpstr>
      <vt:lpstr>Broking Style</vt:lpstr>
      <vt:lpstr>PowerPoint Presentation</vt:lpstr>
      <vt:lpstr>Our Technology and Risk Modeling Solutions</vt:lpstr>
      <vt:lpstr>RMS – Catastrophe Modeling</vt:lpstr>
      <vt:lpstr>Google Earth &amp; Mapping Capabilities</vt:lpstr>
      <vt:lpstr>Property Program Structure Example</vt:lpstr>
      <vt:lpstr>PowerPoint Presentation</vt:lpstr>
      <vt:lpstr>PowerPoint Presentation</vt:lpstr>
      <vt:lpstr>Executive Liability Footprint</vt:lpstr>
      <vt:lpstr>Forward-Looking Analytics</vt:lpstr>
      <vt:lpstr>Claims Advocacy</vt:lpstr>
      <vt:lpstr>Claims Management Process</vt:lpstr>
      <vt:lpstr>Executive Liability Marketing Strategy</vt:lpstr>
      <vt:lpstr>Placement Strategy</vt:lpstr>
      <vt:lpstr>PowerPoint Presentation</vt:lpstr>
      <vt:lpstr>PowerPoint Presentation</vt:lpstr>
      <vt:lpstr>Captive Services</vt:lpstr>
      <vt:lpstr>PowerPoint Presentation</vt:lpstr>
      <vt:lpstr>Environmental Services</vt:lpstr>
      <vt:lpstr>PowerPoint Presentation</vt:lpstr>
      <vt:lpstr>Beecher Carlson Casualty Practice</vt:lpstr>
      <vt:lpstr>PowerPoint Presentation</vt:lpstr>
      <vt:lpstr>Retention Analysis</vt:lpstr>
      <vt:lpstr>Integration of Analytics</vt:lpstr>
      <vt:lpstr>Cash Flow Analysis</vt:lpstr>
      <vt:lpstr>Focused Market Approach</vt:lpstr>
      <vt:lpstr>Our Process</vt:lpstr>
      <vt:lpstr>Large Account Casualty Program</vt:lpstr>
      <vt:lpstr>PowerPoint Presentation</vt:lpstr>
      <vt:lpstr>2013 Results Recap </vt:lpstr>
      <vt:lpstr>2013 View of 2014 WC Outlook  </vt:lpstr>
      <vt:lpstr>2013 View of 2014 WC Outlook  </vt:lpstr>
      <vt:lpstr>2014 2Q P&amp;C Analysis</vt:lpstr>
      <vt:lpstr>2014 2Q P&amp;C Analysis</vt:lpstr>
      <vt:lpstr>2014 2Q P&amp;C Analysis</vt:lpstr>
      <vt:lpstr>S&amp;P Profitability Analysis </vt:lpstr>
      <vt:lpstr>Historical ROE Analysis </vt:lpstr>
      <vt:lpstr>2014 Outlook</vt:lpstr>
      <vt:lpstr>Workers Compensation Outlook</vt:lpstr>
      <vt:lpstr>Workers Compensation Outlook</vt:lpstr>
      <vt:lpstr>Workers Compensation Outlook</vt:lpstr>
      <vt:lpstr>ACA Impact</vt:lpstr>
      <vt:lpstr>ACA Impact</vt:lpstr>
      <vt:lpstr>Surgical Cost Group Health vs WC </vt:lpstr>
      <vt:lpstr>RX Update</vt:lpstr>
      <vt:lpstr>Lost Time Metric Update</vt:lpstr>
      <vt:lpstr>PowerPoint Presentation</vt:lpstr>
      <vt:lpstr>PowerPoint Presentation</vt:lpstr>
      <vt:lpstr>What is the ZOOM® Process? </vt:lpstr>
      <vt:lpstr>What is the ZOOM® Process? </vt:lpstr>
      <vt:lpstr>Better Results: Provided by Beecher Carlson</vt:lpstr>
      <vt:lpstr>ZOOM® Analytics Baseline Assessment</vt:lpstr>
      <vt:lpstr>ZOOM® Analytics Sample - Adjuster Indemnity Closure</vt:lpstr>
      <vt:lpstr>ZOOM® Analytics Sample Indemnity CAT Scan</vt:lpstr>
      <vt:lpstr>ZOOM® Analytics Sample Litigation Analysis</vt:lpstr>
      <vt:lpstr>ZOOM® Analytics Claims Models- 18 Month Older Low Paid%</vt:lpstr>
      <vt:lpstr>ZOOM® Analytics : Early Warning Model</vt:lpstr>
      <vt:lpstr>ZOOM® Analytics Claims Models</vt:lpstr>
      <vt:lpstr>PowerPoint Presentation</vt:lpstr>
      <vt:lpstr>ZOOM® Solutions Operational Assessment / Process Solutions </vt:lpstr>
      <vt:lpstr>ZOOM® Solutions Strategic Claim File Management</vt:lpstr>
      <vt:lpstr>ZOOM® Solutions Joint Steering Committee and Accountability </vt:lpstr>
      <vt:lpstr>Policy Year 2014 ZOOM® Scorecard: 7 Month Results</vt:lpstr>
      <vt:lpstr>Policy Year 2013 ZOOM ® Scorecard: 20 Month Results</vt:lpstr>
      <vt:lpstr>PowerPoint Presentation</vt:lpstr>
      <vt:lpstr>PowerPoint Presentation</vt:lpstr>
      <vt:lpstr>PowerPoint Presentation</vt:lpstr>
      <vt:lpstr>PowerPoint Presentation</vt:lpstr>
      <vt:lpstr>PowerPoint Presentation</vt:lpstr>
    </vt:vector>
  </TitlesOfParts>
  <Company>Beecher Carlson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Epps;Kristin</dc:creator>
  <cp:lastModifiedBy>Collins, Clay</cp:lastModifiedBy>
  <cp:revision>129</cp:revision>
  <cp:lastPrinted>2013-05-31T17:27:59Z</cp:lastPrinted>
  <dcterms:created xsi:type="dcterms:W3CDTF">2013-05-30T17:35:19Z</dcterms:created>
  <dcterms:modified xsi:type="dcterms:W3CDTF">2014-10-20T20:53:08Z</dcterms:modified>
</cp:coreProperties>
</file>