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62" r:id="rId2"/>
    <p:sldId id="297" r:id="rId3"/>
    <p:sldId id="289" r:id="rId4"/>
    <p:sldId id="293" r:id="rId5"/>
    <p:sldId id="277" r:id="rId6"/>
    <p:sldId id="269" r:id="rId7"/>
    <p:sldId id="268" r:id="rId8"/>
    <p:sldId id="276" r:id="rId9"/>
    <p:sldId id="294" r:id="rId10"/>
    <p:sldId id="273" r:id="rId11"/>
    <p:sldId id="265" r:id="rId12"/>
    <p:sldId id="278" r:id="rId13"/>
    <p:sldId id="299" r:id="rId14"/>
    <p:sldId id="295" r:id="rId15"/>
    <p:sldId id="296" r:id="rId16"/>
    <p:sldId id="257" r:id="rId17"/>
    <p:sldId id="300" r:id="rId18"/>
    <p:sldId id="302" r:id="rId19"/>
    <p:sldId id="29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7E47091-16DA-9F44-BE4C-C9672ACABF79}">
          <p14:sldIdLst>
            <p14:sldId id="262"/>
            <p14:sldId id="297"/>
            <p14:sldId id="289"/>
            <p14:sldId id="293"/>
            <p14:sldId id="277"/>
            <p14:sldId id="269"/>
          </p14:sldIdLst>
        </p14:section>
        <p14:section name="Untitled Section" id="{70FBF15D-65CE-B648-9D7A-4F5705525FC9}">
          <p14:sldIdLst>
            <p14:sldId id="268"/>
            <p14:sldId id="276"/>
            <p14:sldId id="294"/>
            <p14:sldId id="273"/>
            <p14:sldId id="265"/>
            <p14:sldId id="278"/>
            <p14:sldId id="299"/>
            <p14:sldId id="295"/>
            <p14:sldId id="296"/>
            <p14:sldId id="257"/>
            <p14:sldId id="300"/>
            <p14:sldId id="302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86" autoAdjust="0"/>
    <p:restoredTop sz="95288" autoAdjust="0"/>
  </p:normalViewPr>
  <p:slideViewPr>
    <p:cSldViewPr>
      <p:cViewPr varScale="1">
        <p:scale>
          <a:sx n="64" d="100"/>
          <a:sy n="64" d="100"/>
        </p:scale>
        <p:origin x="148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1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5521F4-9A41-45CC-9ADC-F253346219F7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770A2D0-0692-443A-8D2A-A6FFB2F31E37}">
      <dgm:prSet phldrT="[Text]"/>
      <dgm:spPr>
        <a:noFill/>
        <a:ln>
          <a:solidFill>
            <a:schemeClr val="accent6"/>
          </a:solidFill>
        </a:ln>
      </dgm:spPr>
      <dgm:t>
        <a:bodyPr/>
        <a:lstStyle/>
        <a:p>
          <a:r>
            <a:rPr lang="en-US" baseline="0" dirty="0">
              <a:solidFill>
                <a:schemeClr val="tx1"/>
              </a:solidFill>
            </a:rPr>
            <a:t>Evidence Based Risk Management</a:t>
          </a:r>
        </a:p>
      </dgm:t>
    </dgm:pt>
    <dgm:pt modelId="{8DFCFD0C-E882-4B6A-8EBC-660DB1C94A30}" type="parTrans" cxnId="{76079277-21CA-45AD-B642-A5A7ECE800C6}">
      <dgm:prSet/>
      <dgm:spPr/>
      <dgm:t>
        <a:bodyPr/>
        <a:lstStyle/>
        <a:p>
          <a:endParaRPr lang="en-US" baseline="0">
            <a:solidFill>
              <a:schemeClr val="tx1"/>
            </a:solidFill>
          </a:endParaRPr>
        </a:p>
      </dgm:t>
    </dgm:pt>
    <dgm:pt modelId="{6FCC0286-A8BA-4285-B8F7-DEC57E1F896A}" type="sibTrans" cxnId="{76079277-21CA-45AD-B642-A5A7ECE800C6}">
      <dgm:prSet/>
      <dgm:spPr/>
      <dgm:t>
        <a:bodyPr/>
        <a:lstStyle/>
        <a:p>
          <a:endParaRPr lang="en-US" baseline="0">
            <a:solidFill>
              <a:schemeClr val="tx1"/>
            </a:solidFill>
          </a:endParaRPr>
        </a:p>
      </dgm:t>
    </dgm:pt>
    <dgm:pt modelId="{A6B7AA70-F10C-4FB5-A41A-E809651F6233}">
      <dgm:prSet phldrT="[Text]" custT="1"/>
      <dgm:spPr/>
      <dgm:t>
        <a:bodyPr/>
        <a:lstStyle/>
        <a:p>
          <a:r>
            <a:rPr lang="en-US" sz="1500" b="1" baseline="0" dirty="0">
              <a:solidFill>
                <a:schemeClr val="tx1"/>
              </a:solidFill>
            </a:rPr>
            <a:t>Ad Hoc Solutions</a:t>
          </a:r>
        </a:p>
        <a:p>
          <a:r>
            <a:rPr lang="en-US" sz="1200" baseline="0" dirty="0">
              <a:solidFill>
                <a:schemeClr val="tx1"/>
              </a:solidFill>
            </a:rPr>
            <a:t>Explore | Predict</a:t>
          </a:r>
        </a:p>
      </dgm:t>
    </dgm:pt>
    <dgm:pt modelId="{C93907B8-7367-4EAB-A090-E2BDC28C48B1}" type="parTrans" cxnId="{BCDBA886-D132-46F3-907F-03962E3FAC71}">
      <dgm:prSet/>
      <dgm:spPr/>
      <dgm:t>
        <a:bodyPr/>
        <a:lstStyle/>
        <a:p>
          <a:endParaRPr lang="en-US" baseline="0">
            <a:solidFill>
              <a:schemeClr val="tx1"/>
            </a:solidFill>
          </a:endParaRPr>
        </a:p>
      </dgm:t>
    </dgm:pt>
    <dgm:pt modelId="{4CEFA116-82E9-43A8-A0B0-BF123F8AA152}" type="sibTrans" cxnId="{BCDBA886-D132-46F3-907F-03962E3FAC71}">
      <dgm:prSet/>
      <dgm:spPr/>
      <dgm:t>
        <a:bodyPr/>
        <a:lstStyle/>
        <a:p>
          <a:endParaRPr lang="en-US" baseline="0">
            <a:solidFill>
              <a:schemeClr val="tx1"/>
            </a:solidFill>
          </a:endParaRPr>
        </a:p>
      </dgm:t>
    </dgm:pt>
    <dgm:pt modelId="{EE21080D-1A7A-485E-B2D3-7CF1467ED3C9}">
      <dgm:prSet phldrT="[Text]" custT="1"/>
      <dgm:spPr/>
      <dgm:t>
        <a:bodyPr/>
        <a:lstStyle/>
        <a:p>
          <a:r>
            <a:rPr lang="en-US" sz="1500" b="1" baseline="0" dirty="0">
              <a:solidFill>
                <a:schemeClr val="tx1"/>
              </a:solidFill>
            </a:rPr>
            <a:t>Casualty Risk</a:t>
          </a:r>
        </a:p>
        <a:p>
          <a:r>
            <a:rPr lang="en-US" sz="1200" baseline="0" dirty="0">
              <a:solidFill>
                <a:schemeClr val="tx1"/>
              </a:solidFill>
            </a:rPr>
            <a:t>WC | GL</a:t>
          </a:r>
        </a:p>
      </dgm:t>
    </dgm:pt>
    <dgm:pt modelId="{C1AD3280-AF63-4D9E-BEA5-445C11CC6C2C}" type="parTrans" cxnId="{171AFDF3-06F7-439D-865C-E5E16339CB6F}">
      <dgm:prSet/>
      <dgm:spPr/>
      <dgm:t>
        <a:bodyPr/>
        <a:lstStyle/>
        <a:p>
          <a:endParaRPr lang="en-US" baseline="0">
            <a:solidFill>
              <a:schemeClr val="tx1"/>
            </a:solidFill>
          </a:endParaRPr>
        </a:p>
      </dgm:t>
    </dgm:pt>
    <dgm:pt modelId="{5B98076F-D39A-4749-8652-3FA13015731B}" type="sibTrans" cxnId="{171AFDF3-06F7-439D-865C-E5E16339CB6F}">
      <dgm:prSet/>
      <dgm:spPr/>
      <dgm:t>
        <a:bodyPr/>
        <a:lstStyle/>
        <a:p>
          <a:endParaRPr lang="en-US" baseline="0">
            <a:solidFill>
              <a:schemeClr val="tx1"/>
            </a:solidFill>
          </a:endParaRPr>
        </a:p>
      </dgm:t>
    </dgm:pt>
    <dgm:pt modelId="{EAA46F00-8031-4FA5-AE88-AFC717051D8D}">
      <dgm:prSet phldrT="[Text]" custT="1"/>
      <dgm:spPr/>
      <dgm:t>
        <a:bodyPr lIns="0" rIns="0"/>
        <a:lstStyle/>
        <a:p>
          <a:r>
            <a:rPr lang="en-US" sz="1500" b="1" baseline="0" dirty="0">
              <a:solidFill>
                <a:schemeClr val="tx1"/>
              </a:solidFill>
            </a:rPr>
            <a:t>Executive Risk</a:t>
          </a:r>
        </a:p>
        <a:p>
          <a:r>
            <a:rPr lang="en-US" sz="1200" baseline="0" dirty="0">
              <a:solidFill>
                <a:schemeClr val="tx1"/>
              </a:solidFill>
            </a:rPr>
            <a:t>D&amp;O | Cyber</a:t>
          </a:r>
        </a:p>
      </dgm:t>
    </dgm:pt>
    <dgm:pt modelId="{57532769-DC51-468E-949B-84809227D160}" type="parTrans" cxnId="{DF386CCA-00E4-497C-80D8-A813353239A7}">
      <dgm:prSet/>
      <dgm:spPr/>
      <dgm:t>
        <a:bodyPr/>
        <a:lstStyle/>
        <a:p>
          <a:endParaRPr lang="en-US" baseline="0">
            <a:solidFill>
              <a:schemeClr val="tx1"/>
            </a:solidFill>
          </a:endParaRPr>
        </a:p>
      </dgm:t>
    </dgm:pt>
    <dgm:pt modelId="{DF077B80-95F7-4268-A306-66C423CB52F3}" type="sibTrans" cxnId="{DF386CCA-00E4-497C-80D8-A813353239A7}">
      <dgm:prSet/>
      <dgm:spPr/>
      <dgm:t>
        <a:bodyPr/>
        <a:lstStyle/>
        <a:p>
          <a:endParaRPr lang="en-US" baseline="0">
            <a:solidFill>
              <a:schemeClr val="tx1"/>
            </a:solidFill>
          </a:endParaRPr>
        </a:p>
      </dgm:t>
    </dgm:pt>
    <dgm:pt modelId="{9F7B9459-EFED-4D05-96C6-47BA248C0139}" type="pres">
      <dgm:prSet presAssocID="{EC5521F4-9A41-45CC-9ADC-F253346219F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E38D2FB-D520-449E-B4D0-E366AD960BE3}" type="pres">
      <dgm:prSet presAssocID="{E770A2D0-0692-443A-8D2A-A6FFB2F31E37}" presName="singleCycle" presStyleCnt="0"/>
      <dgm:spPr/>
    </dgm:pt>
    <dgm:pt modelId="{1E1C214A-3480-46AD-B3D7-C33E9312C502}" type="pres">
      <dgm:prSet presAssocID="{E770A2D0-0692-443A-8D2A-A6FFB2F31E37}" presName="singleCenter" presStyleLbl="node1" presStyleIdx="0" presStyleCnt="4" custLinFactNeighborY="-17089">
        <dgm:presLayoutVars>
          <dgm:chMax val="7"/>
          <dgm:chPref val="7"/>
        </dgm:presLayoutVars>
      </dgm:prSet>
      <dgm:spPr/>
    </dgm:pt>
    <dgm:pt modelId="{F290D51D-0B03-41C4-ABF0-83A7DD92FF01}" type="pres">
      <dgm:prSet presAssocID="{C93907B8-7367-4EAB-A090-E2BDC28C48B1}" presName="Name56" presStyleLbl="parChTrans1D2" presStyleIdx="0" presStyleCnt="3"/>
      <dgm:spPr/>
    </dgm:pt>
    <dgm:pt modelId="{060B8F41-81B3-4E3F-B3B2-447CD1F8905F}" type="pres">
      <dgm:prSet presAssocID="{A6B7AA70-F10C-4FB5-A41A-E809651F6233}" presName="text0" presStyleLbl="node1" presStyleIdx="1" presStyleCnt="4" custScaleX="138038" custRadScaleRad="44485" custRadScaleInc="-300000">
        <dgm:presLayoutVars>
          <dgm:bulletEnabled val="1"/>
        </dgm:presLayoutVars>
      </dgm:prSet>
      <dgm:spPr/>
    </dgm:pt>
    <dgm:pt modelId="{DEE9A83E-1BD8-47CD-B34D-B5B6349D3EF7}" type="pres">
      <dgm:prSet presAssocID="{C1AD3280-AF63-4D9E-BEA5-445C11CC6C2C}" presName="Name56" presStyleLbl="parChTrans1D2" presStyleIdx="1" presStyleCnt="3"/>
      <dgm:spPr/>
    </dgm:pt>
    <dgm:pt modelId="{818E30A1-EB46-4834-A759-684BE8C5DA2E}" type="pres">
      <dgm:prSet presAssocID="{EE21080D-1A7A-485E-B2D3-7CF1467ED3C9}" presName="text0" presStyleLbl="node1" presStyleIdx="2" presStyleCnt="4" custScaleX="120449" custRadScaleRad="118359" custRadScaleInc="-121620">
        <dgm:presLayoutVars>
          <dgm:bulletEnabled val="1"/>
        </dgm:presLayoutVars>
      </dgm:prSet>
      <dgm:spPr/>
    </dgm:pt>
    <dgm:pt modelId="{470D8C1F-C4C2-46F9-B003-773302D114BA}" type="pres">
      <dgm:prSet presAssocID="{57532769-DC51-468E-949B-84809227D160}" presName="Name56" presStyleLbl="parChTrans1D2" presStyleIdx="2" presStyleCnt="3"/>
      <dgm:spPr/>
    </dgm:pt>
    <dgm:pt modelId="{74165963-C196-452F-AB93-C53FF57003F9}" type="pres">
      <dgm:prSet presAssocID="{EAA46F00-8031-4FA5-AE88-AFC717051D8D}" presName="text0" presStyleLbl="node1" presStyleIdx="3" presStyleCnt="4" custScaleX="120449" custRadScaleRad="118359" custRadScaleInc="121620">
        <dgm:presLayoutVars>
          <dgm:bulletEnabled val="1"/>
        </dgm:presLayoutVars>
      </dgm:prSet>
      <dgm:spPr/>
    </dgm:pt>
  </dgm:ptLst>
  <dgm:cxnLst>
    <dgm:cxn modelId="{171AFDF3-06F7-439D-865C-E5E16339CB6F}" srcId="{E770A2D0-0692-443A-8D2A-A6FFB2F31E37}" destId="{EE21080D-1A7A-485E-B2D3-7CF1467ED3C9}" srcOrd="1" destOrd="0" parTransId="{C1AD3280-AF63-4D9E-BEA5-445C11CC6C2C}" sibTransId="{5B98076F-D39A-4749-8652-3FA13015731B}"/>
    <dgm:cxn modelId="{1DE03127-A90A-493B-97B1-B2C5B7847906}" type="presOf" srcId="{C1AD3280-AF63-4D9E-BEA5-445C11CC6C2C}" destId="{DEE9A83E-1BD8-47CD-B34D-B5B6349D3EF7}" srcOrd="0" destOrd="0" presId="urn:microsoft.com/office/officeart/2008/layout/RadialCluster"/>
    <dgm:cxn modelId="{2A4582EE-8247-4D87-9873-45B0DBA116C8}" type="presOf" srcId="{E770A2D0-0692-443A-8D2A-A6FFB2F31E37}" destId="{1E1C214A-3480-46AD-B3D7-C33E9312C502}" srcOrd="0" destOrd="0" presId="urn:microsoft.com/office/officeart/2008/layout/RadialCluster"/>
    <dgm:cxn modelId="{B463B87F-C76E-4ABA-9CF6-6A65D17FF6D2}" type="presOf" srcId="{EAA46F00-8031-4FA5-AE88-AFC717051D8D}" destId="{74165963-C196-452F-AB93-C53FF57003F9}" srcOrd="0" destOrd="0" presId="urn:microsoft.com/office/officeart/2008/layout/RadialCluster"/>
    <dgm:cxn modelId="{8432FEA8-7780-4878-A87B-20A15AE6B75C}" type="presOf" srcId="{EC5521F4-9A41-45CC-9ADC-F253346219F7}" destId="{9F7B9459-EFED-4D05-96C6-47BA248C0139}" srcOrd="0" destOrd="0" presId="urn:microsoft.com/office/officeart/2008/layout/RadialCluster"/>
    <dgm:cxn modelId="{502CEE03-6303-4A33-8EEC-532803BD29CC}" type="presOf" srcId="{C93907B8-7367-4EAB-A090-E2BDC28C48B1}" destId="{F290D51D-0B03-41C4-ABF0-83A7DD92FF01}" srcOrd="0" destOrd="0" presId="urn:microsoft.com/office/officeart/2008/layout/RadialCluster"/>
    <dgm:cxn modelId="{8F62CBB7-487F-465B-889A-43609542C9DD}" type="presOf" srcId="{57532769-DC51-468E-949B-84809227D160}" destId="{470D8C1F-C4C2-46F9-B003-773302D114BA}" srcOrd="0" destOrd="0" presId="urn:microsoft.com/office/officeart/2008/layout/RadialCluster"/>
    <dgm:cxn modelId="{DF386CCA-00E4-497C-80D8-A813353239A7}" srcId="{E770A2D0-0692-443A-8D2A-A6FFB2F31E37}" destId="{EAA46F00-8031-4FA5-AE88-AFC717051D8D}" srcOrd="2" destOrd="0" parTransId="{57532769-DC51-468E-949B-84809227D160}" sibTransId="{DF077B80-95F7-4268-A306-66C423CB52F3}"/>
    <dgm:cxn modelId="{0B6C767D-9131-4FDC-A6EE-F27C963715BC}" type="presOf" srcId="{EE21080D-1A7A-485E-B2D3-7CF1467ED3C9}" destId="{818E30A1-EB46-4834-A759-684BE8C5DA2E}" srcOrd="0" destOrd="0" presId="urn:microsoft.com/office/officeart/2008/layout/RadialCluster"/>
    <dgm:cxn modelId="{32BE5938-BE0E-44D3-A49F-3468D150BF60}" type="presOf" srcId="{A6B7AA70-F10C-4FB5-A41A-E809651F6233}" destId="{060B8F41-81B3-4E3F-B3B2-447CD1F8905F}" srcOrd="0" destOrd="0" presId="urn:microsoft.com/office/officeart/2008/layout/RadialCluster"/>
    <dgm:cxn modelId="{76079277-21CA-45AD-B642-A5A7ECE800C6}" srcId="{EC5521F4-9A41-45CC-9ADC-F253346219F7}" destId="{E770A2D0-0692-443A-8D2A-A6FFB2F31E37}" srcOrd="0" destOrd="0" parTransId="{8DFCFD0C-E882-4B6A-8EBC-660DB1C94A30}" sibTransId="{6FCC0286-A8BA-4285-B8F7-DEC57E1F896A}"/>
    <dgm:cxn modelId="{BCDBA886-D132-46F3-907F-03962E3FAC71}" srcId="{E770A2D0-0692-443A-8D2A-A6FFB2F31E37}" destId="{A6B7AA70-F10C-4FB5-A41A-E809651F6233}" srcOrd="0" destOrd="0" parTransId="{C93907B8-7367-4EAB-A090-E2BDC28C48B1}" sibTransId="{4CEFA116-82E9-43A8-A0B0-BF123F8AA152}"/>
    <dgm:cxn modelId="{0EE73DD3-8736-4E31-B1D9-F7761B9BB2CE}" type="presParOf" srcId="{9F7B9459-EFED-4D05-96C6-47BA248C0139}" destId="{CE38D2FB-D520-449E-B4D0-E366AD960BE3}" srcOrd="0" destOrd="0" presId="urn:microsoft.com/office/officeart/2008/layout/RadialCluster"/>
    <dgm:cxn modelId="{BA80A804-D01A-4481-A2CD-47451F1E582C}" type="presParOf" srcId="{CE38D2FB-D520-449E-B4D0-E366AD960BE3}" destId="{1E1C214A-3480-46AD-B3D7-C33E9312C502}" srcOrd="0" destOrd="0" presId="urn:microsoft.com/office/officeart/2008/layout/RadialCluster"/>
    <dgm:cxn modelId="{85D82843-D39E-4CF3-A417-EDF8B1CD9608}" type="presParOf" srcId="{CE38D2FB-D520-449E-B4D0-E366AD960BE3}" destId="{F290D51D-0B03-41C4-ABF0-83A7DD92FF01}" srcOrd="1" destOrd="0" presId="urn:microsoft.com/office/officeart/2008/layout/RadialCluster"/>
    <dgm:cxn modelId="{CF342111-C3A7-4515-BF64-8011948A5B3A}" type="presParOf" srcId="{CE38D2FB-D520-449E-B4D0-E366AD960BE3}" destId="{060B8F41-81B3-4E3F-B3B2-447CD1F8905F}" srcOrd="2" destOrd="0" presId="urn:microsoft.com/office/officeart/2008/layout/RadialCluster"/>
    <dgm:cxn modelId="{C7F7EF88-3E74-4702-B348-498DF50A07C1}" type="presParOf" srcId="{CE38D2FB-D520-449E-B4D0-E366AD960BE3}" destId="{DEE9A83E-1BD8-47CD-B34D-B5B6349D3EF7}" srcOrd="3" destOrd="0" presId="urn:microsoft.com/office/officeart/2008/layout/RadialCluster"/>
    <dgm:cxn modelId="{0E093B06-ED1D-454A-8F20-C10CA7241864}" type="presParOf" srcId="{CE38D2FB-D520-449E-B4D0-E366AD960BE3}" destId="{818E30A1-EB46-4834-A759-684BE8C5DA2E}" srcOrd="4" destOrd="0" presId="urn:microsoft.com/office/officeart/2008/layout/RadialCluster"/>
    <dgm:cxn modelId="{DF50B043-7AC9-4277-BD7A-C486147E9793}" type="presParOf" srcId="{CE38D2FB-D520-449E-B4D0-E366AD960BE3}" destId="{470D8C1F-C4C2-46F9-B003-773302D114BA}" srcOrd="5" destOrd="0" presId="urn:microsoft.com/office/officeart/2008/layout/RadialCluster"/>
    <dgm:cxn modelId="{B2D3913C-EEBA-430C-A6B4-E1FD233D5093}" type="presParOf" srcId="{CE38D2FB-D520-449E-B4D0-E366AD960BE3}" destId="{74165963-C196-452F-AB93-C53FF57003F9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C214A-3480-46AD-B3D7-C33E9312C502}">
      <dsp:nvSpPr>
        <dsp:cNvPr id="0" name=""/>
        <dsp:cNvSpPr/>
      </dsp:nvSpPr>
      <dsp:spPr>
        <a:xfrm>
          <a:off x="2388869" y="1352074"/>
          <a:ext cx="1318260" cy="1318260"/>
        </a:xfrm>
        <a:prstGeom prst="roundRect">
          <a:avLst/>
        </a:pr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solidFill>
                <a:schemeClr val="tx1"/>
              </a:solidFill>
            </a:rPr>
            <a:t>Evidence Based Risk Management</a:t>
          </a:r>
        </a:p>
      </dsp:txBody>
      <dsp:txXfrm>
        <a:off x="2453221" y="1416426"/>
        <a:ext cx="1189556" cy="1189556"/>
      </dsp:txXfrm>
    </dsp:sp>
    <dsp:sp modelId="{F290D51D-0B03-41C4-ABF0-83A7DD92FF01}">
      <dsp:nvSpPr>
        <dsp:cNvPr id="0" name=""/>
        <dsp:cNvSpPr/>
      </dsp:nvSpPr>
      <dsp:spPr>
        <a:xfrm rot="5400000">
          <a:off x="2801733" y="2916600"/>
          <a:ext cx="4925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2533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B8F41-81B3-4E3F-B3B2-447CD1F8905F}">
      <dsp:nvSpPr>
        <dsp:cNvPr id="0" name=""/>
        <dsp:cNvSpPr/>
      </dsp:nvSpPr>
      <dsp:spPr>
        <a:xfrm>
          <a:off x="2438400" y="3162867"/>
          <a:ext cx="1219198" cy="88323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baseline="0" dirty="0">
              <a:solidFill>
                <a:schemeClr val="tx1"/>
              </a:solidFill>
            </a:rPr>
            <a:t>Ad Hoc Solutions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baseline="0" dirty="0">
              <a:solidFill>
                <a:schemeClr val="tx1"/>
              </a:solidFill>
            </a:rPr>
            <a:t>Explore | Predict</a:t>
          </a:r>
        </a:p>
      </dsp:txBody>
      <dsp:txXfrm>
        <a:off x="2481516" y="3205983"/>
        <a:ext cx="1132966" cy="797002"/>
      </dsp:txXfrm>
    </dsp:sp>
    <dsp:sp modelId="{DEE9A83E-1BD8-47CD-B34D-B5B6349D3EF7}">
      <dsp:nvSpPr>
        <dsp:cNvPr id="0" name=""/>
        <dsp:cNvSpPr/>
      </dsp:nvSpPr>
      <dsp:spPr>
        <a:xfrm rot="19906000">
          <a:off x="3669115" y="1506131"/>
          <a:ext cx="6390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9051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8E30A1-EB46-4834-A759-684BE8C5DA2E}">
      <dsp:nvSpPr>
        <dsp:cNvPr id="0" name=""/>
        <dsp:cNvSpPr/>
      </dsp:nvSpPr>
      <dsp:spPr>
        <a:xfrm>
          <a:off x="4270152" y="627745"/>
          <a:ext cx="1063846" cy="88323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baseline="0" dirty="0">
              <a:solidFill>
                <a:schemeClr val="tx1"/>
              </a:solidFill>
            </a:rPr>
            <a:t>Casualty Risk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baseline="0" dirty="0">
              <a:solidFill>
                <a:schemeClr val="tx1"/>
              </a:solidFill>
            </a:rPr>
            <a:t>WC | GL</a:t>
          </a:r>
        </a:p>
      </dsp:txBody>
      <dsp:txXfrm>
        <a:off x="4313268" y="670861"/>
        <a:ext cx="977614" cy="797002"/>
      </dsp:txXfrm>
    </dsp:sp>
    <dsp:sp modelId="{470D8C1F-C4C2-46F9-B003-773302D114BA}">
      <dsp:nvSpPr>
        <dsp:cNvPr id="0" name=""/>
        <dsp:cNvSpPr/>
      </dsp:nvSpPr>
      <dsp:spPr>
        <a:xfrm rot="12494000">
          <a:off x="1787832" y="1506131"/>
          <a:ext cx="6390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9051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165963-C196-452F-AB93-C53FF57003F9}">
      <dsp:nvSpPr>
        <dsp:cNvPr id="0" name=""/>
        <dsp:cNvSpPr/>
      </dsp:nvSpPr>
      <dsp:spPr>
        <a:xfrm>
          <a:off x="762000" y="627745"/>
          <a:ext cx="1063846" cy="88323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baseline="0" dirty="0">
              <a:solidFill>
                <a:schemeClr val="tx1"/>
              </a:solidFill>
            </a:rPr>
            <a:t>Executive Risk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baseline="0" dirty="0">
              <a:solidFill>
                <a:schemeClr val="tx1"/>
              </a:solidFill>
            </a:rPr>
            <a:t>D&amp;O | Cyber</a:t>
          </a:r>
        </a:p>
      </dsp:txBody>
      <dsp:txXfrm>
        <a:off x="805116" y="670861"/>
        <a:ext cx="977614" cy="797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A7F5A-1CFF-4B0D-A412-CC68CC7F7C1C}" type="datetimeFigureOut">
              <a:rPr lang="en-US" smtClean="0"/>
              <a:t>4/8/2016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2B066-B156-48E6-A7CC-AC8F23236D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61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8072-8523-4B0B-9F3C-28BFDB127129}" type="datetime1">
              <a:rPr lang="en-US" smtClean="0"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8802-777D-497F-8563-3248FFE062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57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39BA-9292-4741-B177-0BC9CC6BDC2F}" type="datetime1">
              <a:rPr lang="en-US" smtClean="0"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8802-777D-497F-8563-3248FFE062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210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B379-906D-4DD3-9F9C-1168EB16E2B5}" type="datetime1">
              <a:rPr lang="en-US" smtClean="0"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8802-777D-497F-8563-3248FFE062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43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A5C3-17D6-4C22-935A-DC0934FCC69F}" type="datetime1">
              <a:rPr lang="en-US" smtClean="0"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8802-777D-497F-8563-3248FFE062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46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E8EE-B080-4965-8ECC-953D3B23026B}" type="datetime1">
              <a:rPr lang="en-US" smtClean="0"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8802-777D-497F-8563-3248FFE062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673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58EA-D263-4D1E-B4FA-BF40E2DE2718}" type="datetime1">
              <a:rPr lang="en-US" smtClean="0"/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8802-777D-497F-8563-3248FFE062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767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9FA0A-F5F3-4FB2-82A2-50A855AFB0A8}" type="datetime1">
              <a:rPr lang="en-US" smtClean="0"/>
              <a:t>4/8/2016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8802-777D-497F-8563-3248FFE062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4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B8C1-17B9-45AF-B4B1-2BB7C8FB3714}" type="datetime1">
              <a:rPr lang="en-US" smtClean="0"/>
              <a:t>4/8/2016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8802-777D-497F-8563-3248FFE062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46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6CDB-7D39-4858-907C-A4374FD45FD4}" type="datetime1">
              <a:rPr lang="en-US" smtClean="0"/>
              <a:t>4/8/2016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8802-777D-497F-8563-3248FFE062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9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2772-25B4-4C9B-979E-323F83B03DC8}" type="datetime1">
              <a:rPr lang="en-US" smtClean="0"/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8802-777D-497F-8563-3248FFE062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24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46DF-48B9-4193-ADD4-0088178A4C19}" type="datetime1">
              <a:rPr lang="en-US" smtClean="0"/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8802-777D-497F-8563-3248FFE062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3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95FB3-90B2-4007-9CD9-53616C81E29E}" type="datetime1">
              <a:rPr lang="en-US" smtClean="0"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48802-777D-497F-8563-3248FFE062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9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05000"/>
            <a:ext cx="8001000" cy="23622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400" b="1" dirty="0"/>
              <a:t>D&amp;O and Cyber Threats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Casualty Risk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SRMC Benchmarking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001000" cy="1295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cap="small" dirty="0">
                <a:solidFill>
                  <a:schemeClr val="accent6">
                    <a:lumMod val="75000"/>
                  </a:schemeClr>
                </a:solidFill>
              </a:rPr>
              <a:t>Evidence-Based Risk Management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5074016"/>
            <a:ext cx="8001000" cy="91439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cap="small" dirty="0">
                <a:solidFill>
                  <a:schemeClr val="accent6">
                    <a:lumMod val="75000"/>
                  </a:schemeClr>
                </a:solidFill>
              </a:rPr>
              <a:t>Andrew D. Banasiewicz, Ph.D.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90600" y="1905000"/>
            <a:ext cx="7162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90600" y="4267200"/>
            <a:ext cx="7162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288" y="6064616"/>
            <a:ext cx="2565424" cy="41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38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SCA Severity Estimation – Multi-Attribute Indexing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295400"/>
            <a:ext cx="3886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Key Highlights:</a:t>
            </a:r>
          </a:p>
          <a:p>
            <a:endParaRPr lang="en-US" sz="1000" dirty="0"/>
          </a:p>
          <a:p>
            <a:pPr marL="285750" indent="-166688">
              <a:buFont typeface="Arial" panose="020B0604020202020204" pitchFamily="34" charset="0"/>
              <a:buChar char="•"/>
            </a:pPr>
            <a:r>
              <a:rPr lang="en-US" sz="1600" dirty="0"/>
              <a:t>Company-specific estimation;</a:t>
            </a:r>
          </a:p>
          <a:p>
            <a:pPr marL="119062"/>
            <a:endParaRPr lang="en-US" sz="500" dirty="0"/>
          </a:p>
          <a:p>
            <a:pPr marL="285750" indent="-166688">
              <a:buFont typeface="Arial" panose="020B0604020202020204" pitchFamily="34" charset="0"/>
              <a:buChar char="•"/>
            </a:pPr>
            <a:r>
              <a:rPr lang="en-US" sz="1600" dirty="0"/>
              <a:t>Based on hand-collected sample of 460 individual, verified SCA settlements;</a:t>
            </a:r>
          </a:p>
          <a:p>
            <a:pPr marL="119062"/>
            <a:endParaRPr lang="en-US" sz="500" dirty="0"/>
          </a:p>
          <a:p>
            <a:pPr marL="285750" indent="-166688">
              <a:buFont typeface="Arial" panose="020B0604020202020204" pitchFamily="34" charset="0"/>
              <a:buChar char="•"/>
            </a:pPr>
            <a:r>
              <a:rPr lang="en-US" sz="1600" dirty="0"/>
              <a:t>Explicitly takes into accounts industry sector differences;</a:t>
            </a:r>
          </a:p>
          <a:p>
            <a:pPr marL="119062"/>
            <a:endParaRPr lang="en-US" sz="500" dirty="0"/>
          </a:p>
          <a:p>
            <a:pPr marL="285750" indent="-166688">
              <a:buFont typeface="Arial" panose="020B0604020202020204" pitchFamily="34" charset="0"/>
              <a:buChar char="•"/>
            </a:pPr>
            <a:r>
              <a:rPr lang="en-US" sz="1600" dirty="0"/>
              <a:t>Explicitly takes into account regulatory (PSLRA of ‘96; SOX) and judicial (US Supreme Court) acts and rulings;</a:t>
            </a:r>
          </a:p>
          <a:p>
            <a:pPr marL="119062"/>
            <a:endParaRPr lang="en-US" sz="500" dirty="0"/>
          </a:p>
          <a:p>
            <a:pPr marL="285750" indent="-166688">
              <a:buFont typeface="Arial" panose="020B0604020202020204" pitchFamily="34" charset="0"/>
              <a:buChar char="•"/>
            </a:pPr>
            <a:r>
              <a:rPr lang="en-US" sz="1600" dirty="0"/>
              <a:t>Adjusts for market cap differences;</a:t>
            </a:r>
          </a:p>
          <a:p>
            <a:pPr marL="119062"/>
            <a:endParaRPr lang="en-US" sz="500" dirty="0"/>
          </a:p>
          <a:p>
            <a:pPr marL="285750" indent="-166688">
              <a:buFont typeface="Arial" panose="020B0604020202020204" pitchFamily="34" charset="0"/>
              <a:buChar char="•"/>
            </a:pPr>
            <a:r>
              <a:rPr lang="en-US" sz="1600" dirty="0"/>
              <a:t>Nets out the ‘expected’ levels of stock’s downside variability (loss causation);</a:t>
            </a:r>
          </a:p>
          <a:p>
            <a:pPr marL="119062"/>
            <a:endParaRPr lang="en-US" sz="500" dirty="0"/>
          </a:p>
          <a:p>
            <a:pPr marL="285750" indent="-166688">
              <a:buFont typeface="Arial" panose="020B0604020202020204" pitchFamily="34" charset="0"/>
              <a:buChar char="•"/>
            </a:pPr>
            <a:r>
              <a:rPr lang="en-US" sz="1600" dirty="0"/>
              <a:t>Non-linear market cap vs. exposure estimation (e.g., 3x market cap does not automatically mean 3x higher loss);</a:t>
            </a:r>
          </a:p>
          <a:p>
            <a:pPr marL="119062"/>
            <a:endParaRPr lang="en-US" sz="500" dirty="0"/>
          </a:p>
          <a:p>
            <a:pPr marL="285750" indent="-166688">
              <a:buFont typeface="Arial" panose="020B0604020202020204" pitchFamily="34" charset="0"/>
              <a:buChar char="•"/>
            </a:pPr>
            <a:r>
              <a:rPr lang="en-US" sz="1600" dirty="0"/>
              <a:t>Expected loss expressed as pseudo credible intervals;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90" y="2133600"/>
            <a:ext cx="3865810" cy="31825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20990" y="1447800"/>
            <a:ext cx="3713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Estimated Loss Ranges for US Exchanges Traded Companies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8802-777D-497F-8563-3248FFE06225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6477000"/>
            <a:ext cx="3581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Copyright Andrew D Banasiewicz. All rights reserved.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553200"/>
            <a:ext cx="1054112" cy="16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25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" y="274638"/>
            <a:ext cx="8610600" cy="8683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Company-Specific Exposure Reports: Focusing on What Matters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220" y="1366520"/>
            <a:ext cx="5935980" cy="47294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8802-777D-497F-8563-3248FFE06225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6477000"/>
            <a:ext cx="3581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Copyright Andrew D Banasiewicz.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553200"/>
            <a:ext cx="1054112" cy="16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25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Casualty risks: wc | gl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Structured Solutions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8802-777D-497F-8563-3248FFE0622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184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8CC48802-777D-497F-8563-3248FFE06225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Meeting Obligations in Fiscally Sound Manner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0" y="6477000"/>
            <a:ext cx="3581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Copyright Andrew D Banasiewicz. All rights reserved.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553200"/>
            <a:ext cx="1054112" cy="16944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2000" y="2708148"/>
            <a:ext cx="7543800" cy="2854452"/>
            <a:chOff x="762000" y="2708148"/>
            <a:chExt cx="7543800" cy="285445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2708148"/>
              <a:ext cx="3749384" cy="285445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800600" y="2971800"/>
              <a:ext cx="35052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8275" indent="-168275">
                <a:buFont typeface="Arial" panose="020B0604020202020204" pitchFamily="34" charset="0"/>
                <a:buChar char="•"/>
              </a:pPr>
              <a:r>
                <a:rPr lang="en-US" sz="1600" dirty="0"/>
                <a:t>Organizations have legal duties when casualty accidents – WC/GL – arise, but </a:t>
              </a:r>
            </a:p>
            <a:p>
              <a:pPr marL="168275" indent="-168275">
                <a:buFont typeface="Arial" panose="020B0604020202020204" pitchFamily="34" charset="0"/>
                <a:buChar char="•"/>
              </a:pPr>
              <a:endParaRPr lang="en-US" sz="800" dirty="0"/>
            </a:p>
            <a:p>
              <a:pPr marL="168275" indent="-168275">
                <a:buFont typeface="Arial" panose="020B0604020202020204" pitchFamily="34" charset="0"/>
                <a:buChar char="•"/>
              </a:pPr>
              <a:r>
                <a:rPr lang="en-US" sz="1600" dirty="0"/>
                <a:t>organizations also need to manage their expenses responsibly.</a:t>
              </a:r>
            </a:p>
            <a:p>
              <a:pPr marL="168275" indent="-168275">
                <a:buFont typeface="Arial" panose="020B0604020202020204" pitchFamily="34" charset="0"/>
                <a:buChar char="•"/>
              </a:pPr>
              <a:endParaRPr lang="en-US" sz="800" dirty="0"/>
            </a:p>
            <a:p>
              <a:pPr marL="168275" indent="-168275">
                <a:buFont typeface="Arial" panose="020B0604020202020204" pitchFamily="34" charset="0"/>
                <a:buChar char="•"/>
              </a:pPr>
              <a:r>
                <a:rPr lang="en-US" sz="1600" dirty="0"/>
                <a:t>Making sound use of the available data, organizations can accomplish both objectives.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14400" y="12192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/>
              <a:t>Typically, casualty claim management is highly </a:t>
            </a:r>
            <a:r>
              <a:rPr lang="en-US" i="1" dirty="0"/>
              <a:t>reactive</a:t>
            </a:r>
            <a:r>
              <a:rPr lang="en-US" dirty="0"/>
              <a:t>, as claim handlers take action in response to claim development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/>
              <a:t>The available data makes it possible for claim handlers to act </a:t>
            </a:r>
            <a:r>
              <a:rPr lang="en-US" i="1" dirty="0"/>
              <a:t>proactively, </a:t>
            </a:r>
            <a:r>
              <a:rPr lang="en-US" dirty="0"/>
              <a:t>which will result in lower claim costs</a:t>
            </a:r>
          </a:p>
        </p:txBody>
      </p:sp>
    </p:spTree>
    <p:extLst>
      <p:ext uri="{BB962C8B-B14F-4D97-AF65-F5344CB8AC3E}">
        <p14:creationId xmlns:p14="http://schemas.microsoft.com/office/powerpoint/2010/main" val="2074093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8CC48802-777D-497F-8563-3248FFE06225}" type="slidenum">
              <a:rPr lang="en-US" smtClean="0"/>
              <a:t>14</a:t>
            </a:fld>
            <a:endParaRPr lang="en-US" dirty="0"/>
          </a:p>
        </p:txBody>
      </p:sp>
      <p:cxnSp>
        <p:nvCxnSpPr>
          <p:cNvPr id="3" name="Elbow Connector 2"/>
          <p:cNvCxnSpPr>
            <a:stCxn id="21" idx="3"/>
            <a:endCxn id="9" idx="2"/>
          </p:cNvCxnSpPr>
          <p:nvPr/>
        </p:nvCxnSpPr>
        <p:spPr>
          <a:xfrm flipV="1">
            <a:off x="6858000" y="2819400"/>
            <a:ext cx="876300" cy="2857500"/>
          </a:xfrm>
          <a:prstGeom prst="bentConnector2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3"/>
          <p:cNvCxnSpPr>
            <a:stCxn id="21" idx="1"/>
            <a:endCxn id="7" idx="2"/>
          </p:cNvCxnSpPr>
          <p:nvPr/>
        </p:nvCxnSpPr>
        <p:spPr>
          <a:xfrm rot="10800000">
            <a:off x="1124506" y="2819400"/>
            <a:ext cx="932895" cy="2857500"/>
          </a:xfrm>
          <a:prstGeom prst="bentConnector2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26" idx="2"/>
            <a:endCxn id="12" idx="0"/>
          </p:cNvCxnSpPr>
          <p:nvPr/>
        </p:nvCxnSpPr>
        <p:spPr>
          <a:xfrm>
            <a:off x="5715000" y="2819400"/>
            <a:ext cx="0" cy="175260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81000" y="1295400"/>
            <a:ext cx="1487010" cy="1524000"/>
          </a:xfrm>
          <a:prstGeom prst="roundRect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Loss Prevention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19300" y="1295400"/>
            <a:ext cx="4800600" cy="533400"/>
          </a:xfrm>
          <a:prstGeom prst="roundRect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Claim Management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10400" y="1295400"/>
            <a:ext cx="1447800" cy="1524000"/>
          </a:xfrm>
          <a:prstGeom prst="roundRect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Risk Financing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57400" y="2362200"/>
            <a:ext cx="2286000" cy="4572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Newly-Open Claims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(1 year or less since opening)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057400" y="4572000"/>
            <a:ext cx="2286000" cy="457200"/>
          </a:xfrm>
          <a:prstGeom prst="roundRect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Predictive Claim Scoring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572000" y="4572000"/>
            <a:ext cx="2286000" cy="457200"/>
          </a:xfrm>
          <a:prstGeom prst="roundRect">
            <a:avLst/>
          </a:prstGeom>
          <a:solidFill>
            <a:srgbClr val="FF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Claim Carrying Cost Index</a:t>
            </a:r>
          </a:p>
        </p:txBody>
      </p:sp>
      <p:cxnSp>
        <p:nvCxnSpPr>
          <p:cNvPr id="13" name="Elbow Connector 12"/>
          <p:cNvCxnSpPr>
            <a:stCxn id="8" idx="2"/>
            <a:endCxn id="10" idx="0"/>
          </p:cNvCxnSpPr>
          <p:nvPr/>
        </p:nvCxnSpPr>
        <p:spPr>
          <a:xfrm rot="5400000">
            <a:off x="3543300" y="1485900"/>
            <a:ext cx="533400" cy="1219200"/>
          </a:xfrm>
          <a:prstGeom prst="bentConnector3">
            <a:avLst/>
          </a:prstGeom>
          <a:ln w="127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8" idx="2"/>
            <a:endCxn id="26" idx="0"/>
          </p:cNvCxnSpPr>
          <p:nvPr/>
        </p:nvCxnSpPr>
        <p:spPr>
          <a:xfrm rot="16200000" flipH="1">
            <a:off x="4800600" y="1447800"/>
            <a:ext cx="533400" cy="1295400"/>
          </a:xfrm>
          <a:prstGeom prst="bentConnector3">
            <a:avLst/>
          </a:prstGeom>
          <a:ln w="127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2"/>
            <a:endCxn id="11" idx="0"/>
          </p:cNvCxnSpPr>
          <p:nvPr/>
        </p:nvCxnSpPr>
        <p:spPr>
          <a:xfrm>
            <a:off x="3200400" y="2819400"/>
            <a:ext cx="0" cy="175260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057400" y="3124200"/>
            <a:ext cx="2286000" cy="4572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i="1" dirty="0">
                <a:solidFill>
                  <a:schemeClr val="tx1"/>
                </a:solidFill>
              </a:rPr>
              <a:t>Which individual claims are likely to develop adversely?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057400" y="3810000"/>
            <a:ext cx="2286000" cy="4572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i="1" dirty="0">
                <a:solidFill>
                  <a:schemeClr val="tx1"/>
                </a:solidFill>
              </a:rPr>
              <a:t>What factors inflate short-term claim costs?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057400" y="5486400"/>
            <a:ext cx="4800600" cy="381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Period Scorecard &amp; Cumulative Knowledge Base</a:t>
            </a:r>
          </a:p>
        </p:txBody>
      </p:sp>
      <p:cxnSp>
        <p:nvCxnSpPr>
          <p:cNvPr id="22" name="Elbow Connector 21"/>
          <p:cNvCxnSpPr>
            <a:stCxn id="11" idx="2"/>
            <a:endCxn id="21" idx="0"/>
          </p:cNvCxnSpPr>
          <p:nvPr/>
        </p:nvCxnSpPr>
        <p:spPr>
          <a:xfrm rot="16200000" flipH="1">
            <a:off x="3600450" y="4629150"/>
            <a:ext cx="457200" cy="1257300"/>
          </a:xfrm>
          <a:prstGeom prst="bentConnector3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2" idx="2"/>
            <a:endCxn id="21" idx="0"/>
          </p:cNvCxnSpPr>
          <p:nvPr/>
        </p:nvCxnSpPr>
        <p:spPr>
          <a:xfrm rot="5400000">
            <a:off x="4857750" y="4629150"/>
            <a:ext cx="457200" cy="1257300"/>
          </a:xfrm>
          <a:prstGeom prst="bentConnector3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7010400" y="3124200"/>
            <a:ext cx="1447800" cy="4572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Financial Analytics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81000" y="3124200"/>
            <a:ext cx="1487010" cy="4572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Incidence Analytics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572000" y="2362200"/>
            <a:ext cx="2286000" cy="4572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Residual Claims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(1+ years since opening)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572000" y="3124200"/>
            <a:ext cx="2286000" cy="4572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i="1" dirty="0">
                <a:solidFill>
                  <a:schemeClr val="tx1"/>
                </a:solidFill>
              </a:rPr>
              <a:t>How are aggregate claim carrying costs trending?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572000" y="3810000"/>
            <a:ext cx="2286000" cy="4572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i="1" dirty="0">
                <a:solidFill>
                  <a:schemeClr val="tx1"/>
                </a:solidFill>
              </a:rPr>
              <a:t>What factors inflate long-  term claim costs?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Managing the Total Cost of Casualty Risk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48000" y="6477000"/>
            <a:ext cx="3581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Copyright Andrew D Banasiewicz. All rights reserved.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553200"/>
            <a:ext cx="1054112" cy="16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1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8CC48802-777D-497F-8563-3248FFE06225}" type="slidenum">
              <a:rPr lang="en-US" smtClean="0"/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2375"/>
            <a:ext cx="7099450" cy="549222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Predictive Claim Scoring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0" y="6477000"/>
            <a:ext cx="3581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Copyright Andrew D Banasiewicz. All rights reserved.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553200"/>
            <a:ext cx="1054112" cy="1694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9800" y="4267200"/>
            <a:ext cx="5562600" cy="107721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--For Illustrative Purposes Only--</a:t>
            </a:r>
          </a:p>
          <a:p>
            <a:r>
              <a:rPr lang="en-US" sz="1600" dirty="0"/>
              <a:t>An analytic method for estimating the </a:t>
            </a:r>
            <a:r>
              <a:rPr lang="en-US" sz="1600" b="1" i="1" dirty="0"/>
              <a:t>expected future cost </a:t>
            </a:r>
            <a:r>
              <a:rPr lang="en-US" sz="1600" dirty="0"/>
              <a:t>of individual workers comp claims, and for identifying the most promising </a:t>
            </a:r>
            <a:r>
              <a:rPr lang="en-US" sz="1600" b="1" i="1" dirty="0"/>
              <a:t>risk reduction </a:t>
            </a:r>
            <a:r>
              <a:rPr lang="en-US" sz="1600" dirty="0"/>
              <a:t>actions and strategies.</a:t>
            </a:r>
          </a:p>
        </p:txBody>
      </p:sp>
    </p:spTree>
    <p:extLst>
      <p:ext uri="{BB962C8B-B14F-4D97-AF65-F5344CB8AC3E}">
        <p14:creationId xmlns:p14="http://schemas.microsoft.com/office/powerpoint/2010/main" val="419492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b="1" dirty="0"/>
              <a:t>Claim Carrying Cost Index (C3I)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819900" cy="408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8CC48802-777D-497F-8563-3248FFE06225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6477000"/>
            <a:ext cx="3581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Copyright Andrew D Banasiewicz. All rights reserved.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553200"/>
            <a:ext cx="1054112" cy="1694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1100" y="5257800"/>
            <a:ext cx="6972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C3I enables claim managers to make meaningful cross-time assessment of cost development trends and root causes of the ever-changing (i.e., hard to compare) mix of longer duration (1 year+ since inception) claims. </a:t>
            </a:r>
          </a:p>
        </p:txBody>
      </p:sp>
    </p:spTree>
    <p:extLst>
      <p:ext uri="{BB962C8B-B14F-4D97-AF65-F5344CB8AC3E}">
        <p14:creationId xmlns:p14="http://schemas.microsoft.com/office/powerpoint/2010/main" val="304600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SRMC benchmarking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 Hoc Solutions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8802-777D-497F-8563-3248FFE062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99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8CC48802-777D-497F-8563-3248FFE062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prstClr val="black"/>
                </a:solidFill>
              </a:rPr>
              <a:t>Imagine If as SRMC Member You Could…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0" y="6477000"/>
            <a:ext cx="3581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prstClr val="black"/>
                </a:solidFill>
              </a:rPr>
              <a:t>Copyright Andrew D Banasiewicz. All rights reserved.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553200"/>
            <a:ext cx="1054112" cy="1694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1143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Benchmark your clients’ </a:t>
            </a:r>
            <a:r>
              <a:rPr lang="en-US" b="1" dirty="0"/>
              <a:t>coverage adequacy </a:t>
            </a:r>
            <a:r>
              <a:rPr lang="en-US" dirty="0"/>
              <a:t>in terms of: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28396" y="2045732"/>
            <a:ext cx="2286000" cy="0"/>
          </a:xfrm>
          <a:prstGeom prst="line">
            <a:avLst/>
          </a:prstGeom>
          <a:ln w="158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28396" y="2502932"/>
            <a:ext cx="2286000" cy="0"/>
          </a:xfrm>
          <a:prstGeom prst="line">
            <a:avLst/>
          </a:prstGeom>
          <a:ln w="38100" cmpd="dbl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28396" y="3036332"/>
            <a:ext cx="2286000" cy="0"/>
          </a:xfrm>
          <a:prstGeom prst="line">
            <a:avLst/>
          </a:prstGeom>
          <a:ln w="158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80796" y="1893332"/>
            <a:ext cx="533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High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80796" y="2880955"/>
            <a:ext cx="533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Low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80796" y="2347555"/>
            <a:ext cx="533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Avg.</a:t>
            </a:r>
          </a:p>
        </p:txBody>
      </p:sp>
      <p:sp>
        <p:nvSpPr>
          <p:cNvPr id="15" name="Diamond 14"/>
          <p:cNvSpPr/>
          <p:nvPr/>
        </p:nvSpPr>
        <p:spPr>
          <a:xfrm>
            <a:off x="2299996" y="2045732"/>
            <a:ext cx="228600" cy="225623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iamond 15"/>
          <p:cNvSpPr/>
          <p:nvPr/>
        </p:nvSpPr>
        <p:spPr>
          <a:xfrm>
            <a:off x="2528596" y="2734509"/>
            <a:ext cx="228600" cy="225623"/>
          </a:xfrm>
          <a:prstGeom prst="diamond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595396" y="2045732"/>
            <a:ext cx="2286000" cy="0"/>
          </a:xfrm>
          <a:prstGeom prst="line">
            <a:avLst/>
          </a:prstGeom>
          <a:ln w="158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95396" y="2502932"/>
            <a:ext cx="2286000" cy="0"/>
          </a:xfrm>
          <a:prstGeom prst="line">
            <a:avLst/>
          </a:prstGeom>
          <a:ln w="38100" cmpd="dbl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95396" y="3036332"/>
            <a:ext cx="2286000" cy="0"/>
          </a:xfrm>
          <a:prstGeom prst="line">
            <a:avLst/>
          </a:prstGeom>
          <a:ln w="158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iamond 22"/>
          <p:cNvSpPr/>
          <p:nvPr/>
        </p:nvSpPr>
        <p:spPr>
          <a:xfrm>
            <a:off x="4114800" y="2136577"/>
            <a:ext cx="228600" cy="225623"/>
          </a:xfrm>
          <a:prstGeom prst="diamond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Diamond 23"/>
          <p:cNvSpPr/>
          <p:nvPr/>
        </p:nvSpPr>
        <p:spPr>
          <a:xfrm>
            <a:off x="4433596" y="2590800"/>
            <a:ext cx="228600" cy="225623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004596" y="1588532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Cost </a:t>
            </a:r>
            <a:r>
              <a:rPr lang="en-US" sz="1600" dirty="0"/>
              <a:t>/ Unit of Coverage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19196" y="1588532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Limit </a:t>
            </a:r>
            <a:r>
              <a:rPr lang="en-US" sz="1600" dirty="0"/>
              <a:t>/ Unit of Asset Base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5800" y="39624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Benchmark your clients’ WC </a:t>
            </a:r>
            <a:r>
              <a:rPr lang="en-US" b="1" dirty="0"/>
              <a:t>loss experience </a:t>
            </a:r>
            <a:r>
              <a:rPr lang="en-US" dirty="0"/>
              <a:t>in terms of: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00800" y="2003286"/>
            <a:ext cx="152400" cy="1524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400800" y="2308086"/>
            <a:ext cx="152400" cy="1524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400800" y="2880955"/>
            <a:ext cx="152400" cy="1524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019800" y="1588532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Key Endorsements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29400" y="1924109"/>
            <a:ext cx="1371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Endorsement 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29400" y="2231886"/>
            <a:ext cx="1371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Endorsement B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29400" y="2804755"/>
            <a:ext cx="1371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Endorsement </a:t>
            </a:r>
            <a:r>
              <a:rPr lang="en-US" sz="1400" i="1" dirty="0"/>
              <a:t>n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6324600" y="224355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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6400800" y="2612886"/>
            <a:ext cx="152400" cy="1524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629400" y="2536686"/>
            <a:ext cx="1371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Endorsement C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914400" y="4873823"/>
            <a:ext cx="2286000" cy="0"/>
          </a:xfrm>
          <a:prstGeom prst="line">
            <a:avLst/>
          </a:prstGeom>
          <a:ln w="158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14400" y="5331023"/>
            <a:ext cx="2286000" cy="0"/>
          </a:xfrm>
          <a:prstGeom prst="line">
            <a:avLst/>
          </a:prstGeom>
          <a:ln w="38100" cmpd="dbl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14400" y="5864423"/>
            <a:ext cx="2286000" cy="0"/>
          </a:xfrm>
          <a:prstGeom prst="line">
            <a:avLst/>
          </a:prstGeom>
          <a:ln w="158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066800" y="4721423"/>
            <a:ext cx="533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High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66800" y="5709046"/>
            <a:ext cx="533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Low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66800" y="5175646"/>
            <a:ext cx="533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Avg.</a:t>
            </a:r>
          </a:p>
        </p:txBody>
      </p:sp>
      <p:sp>
        <p:nvSpPr>
          <p:cNvPr id="48" name="Diamond 47"/>
          <p:cNvSpPr/>
          <p:nvPr/>
        </p:nvSpPr>
        <p:spPr>
          <a:xfrm>
            <a:off x="2286000" y="4873823"/>
            <a:ext cx="228600" cy="225623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Diamond 48"/>
          <p:cNvSpPr/>
          <p:nvPr/>
        </p:nvSpPr>
        <p:spPr>
          <a:xfrm>
            <a:off x="2514600" y="5562600"/>
            <a:ext cx="228600" cy="225623"/>
          </a:xfrm>
          <a:prstGeom prst="diamond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914400" y="4416623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WC Cost </a:t>
            </a:r>
            <a:r>
              <a:rPr lang="en-US" sz="1600" dirty="0"/>
              <a:t>/ Revenue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43000" y="32766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/>
              <a:t>While also keeping track of </a:t>
            </a:r>
            <a:r>
              <a:rPr lang="en-US" b="1" dirty="0"/>
              <a:t>changes over time</a:t>
            </a:r>
            <a:r>
              <a:rPr lang="is-IS" b="1" dirty="0"/>
              <a:t>…</a:t>
            </a: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128796" y="5940623"/>
            <a:ext cx="2272004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128796" y="4645223"/>
            <a:ext cx="0" cy="129540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58002" y="5785246"/>
            <a:ext cx="242598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T</a:t>
            </a:r>
            <a:r>
              <a:rPr lang="en-US" sz="1400" baseline="-25000" dirty="0"/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015202" y="5788223"/>
            <a:ext cx="242598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T</a:t>
            </a:r>
            <a:r>
              <a:rPr lang="en-US" sz="1400" baseline="-25000" dirty="0"/>
              <a:t>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72402" y="5788223"/>
            <a:ext cx="242598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T</a:t>
            </a:r>
            <a:r>
              <a:rPr lang="en-US" sz="1400" baseline="-25000" dirty="0"/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929602" y="5788223"/>
            <a:ext cx="242598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T</a:t>
            </a:r>
            <a:r>
              <a:rPr lang="en-US" sz="1400" i="1" baseline="-25000" dirty="0"/>
              <a:t>n</a:t>
            </a:r>
            <a:endParaRPr lang="en-US" sz="1400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3976398" y="5407223"/>
            <a:ext cx="36700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$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962400" y="4873823"/>
            <a:ext cx="36700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$$</a:t>
            </a:r>
          </a:p>
        </p:txBody>
      </p:sp>
      <p:sp>
        <p:nvSpPr>
          <p:cNvPr id="35" name="Freeform 34"/>
          <p:cNvSpPr/>
          <p:nvPr/>
        </p:nvSpPr>
        <p:spPr>
          <a:xfrm>
            <a:off x="4378036" y="5047005"/>
            <a:ext cx="1814946" cy="637309"/>
          </a:xfrm>
          <a:custGeom>
            <a:avLst/>
            <a:gdLst>
              <a:gd name="connsiteX0" fmla="*/ 0 w 1814946"/>
              <a:gd name="connsiteY0" fmla="*/ 637309 h 637309"/>
              <a:gd name="connsiteX1" fmla="*/ 512619 w 1814946"/>
              <a:gd name="connsiteY1" fmla="*/ 415636 h 637309"/>
              <a:gd name="connsiteX2" fmla="*/ 1149928 w 1814946"/>
              <a:gd name="connsiteY2" fmla="*/ 387927 h 637309"/>
              <a:gd name="connsiteX3" fmla="*/ 1814946 w 1814946"/>
              <a:gd name="connsiteY3" fmla="*/ 0 h 63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4946" h="637309">
                <a:moveTo>
                  <a:pt x="0" y="637309"/>
                </a:moveTo>
                <a:cubicBezTo>
                  <a:pt x="160482" y="547254"/>
                  <a:pt x="320964" y="457200"/>
                  <a:pt x="512619" y="415636"/>
                </a:cubicBezTo>
                <a:cubicBezTo>
                  <a:pt x="704274" y="374072"/>
                  <a:pt x="932874" y="457200"/>
                  <a:pt x="1149928" y="387927"/>
                </a:cubicBezTo>
                <a:cubicBezTo>
                  <a:pt x="1366983" y="318654"/>
                  <a:pt x="1814946" y="0"/>
                  <a:pt x="1814946" y="0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191000" y="4416623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WC Cost </a:t>
            </a:r>
            <a:r>
              <a:rPr lang="en-US" sz="1600" dirty="0"/>
              <a:t>Over Time</a:t>
            </a:r>
          </a:p>
        </p:txBody>
      </p:sp>
      <p:sp>
        <p:nvSpPr>
          <p:cNvPr id="57" name="Diamond 56"/>
          <p:cNvSpPr/>
          <p:nvPr/>
        </p:nvSpPr>
        <p:spPr>
          <a:xfrm>
            <a:off x="4495800" y="5413177"/>
            <a:ext cx="228600" cy="225623"/>
          </a:xfrm>
          <a:prstGeom prst="diamond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Diamond 57"/>
          <p:cNvSpPr/>
          <p:nvPr/>
        </p:nvSpPr>
        <p:spPr>
          <a:xfrm>
            <a:off x="4953000" y="5334000"/>
            <a:ext cx="228600" cy="225623"/>
          </a:xfrm>
          <a:prstGeom prst="diamond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Diamond 58"/>
          <p:cNvSpPr/>
          <p:nvPr/>
        </p:nvSpPr>
        <p:spPr>
          <a:xfrm>
            <a:off x="5410200" y="5334000"/>
            <a:ext cx="228600" cy="225623"/>
          </a:xfrm>
          <a:prstGeom prst="diamond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Diamond 59"/>
          <p:cNvSpPr/>
          <p:nvPr/>
        </p:nvSpPr>
        <p:spPr>
          <a:xfrm>
            <a:off x="5867400" y="5029200"/>
            <a:ext cx="228600" cy="225623"/>
          </a:xfrm>
          <a:prstGeom prst="diamond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6781800" y="5144869"/>
            <a:ext cx="1219200" cy="693242"/>
            <a:chOff x="6934200" y="5144869"/>
            <a:chExt cx="1219200" cy="693242"/>
          </a:xfrm>
        </p:grpSpPr>
        <p:sp>
          <p:nvSpPr>
            <p:cNvPr id="61" name="TextBox 60"/>
            <p:cNvSpPr txBox="1"/>
            <p:nvPr/>
          </p:nvSpPr>
          <p:spPr>
            <a:xfrm>
              <a:off x="6934200" y="5191780"/>
              <a:ext cx="651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/>
                <a:t>❓</a:t>
              </a:r>
              <a:endParaRPr lang="en-US" sz="24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315200" y="5144869"/>
              <a:ext cx="83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Other Ideas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8748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8802-777D-497F-8563-3248FFE06225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00792" y="6106180"/>
            <a:ext cx="4985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www.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erudite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analytics</a:t>
            </a:r>
            <a:r>
              <a:rPr lang="en-US" sz="2800" b="1" dirty="0"/>
              <a:t>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400" y="5786735"/>
            <a:ext cx="4985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andrew@eruditeanalytics.com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prstClr val="black"/>
                </a:solidFill>
              </a:rPr>
              <a:t>How Would It Work?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990600"/>
            <a:ext cx="7848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We would, jointly, develop a standard data submission form</a:t>
            </a:r>
          </a:p>
          <a:p>
            <a:pPr marL="342900" indent="-342900">
              <a:buFont typeface="+mj-lt"/>
              <a:buAutoNum type="arabicPeriod"/>
            </a:pPr>
            <a:endParaRPr lang="en-US" sz="800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Once finalized, the form would be ‘translated’ into an electronic data capture format (e.g., Survey Monkey)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The basic organizational structure of data would be Client_ID and Year; all other variables would be treated as attributes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There is usually a fairly small ($300/year for SurveyMonkey) cost for data capture services – that cost would be covered by SRMC</a:t>
            </a:r>
          </a:p>
          <a:p>
            <a:pPr marL="342900" indent="-342900">
              <a:buFont typeface="+mj-lt"/>
              <a:buAutoNum type="arabicPeriod"/>
            </a:pPr>
            <a:endParaRPr lang="en-US" sz="800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Once the electronic data submission system was operational, you would complete the data capture form for each one of your clients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optionally, we could consider going up to 5 years back for ’instant’ longitudinal tracking</a:t>
            </a:r>
          </a:p>
          <a:p>
            <a:pPr marL="342900" indent="-342900">
              <a:buFont typeface="+mj-lt"/>
              <a:buAutoNum type="arabicPeriod"/>
            </a:pPr>
            <a:endParaRPr lang="en-US" sz="800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 would build a searchable database, develop agreed upon benchmarking metrics, and maintain it on ongoing basis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There would be no charge to SRMC members for basic benchmarking (to be defined); there would be a charge for any ‘deeper dive’ / nonstandard work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553200"/>
            <a:ext cx="1054112" cy="16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6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8802-777D-497F-8563-3248FFE06225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Drowning in Data and Still Guessing…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88" y="1039368"/>
            <a:ext cx="6440424" cy="505663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048000" y="6477000"/>
            <a:ext cx="3581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Copyright Andrew D Banasiewicz. All rights reserved.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553200"/>
            <a:ext cx="1054112" cy="16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28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430" y="609600"/>
            <a:ext cx="2446369" cy="36576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286000"/>
            <a:ext cx="2743200" cy="365789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038600"/>
            <a:ext cx="1828800" cy="243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" y="304800"/>
            <a:ext cx="2638722" cy="373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44336"/>
            <a:ext cx="2473934" cy="356586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A Word About Myself: A Combination of Practice &amp; Research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5525"/>
            <a:ext cx="2329545" cy="3292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0" y="6477000"/>
            <a:ext cx="3581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Copyright Andrew D Banasiewicz. All rights reserved.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838200"/>
            <a:ext cx="4267199" cy="1384995"/>
          </a:xfrm>
          <a:prstGeom prst="rect">
            <a:avLst/>
          </a:prstGeom>
          <a:noFill/>
          <a:ln w="12700">
            <a:noFill/>
          </a:ln>
        </p:spPr>
        <p:txBody>
          <a:bodyPr wrap="square" lIns="0" rIns="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tx2"/>
                </a:solidFill>
              </a:rPr>
              <a:t>Two decades of industry, research &amp; predictive analytical experience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tx2"/>
                </a:solidFill>
              </a:rPr>
              <a:t>Four books, numerous articles and white papers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tx2"/>
                </a:solidFill>
              </a:rPr>
              <a:t>Numerous domestic and international conference presentations &amp; keynotes, including RIMS and Global Risk Forum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553200"/>
            <a:ext cx="1054112" cy="16944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8802-777D-497F-8563-3248FFE0622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20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Erudite Analytics Offerings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0" y="6477000"/>
            <a:ext cx="3581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Copyright Andrew D Banasiewicz. All rights reserved.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23643798"/>
              </p:ext>
            </p:extLst>
          </p:nvPr>
        </p:nvGraphicFramePr>
        <p:xfrm>
          <a:off x="1524000" y="1066800"/>
          <a:ext cx="6096000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3352800" y="1905000"/>
            <a:ext cx="2438400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33800" y="1617990"/>
            <a:ext cx="1676400" cy="677108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Structured Solutions</a:t>
            </a:r>
          </a:p>
          <a:p>
            <a:pPr marL="233363" indent="-120650">
              <a:buFont typeface="Arial" panose="020B0604020202020204" pitchFamily="34" charset="0"/>
              <a:buChar char="•"/>
            </a:pPr>
            <a:r>
              <a:rPr lang="en-US" sz="1200" dirty="0"/>
              <a:t>Owned event datasets</a:t>
            </a:r>
          </a:p>
          <a:p>
            <a:pPr marL="233363" indent="-120650">
              <a:buFont typeface="Arial" panose="020B0604020202020204" pitchFamily="34" charset="0"/>
              <a:buChar char="•"/>
            </a:pPr>
            <a:r>
              <a:rPr lang="en-US" sz="1200" dirty="0"/>
              <a:t>Proprietary algorithms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33800" y="5080000"/>
            <a:ext cx="1676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Custom Analyses</a:t>
            </a:r>
          </a:p>
          <a:p>
            <a:pPr marL="233363" indent="-120650">
              <a:buFont typeface="Arial" panose="020B0604020202020204" pitchFamily="34" charset="0"/>
              <a:buChar char="•"/>
            </a:pPr>
            <a:r>
              <a:rPr lang="en-US" sz="1200" dirty="0"/>
              <a:t>Benchmarking</a:t>
            </a:r>
          </a:p>
          <a:p>
            <a:pPr marL="233363" indent="-120650">
              <a:buFont typeface="Arial" panose="020B0604020202020204" pitchFamily="34" charset="0"/>
              <a:buChar char="•"/>
            </a:pPr>
            <a:r>
              <a:rPr lang="en-US" sz="1200" dirty="0"/>
              <a:t>On-demand studies</a:t>
            </a:r>
            <a:r>
              <a:rPr lang="en-US" sz="1400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553200"/>
            <a:ext cx="1054112" cy="16944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8802-777D-497F-8563-3248FFE06225}" type="slidenum">
              <a:rPr lang="en-US" sz="1100" smtClean="0"/>
              <a:t>4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64772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135687" cy="1362075"/>
          </a:xfrm>
        </p:spPr>
        <p:txBody>
          <a:bodyPr/>
          <a:lstStyle/>
          <a:p>
            <a:r>
              <a:rPr lang="en-US" dirty="0"/>
              <a:t>D&amp;O | Cyber threats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6271805" cy="150018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Structured Solutions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8802-777D-497F-8563-3248FFE0622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90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600"/>
            <a:ext cx="7039356" cy="443490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Conceptual Backdrop: The Meta Model of Executive Risk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8802-777D-497F-8563-3248FFE0622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6477000"/>
            <a:ext cx="3581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Copyright Andrew D Banasiewicz. All rights reserved.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553200"/>
            <a:ext cx="1054112" cy="16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84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Focusing on Securities Class Actions (SCA): </a:t>
            </a:r>
          </a:p>
          <a:p>
            <a:r>
              <a:rPr lang="en-US" sz="2400" b="1" dirty="0"/>
              <a:t>Data &amp; Analyses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191000" y="2971800"/>
            <a:ext cx="1828800" cy="1447800"/>
            <a:chOff x="4724400" y="2667000"/>
            <a:chExt cx="1828800" cy="1447800"/>
          </a:xfrm>
        </p:grpSpPr>
        <p:sp>
          <p:nvSpPr>
            <p:cNvPr id="17" name="Decision 16"/>
            <p:cNvSpPr/>
            <p:nvPr/>
          </p:nvSpPr>
          <p:spPr>
            <a:xfrm>
              <a:off x="4724400" y="2667000"/>
              <a:ext cx="1828800" cy="1447800"/>
            </a:xfrm>
            <a:prstGeom prst="flowChartDecis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76800" y="2895600"/>
              <a:ext cx="14630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Data Amalgamation, Processing &amp; Analyses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781799" y="2895600"/>
            <a:ext cx="1524001" cy="1447800"/>
            <a:chOff x="7086600" y="2667000"/>
            <a:chExt cx="1524001" cy="1447800"/>
          </a:xfrm>
        </p:grpSpPr>
        <p:sp>
          <p:nvSpPr>
            <p:cNvPr id="20" name="Can 19"/>
            <p:cNvSpPr/>
            <p:nvPr/>
          </p:nvSpPr>
          <p:spPr>
            <a:xfrm>
              <a:off x="7086601" y="2667000"/>
              <a:ext cx="1524000" cy="1447800"/>
            </a:xfrm>
            <a:prstGeom prst="can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86600" y="3147536"/>
              <a:ext cx="1524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Company-Specific Likelihood &amp; Severity Estimates</a:t>
              </a:r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>
            <a:off x="6172200" y="3657600"/>
            <a:ext cx="533400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1752600" y="1394012"/>
            <a:ext cx="2362200" cy="4549588"/>
            <a:chOff x="1752600" y="1394012"/>
            <a:chExt cx="2362200" cy="4549588"/>
          </a:xfrm>
        </p:grpSpPr>
        <p:grpSp>
          <p:nvGrpSpPr>
            <p:cNvPr id="8" name="Group 7"/>
            <p:cNvGrpSpPr/>
            <p:nvPr/>
          </p:nvGrpSpPr>
          <p:grpSpPr>
            <a:xfrm>
              <a:off x="1752600" y="1394012"/>
              <a:ext cx="1371600" cy="2209800"/>
              <a:chOff x="7315200" y="3048000"/>
              <a:chExt cx="1371600" cy="2209800"/>
            </a:xfrm>
          </p:grpSpPr>
          <p:sp>
            <p:nvSpPr>
              <p:cNvPr id="5" name="Can 4"/>
              <p:cNvSpPr/>
              <p:nvPr/>
            </p:nvSpPr>
            <p:spPr>
              <a:xfrm>
                <a:off x="7315200" y="3048000"/>
                <a:ext cx="1371600" cy="2209800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315200" y="3481474"/>
                <a:ext cx="1371600" cy="32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sz="1100" dirty="0"/>
                  <a:t>Key Events: IPO; M&amp;A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391400" y="3733800"/>
                <a:ext cx="12192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Restatements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315200" y="3962400"/>
                <a:ext cx="1371600" cy="210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sz="1100" dirty="0"/>
                  <a:t>Accounting Accruals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315200" y="4114800"/>
                <a:ext cx="1371600" cy="549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Key Ratios from </a:t>
                </a:r>
              </a:p>
              <a:p>
                <a:pPr algn="ctr"/>
                <a:r>
                  <a:rPr lang="en-US" sz="1100" dirty="0"/>
                  <a:t>Balance Sheet &amp;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en-US" sz="1100" dirty="0"/>
                  <a:t>Income Statement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315200" y="4648200"/>
                <a:ext cx="1371600" cy="32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sz="1100" dirty="0"/>
                  <a:t>Downside Stock Price Volatility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391400" y="4953000"/>
                <a:ext cx="1295400" cy="218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sz="1100" dirty="0"/>
                  <a:t>Firmographics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771650" y="3733800"/>
              <a:ext cx="1333500" cy="2209800"/>
              <a:chOff x="3086100" y="2667000"/>
              <a:chExt cx="1333500" cy="2209800"/>
            </a:xfrm>
          </p:grpSpPr>
          <p:sp>
            <p:nvSpPr>
              <p:cNvPr id="15" name="Can 14"/>
              <p:cNvSpPr/>
              <p:nvPr/>
            </p:nvSpPr>
            <p:spPr>
              <a:xfrm>
                <a:off x="3086100" y="2667000"/>
                <a:ext cx="1333499" cy="2209800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124200" y="3500735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SCA Filings &amp; Settlements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1885949" y="1394012"/>
              <a:ext cx="1104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Input: Cause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52600" y="3753235"/>
              <a:ext cx="137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Input: Outcome</a:t>
              </a:r>
            </a:p>
          </p:txBody>
        </p:sp>
        <p:cxnSp>
          <p:nvCxnSpPr>
            <p:cNvPr id="24" name="Elbow Connector 23"/>
            <p:cNvCxnSpPr/>
            <p:nvPr/>
          </p:nvCxnSpPr>
          <p:spPr>
            <a:xfrm>
              <a:off x="3200400" y="2574715"/>
              <a:ext cx="914400" cy="1143795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/>
            <p:nvPr/>
          </p:nvCxnSpPr>
          <p:spPr>
            <a:xfrm flipV="1">
              <a:off x="3200400" y="3718510"/>
              <a:ext cx="914400" cy="1219200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6934200" y="2892623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End Result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8802-777D-497F-8563-3248FFE06225}" type="slidenum">
              <a:rPr lang="en-US" smtClean="0"/>
              <a:t>7</a:t>
            </a:fld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048000" y="6477000"/>
            <a:ext cx="3581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Copyright Andrew D Banasiewicz. All rights reserved.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553200"/>
            <a:ext cx="1054112" cy="16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3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514600"/>
            <a:ext cx="4114800" cy="4114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SCA Likelihood Estimation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2200" y="47522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Overall avg.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2200" y="31520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CC00"/>
                </a:solidFill>
              </a:rPr>
              <a:t>SCA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2200" y="54380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No SCA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1962150"/>
            <a:ext cx="4591050" cy="4591050"/>
            <a:chOff x="0" y="1962150"/>
            <a:chExt cx="4591050" cy="45910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962150"/>
              <a:ext cx="4591050" cy="459105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590800" y="6172200"/>
              <a:ext cx="1219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8600" y="914400"/>
            <a:ext cx="4038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Input data sample:</a:t>
            </a:r>
          </a:p>
          <a:p>
            <a:pPr marL="347663" indent="-174625">
              <a:buFont typeface="Arial" panose="020B0604020202020204" pitchFamily="34" charset="0"/>
              <a:buChar char="•"/>
            </a:pPr>
            <a:r>
              <a:rPr lang="en-US" sz="1400" dirty="0"/>
              <a:t>441 verified public co SCA filings (last 3 years);</a:t>
            </a:r>
          </a:p>
          <a:p>
            <a:pPr marL="347663" indent="-174625">
              <a:buFont typeface="Arial" panose="020B0604020202020204" pitchFamily="34" charset="0"/>
              <a:buChar char="•"/>
            </a:pPr>
            <a:r>
              <a:rPr lang="en-US" sz="1400" dirty="0"/>
              <a:t>A sample of 912 of non-SCA public companies;</a:t>
            </a:r>
          </a:p>
          <a:p>
            <a:pPr marL="347663" indent="-174625">
              <a:buFont typeface="Arial" panose="020B0604020202020204" pitchFamily="34" charset="0"/>
              <a:buChar char="•"/>
            </a:pPr>
            <a:r>
              <a:rPr lang="en-US" sz="1400" dirty="0"/>
              <a:t>All available firmographic, financial &amp; stock movement data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1475" y="990600"/>
            <a:ext cx="3376725" cy="156035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8802-777D-497F-8563-3248FFE06225}" type="slidenum">
              <a:rPr lang="en-US" smtClean="0"/>
              <a:t>8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0" y="6477000"/>
            <a:ext cx="3581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Copyright Andrew D Banasiewicz. All rights reserved.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553200"/>
            <a:ext cx="1054112" cy="1694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7400" y="6276201"/>
            <a:ext cx="17716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Regression Trees</a:t>
            </a:r>
          </a:p>
        </p:txBody>
      </p:sp>
    </p:spTree>
    <p:extLst>
      <p:ext uri="{BB962C8B-B14F-4D97-AF65-F5344CB8AC3E}">
        <p14:creationId xmlns:p14="http://schemas.microsoft.com/office/powerpoint/2010/main" val="2725532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SCA Likelihood Scoring: All Public US Companies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30549" y="2209800"/>
            <a:ext cx="121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Mean = .304</a:t>
            </a:r>
          </a:p>
          <a:p>
            <a:r>
              <a:rPr lang="en-US" sz="1000" dirty="0"/>
              <a:t>Std. Dev. = .186</a:t>
            </a:r>
          </a:p>
          <a:p>
            <a:r>
              <a:rPr lang="en-US" sz="1000" dirty="0"/>
              <a:t>N = 11,019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01219" y="1143000"/>
            <a:ext cx="5342381" cy="4419600"/>
            <a:chOff x="0" y="1295400"/>
            <a:chExt cx="5342381" cy="4419600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1371600"/>
              <a:ext cx="5342381" cy="4343400"/>
              <a:chOff x="0" y="1371600"/>
              <a:chExt cx="5342381" cy="4343400"/>
            </a:xfrm>
          </p:grpSpPr>
          <p:pic>
            <p:nvPicPr>
              <p:cNvPr id="2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1371600"/>
                <a:ext cx="5342381" cy="4343400"/>
              </a:xfrm>
              <a:prstGeom prst="rect">
                <a:avLst/>
              </a:prstGeom>
              <a:noFill/>
              <a:ln w="1">
                <a:noFill/>
                <a:miter lim="800000"/>
                <a:headEnd/>
                <a:tailEnd type="none" w="med" len="med"/>
              </a:ln>
              <a:effectLst/>
            </p:spPr>
          </p:pic>
          <p:sp>
            <p:nvSpPr>
              <p:cNvPr id="9" name="Rectangle 8"/>
              <p:cNvSpPr/>
              <p:nvPr/>
            </p:nvSpPr>
            <p:spPr>
              <a:xfrm>
                <a:off x="3962400" y="1752600"/>
                <a:ext cx="76200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914400" y="1295400"/>
              <a:ext cx="33528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57200" y="9906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Each public US company was scored with the earlier-derived several hundred regression trees, the results of which were averaged to arrive at company-specific SCA likelihood, leading to the aggregate distribution (left) and classificatory typology (right).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52600" y="2133600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Aggregate SCA Score Distribution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715000" y="2057400"/>
            <a:ext cx="2438400" cy="3200400"/>
            <a:chOff x="5570604" y="2127656"/>
            <a:chExt cx="2754102" cy="35111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0604" y="2127656"/>
              <a:ext cx="2354196" cy="351114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162800" y="2743200"/>
              <a:ext cx="1161906" cy="506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Classificatory Typology</a:t>
              </a:r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8802-777D-497F-8563-3248FFE06225}" type="slidenum">
              <a:rPr lang="en-US" smtClean="0"/>
              <a:t>9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0" y="6477000"/>
            <a:ext cx="3581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Copyright Andrew D Banasiewicz. All rights reserved.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553200"/>
            <a:ext cx="1054112" cy="16944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7200" y="5493603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Objective assessment of their own unique exposure enables companies to make more rational risk transfer (i.e., D&amp;O coverage) choices – for instance, </a:t>
            </a:r>
            <a:r>
              <a:rPr lang="en-US" sz="1600" i="1" dirty="0"/>
              <a:t>Low SCA </a:t>
            </a:r>
            <a:r>
              <a:rPr lang="en-US" sz="1600" dirty="0"/>
              <a:t>likelihood suggests higher SIR</a:t>
            </a:r>
          </a:p>
        </p:txBody>
      </p:sp>
    </p:spTree>
    <p:extLst>
      <p:ext uri="{BB962C8B-B14F-4D97-AF65-F5344CB8AC3E}">
        <p14:creationId xmlns:p14="http://schemas.microsoft.com/office/powerpoint/2010/main" val="3588989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24157</TotalTime>
  <Words>1095</Words>
  <Application>Microsoft Office PowerPoint</Application>
  <PresentationFormat>On-screen Show (4:3)</PresentationFormat>
  <Paragraphs>188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Office Theme</vt:lpstr>
      <vt:lpstr>D&amp;O and Cyber Threats  Casualty Risk  SRMC Benchmarking</vt:lpstr>
      <vt:lpstr>PowerPoint Presentation</vt:lpstr>
      <vt:lpstr>PowerPoint Presentation</vt:lpstr>
      <vt:lpstr>PowerPoint Presentation</vt:lpstr>
      <vt:lpstr>D&amp;O | Cyber threats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Casualty risks: wc | gl</vt:lpstr>
      <vt:lpstr>PowerPoint Presentation</vt:lpstr>
      <vt:lpstr>PowerPoint Presentation</vt:lpstr>
      <vt:lpstr>PowerPoint Presentation</vt:lpstr>
      <vt:lpstr>Claim Carrying Cost Index (C3I)</vt:lpstr>
      <vt:lpstr>SRMC benchmarking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Erudite Analytics Offerings</dc:title>
  <dc:creator>Andrew D. Banasiewicz</dc:creator>
  <cp:lastModifiedBy>Mac</cp:lastModifiedBy>
  <cp:revision>185</cp:revision>
  <dcterms:created xsi:type="dcterms:W3CDTF">2011-09-01T16:12:47Z</dcterms:created>
  <dcterms:modified xsi:type="dcterms:W3CDTF">2016-04-08T09:42:21Z</dcterms:modified>
</cp:coreProperties>
</file>