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charts/chart3.xml" ContentType="application/vnd.openxmlformats-officedocument.drawingml.chart+xml"/>
  <Override PartName="/ppt/theme/theme4.xml" ContentType="application/vnd.openxmlformats-officedocument.theme+xml"/>
  <Override PartName="/ppt/slides/slide10.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7" r:id="rId2"/>
  </p:sldMasterIdLst>
  <p:notesMasterIdLst>
    <p:notesMasterId r:id="rId66"/>
  </p:notesMasterIdLst>
  <p:handoutMasterIdLst>
    <p:handoutMasterId r:id="rId67"/>
  </p:handoutMasterIdLst>
  <p:sldIdLst>
    <p:sldId id="256" r:id="rId3"/>
    <p:sldId id="271" r:id="rId4"/>
    <p:sldId id="368" r:id="rId5"/>
    <p:sldId id="338" r:id="rId6"/>
    <p:sldId id="341" r:id="rId7"/>
    <p:sldId id="343" r:id="rId8"/>
    <p:sldId id="309" r:id="rId9"/>
    <p:sldId id="286" r:id="rId10"/>
    <p:sldId id="273" r:id="rId11"/>
    <p:sldId id="274" r:id="rId12"/>
    <p:sldId id="275" r:id="rId13"/>
    <p:sldId id="356" r:id="rId14"/>
    <p:sldId id="372" r:id="rId15"/>
    <p:sldId id="276" r:id="rId16"/>
    <p:sldId id="277" r:id="rId17"/>
    <p:sldId id="278" r:id="rId18"/>
    <p:sldId id="279" r:id="rId19"/>
    <p:sldId id="280" r:id="rId20"/>
    <p:sldId id="369" r:id="rId21"/>
    <p:sldId id="328" r:id="rId22"/>
    <p:sldId id="357" r:id="rId23"/>
    <p:sldId id="330" r:id="rId24"/>
    <p:sldId id="362" r:id="rId25"/>
    <p:sldId id="313" r:id="rId26"/>
    <p:sldId id="281" r:id="rId27"/>
    <p:sldId id="316" r:id="rId28"/>
    <p:sldId id="315" r:id="rId29"/>
    <p:sldId id="287" r:id="rId30"/>
    <p:sldId id="331" r:id="rId31"/>
    <p:sldId id="323" r:id="rId32"/>
    <p:sldId id="282" r:id="rId33"/>
    <p:sldId id="360" r:id="rId34"/>
    <p:sldId id="317" r:id="rId35"/>
    <p:sldId id="289" r:id="rId36"/>
    <p:sldId id="318" r:id="rId37"/>
    <p:sldId id="308" r:id="rId38"/>
    <p:sldId id="334" r:id="rId39"/>
    <p:sldId id="333" r:id="rId40"/>
    <p:sldId id="332" r:id="rId41"/>
    <p:sldId id="352" r:id="rId42"/>
    <p:sldId id="373" r:id="rId43"/>
    <p:sldId id="359" r:id="rId44"/>
    <p:sldId id="370" r:id="rId45"/>
    <p:sldId id="363" r:id="rId46"/>
    <p:sldId id="293" r:id="rId47"/>
    <p:sldId id="290" r:id="rId48"/>
    <p:sldId id="261" r:id="rId49"/>
    <p:sldId id="303" r:id="rId50"/>
    <p:sldId id="367" r:id="rId51"/>
    <p:sldId id="374" r:id="rId52"/>
    <p:sldId id="376" r:id="rId53"/>
    <p:sldId id="375" r:id="rId54"/>
    <p:sldId id="371" r:id="rId55"/>
    <p:sldId id="361" r:id="rId56"/>
    <p:sldId id="297" r:id="rId57"/>
    <p:sldId id="302" r:id="rId58"/>
    <p:sldId id="305" r:id="rId59"/>
    <p:sldId id="320" r:id="rId60"/>
    <p:sldId id="355" r:id="rId61"/>
    <p:sldId id="326" r:id="rId62"/>
    <p:sldId id="335" r:id="rId63"/>
    <p:sldId id="291" r:id="rId64"/>
    <p:sldId id="322"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003" autoAdjust="0"/>
    <p:restoredTop sz="94660"/>
  </p:normalViewPr>
  <p:slideViewPr>
    <p:cSldViewPr snapToGrid="0" snapToObjects="1">
      <p:cViewPr>
        <p:scale>
          <a:sx n="100" d="100"/>
          <a:sy n="100" d="100"/>
        </p:scale>
        <p:origin x="-2672" y="-5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s\Documents\SmartUR\medical%20costs%20by%20services%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6"/>
  <c:chart>
    <c:title>
      <c:tx>
        <c:rich>
          <a:bodyPr/>
          <a:lstStyle/>
          <a:p>
            <a:pPr>
              <a:defRPr/>
            </a:pPr>
            <a:r>
              <a:rPr lang="en-US" sz="2400" dirty="0"/>
              <a:t>Average Medical Claim Costs (000's)</a:t>
            </a:r>
          </a:p>
          <a:p>
            <a:pPr>
              <a:defRPr/>
            </a:pPr>
            <a:r>
              <a:rPr lang="en-US" sz="1200" dirty="0"/>
              <a:t>Indemnity Claims 1991- 2007</a:t>
            </a:r>
          </a:p>
        </c:rich>
      </c:tx>
      <c:layout/>
    </c:title>
    <c:view3D>
      <c:perspective val="30"/>
    </c:view3D>
    <c:plotArea>
      <c:layout>
        <c:manualLayout>
          <c:layoutTarget val="inner"/>
          <c:xMode val="edge"/>
          <c:yMode val="edge"/>
          <c:x val="0.0447518899881105"/>
          <c:y val="0.15954714899768"/>
          <c:w val="0.941003095766875"/>
          <c:h val="0.766827570466736"/>
        </c:manualLayout>
      </c:layout>
      <c:bar3DChart>
        <c:barDir val="col"/>
        <c:grouping val="clustered"/>
        <c:ser>
          <c:idx val="0"/>
          <c:order val="0"/>
          <c:dLbls>
            <c:showVal val="1"/>
          </c:dLbls>
          <c:cat>
            <c:numRef>
              <c:f>Sheet2!$B$4:$R$4</c:f>
              <c:numCache>
                <c:formatCode>General</c:formatCode>
                <c:ptCount val="17"/>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numCache>
            </c:numRef>
          </c:cat>
          <c:val>
            <c:numRef>
              <c:f>Sheet2!$B$3:$R$3</c:f>
              <c:numCache>
                <c:formatCode>General</c:formatCode>
                <c:ptCount val="17"/>
                <c:pt idx="0">
                  <c:v>8.4</c:v>
                </c:pt>
                <c:pt idx="1">
                  <c:v>8.5</c:v>
                </c:pt>
                <c:pt idx="2">
                  <c:v>8.3</c:v>
                </c:pt>
                <c:pt idx="3">
                  <c:v>9.1</c:v>
                </c:pt>
                <c:pt idx="4">
                  <c:v>9.5</c:v>
                </c:pt>
                <c:pt idx="5">
                  <c:v>10.3</c:v>
                </c:pt>
                <c:pt idx="6">
                  <c:v>11.3</c:v>
                </c:pt>
                <c:pt idx="7">
                  <c:v>12.2</c:v>
                </c:pt>
                <c:pt idx="8">
                  <c:v>13.5</c:v>
                </c:pt>
                <c:pt idx="9">
                  <c:v>14.5</c:v>
                </c:pt>
                <c:pt idx="10">
                  <c:v>16.5</c:v>
                </c:pt>
                <c:pt idx="11">
                  <c:v>17.7</c:v>
                </c:pt>
                <c:pt idx="12">
                  <c:v>19.0</c:v>
                </c:pt>
                <c:pt idx="13">
                  <c:v>20.2</c:v>
                </c:pt>
                <c:pt idx="14">
                  <c:v>22.1</c:v>
                </c:pt>
                <c:pt idx="15">
                  <c:v>24.0</c:v>
                </c:pt>
                <c:pt idx="16">
                  <c:v>25.4</c:v>
                </c:pt>
              </c:numCache>
            </c:numRef>
          </c:val>
        </c:ser>
        <c:gapWidth val="75"/>
        <c:shape val="box"/>
        <c:axId val="557927288"/>
        <c:axId val="557930344"/>
        <c:axId val="0"/>
      </c:bar3DChart>
      <c:catAx>
        <c:axId val="557927288"/>
        <c:scaling>
          <c:orientation val="minMax"/>
        </c:scaling>
        <c:axPos val="b"/>
        <c:numFmt formatCode="General" sourceLinked="1"/>
        <c:majorTickMark val="none"/>
        <c:tickLblPos val="nextTo"/>
        <c:crossAx val="557930344"/>
        <c:crosses val="autoZero"/>
        <c:auto val="1"/>
        <c:lblAlgn val="ctr"/>
        <c:lblOffset val="100"/>
      </c:catAx>
      <c:valAx>
        <c:axId val="557930344"/>
        <c:scaling>
          <c:orientation val="minMax"/>
        </c:scaling>
        <c:axPos val="l"/>
        <c:majorGridlines/>
        <c:numFmt formatCode="General" sourceLinked="1"/>
        <c:majorTickMark val="none"/>
        <c:tickLblPos val="nextTo"/>
        <c:crossAx val="557927288"/>
        <c:crosses val="autoZero"/>
        <c:crossBetween val="between"/>
      </c:valAx>
    </c:plotArea>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UR Request Outcomes</a:t>
            </a:r>
          </a:p>
        </c:rich>
      </c:tx>
      <c:layout/>
    </c:title>
    <c:view3D>
      <c:rotX val="75"/>
      <c:perspective val="30"/>
    </c:view3D>
    <c:plotArea>
      <c:layout/>
      <c:pie3DChart>
        <c:varyColors val="1"/>
        <c:ser>
          <c:idx val="0"/>
          <c:order val="0"/>
          <c:tx>
            <c:strRef>
              <c:f>Sheet1!$B$1</c:f>
              <c:strCache>
                <c:ptCount val="1"/>
                <c:pt idx="0">
                  <c:v>UR Outcomes</c:v>
                </c:pt>
              </c:strCache>
            </c:strRef>
          </c:tx>
          <c:explosion val="8"/>
          <c:dLbls>
            <c:dLbl>
              <c:idx val="0"/>
              <c:layout>
                <c:manualLayout>
                  <c:x val="-0.148784165183313"/>
                  <c:y val="-0.143624046541444"/>
                </c:manualLayout>
              </c:layout>
              <c:showVal val="1"/>
            </c:dLbl>
            <c:dLbl>
              <c:idx val="1"/>
              <c:layout>
                <c:manualLayout>
                  <c:x val="0.0950443319001274"/>
                  <c:y val="0.100232436493303"/>
                </c:manualLayout>
              </c:layout>
              <c:showVal val="1"/>
            </c:dLbl>
            <c:txPr>
              <a:bodyPr/>
              <a:lstStyle/>
              <a:p>
                <a:pPr>
                  <a:defRPr sz="1400"/>
                </a:pPr>
                <a:endParaRPr lang="en-US"/>
              </a:p>
            </c:txPr>
            <c:showVal val="1"/>
            <c:showLeaderLines val="1"/>
          </c:dLbls>
          <c:cat>
            <c:strRef>
              <c:f>Sheet1!$A$2:$A$3</c:f>
              <c:strCache>
                <c:ptCount val="2"/>
                <c:pt idx="0">
                  <c:v>Approved</c:v>
                </c:pt>
                <c:pt idx="1">
                  <c:v>Modified, Delayed, Denied</c:v>
                </c:pt>
              </c:strCache>
            </c:strRef>
          </c:cat>
          <c:val>
            <c:numRef>
              <c:f>Sheet1!$B$2:$B$3</c:f>
              <c:numCache>
                <c:formatCode>0%</c:formatCode>
                <c:ptCount val="2"/>
                <c:pt idx="0">
                  <c:v>0.8</c:v>
                </c:pt>
                <c:pt idx="1">
                  <c:v>0.2</c:v>
                </c:pt>
              </c:numCache>
            </c:numRef>
          </c:val>
        </c:ser>
      </c:pie3DChart>
    </c:plotArea>
    <c:legend>
      <c:legendPos val="b"/>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smtClean="0"/>
              <a:t>Expected UR </a:t>
            </a:r>
            <a:r>
              <a:rPr lang="en-US" dirty="0"/>
              <a:t>Request Outcomes</a:t>
            </a:r>
          </a:p>
        </c:rich>
      </c:tx>
      <c:layout/>
    </c:title>
    <c:plotArea>
      <c:layout>
        <c:manualLayout>
          <c:layoutTarget val="inner"/>
          <c:xMode val="edge"/>
          <c:yMode val="edge"/>
          <c:x val="0.306504155730534"/>
          <c:y val="0.192592592592593"/>
          <c:w val="0.442547462817148"/>
          <c:h val="0.737579104695246"/>
        </c:manualLayout>
      </c:layout>
      <c:pieChart>
        <c:varyColors val="1"/>
        <c:ser>
          <c:idx val="0"/>
          <c:order val="0"/>
          <c:explosion val="11"/>
          <c:dPt>
            <c:idx val="0"/>
            <c:explosion val="4"/>
          </c:dPt>
          <c:dLbls>
            <c:dLbl>
              <c:idx val="0"/>
              <c:layout>
                <c:manualLayout>
                  <c:x val="-0.118068678915136"/>
                  <c:y val="-0.0701195683872849"/>
                </c:manualLayout>
              </c:layout>
              <c:showVal val="1"/>
            </c:dLbl>
            <c:dLbl>
              <c:idx val="1"/>
              <c:layout>
                <c:manualLayout>
                  <c:x val="0.114671478565179"/>
                  <c:y val="-0.0553156897054535"/>
                </c:manualLayout>
              </c:layout>
              <c:showVal val="1"/>
            </c:dLbl>
            <c:dLbl>
              <c:idx val="2"/>
              <c:layout>
                <c:manualLayout>
                  <c:x val="0.0778326771653543"/>
                  <c:y val="0.135457494896471"/>
                </c:manualLayout>
              </c:layout>
              <c:showVal val="1"/>
            </c:dLbl>
            <c:delete val="1"/>
          </c:dLbls>
          <c:cat>
            <c:strRef>
              <c:f>Sheet1!$C$7:$C$9</c:f>
              <c:strCache>
                <c:ptCount val="3"/>
                <c:pt idx="0">
                  <c:v>Pre-Auth</c:v>
                </c:pt>
                <c:pt idx="1">
                  <c:v>UR Auth</c:v>
                </c:pt>
                <c:pt idx="2">
                  <c:v>UR Control</c:v>
                </c:pt>
              </c:strCache>
            </c:strRef>
          </c:cat>
          <c:val>
            <c:numRef>
              <c:f>Sheet1!$D$7:$D$9</c:f>
              <c:numCache>
                <c:formatCode>0%</c:formatCode>
                <c:ptCount val="3"/>
                <c:pt idx="0">
                  <c:v>0.6</c:v>
                </c:pt>
                <c:pt idx="1">
                  <c:v>0.2</c:v>
                </c:pt>
                <c:pt idx="2">
                  <c:v>0.2</c:v>
                </c:pt>
              </c:numCache>
            </c:numRef>
          </c:val>
        </c:ser>
        <c:firstSliceAng val="0"/>
      </c:pieChart>
    </c:plotArea>
    <c:legend>
      <c:legendPos val="b"/>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UR Request Outcomes</a:t>
            </a:r>
          </a:p>
        </c:rich>
      </c:tx>
      <c:layout/>
    </c:title>
    <c:plotArea>
      <c:layout>
        <c:manualLayout>
          <c:layoutTarget val="inner"/>
          <c:xMode val="edge"/>
          <c:yMode val="edge"/>
          <c:x val="0.291767497812773"/>
          <c:y val="0.152753718285214"/>
          <c:w val="0.449798556430446"/>
          <c:h val="0.74966426071741"/>
        </c:manualLayout>
      </c:layout>
      <c:pieChart>
        <c:varyColors val="1"/>
        <c:ser>
          <c:idx val="0"/>
          <c:order val="0"/>
          <c:explosion val="10"/>
          <c:dLbls>
            <c:dLbl>
              <c:idx val="0"/>
              <c:layout>
                <c:manualLayout>
                  <c:x val="-0.122006014873141"/>
                  <c:y val="-0.0612849956255468"/>
                </c:manualLayout>
              </c:layout>
              <c:showVal val="1"/>
            </c:dLbl>
            <c:dLbl>
              <c:idx val="1"/>
              <c:layout>
                <c:manualLayout>
                  <c:x val="0.134658355205599"/>
                  <c:y val="-0.00583125758446701"/>
                </c:manualLayout>
              </c:layout>
              <c:showVal val="1"/>
            </c:dLbl>
            <c:dLbl>
              <c:idx val="2"/>
              <c:layout>
                <c:manualLayout>
                  <c:x val="0.0381329833770779"/>
                  <c:y val="0.156263652040621"/>
                </c:manualLayout>
              </c:layout>
              <c:showVal val="1"/>
            </c:dLbl>
            <c:showVal val="1"/>
            <c:showLeaderLines val="1"/>
          </c:dLbls>
          <c:cat>
            <c:strRef>
              <c:f>Sheet1!$C$2:$C$4</c:f>
              <c:strCache>
                <c:ptCount val="3"/>
                <c:pt idx="0">
                  <c:v>Pre-Auth</c:v>
                </c:pt>
                <c:pt idx="1">
                  <c:v>UR Auth</c:v>
                </c:pt>
                <c:pt idx="2">
                  <c:v>UR Control</c:v>
                </c:pt>
              </c:strCache>
            </c:strRef>
          </c:cat>
          <c:val>
            <c:numRef>
              <c:f>Sheet1!$D$2:$D$4</c:f>
              <c:numCache>
                <c:formatCode>0%</c:formatCode>
                <c:ptCount val="3"/>
                <c:pt idx="0">
                  <c:v>0.6</c:v>
                </c:pt>
                <c:pt idx="1">
                  <c:v>0.32</c:v>
                </c:pt>
                <c:pt idx="2">
                  <c:v>0.08</c:v>
                </c:pt>
              </c:numCache>
            </c:numRef>
          </c:val>
        </c:ser>
        <c:firstSliceAng val="0"/>
      </c:pieChart>
    </c:plotArea>
    <c:legend>
      <c:legendPos val="b"/>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310164-F374-D542-90A2-D4534027A1D3}" type="datetimeFigureOut">
              <a:rPr lang="en-US" smtClean="0"/>
              <a:pPr/>
              <a:t>3/21/12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E757B4-B264-A541-9A61-85B4110544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9B93E-07A8-984A-9E57-027FC30B0312}" type="datetimeFigureOut">
              <a:rPr lang="en-US" smtClean="0"/>
              <a:pPr/>
              <a:t>3/21/12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58132-B699-EB43-8AF6-7D9CFD548F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Over the past 30 years, I’ve been around the block in the medical world from a hospital administrator, practice manager, developed a national medical management consulting company, Business Turnaround Consulting for TPAs and virtually every sector of the ancillary medical services world.  What I can say is every time I think I’ve seen it all, I learn something new.  Today, we’re going to talk about the riddle, wrapped in a mystery, inside an enigma known as medical management.</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Smart-UR was a rudimentary technology that looked at</a:t>
            </a:r>
            <a:r>
              <a:rPr lang="en-US" baseline="0" dirty="0" smtClean="0"/>
              <a:t> a current request, looked back into the clam history to identify previous approvals, then looked at a very basic protocol list to target those requests that could and would likely be approved.</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Please see the book “The Innovator’s Dilemma”.  It discusses the response of established industries to innovations that provide a limited technology, at a lower price point, serving a smaller market share. – How do you think they responded?</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of course, wondered,</a:t>
            </a:r>
            <a:r>
              <a:rPr lang="en-US" baseline="0" dirty="0" smtClean="0"/>
              <a:t> what happened to the other 16% of the requests that were previously being denied, modified or delayed.</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0" dirty="0" smtClean="0"/>
              <a:t>They did not recognize that the game had changed.  They were motivated to maintain their status quo.  Their nurses had to approve a certain number to justify</a:t>
            </a:r>
            <a:r>
              <a:rPr lang="en-US" sz="1200" kern="0" baseline="0" dirty="0" smtClean="0"/>
              <a:t> their costs… When we confronted them we got no where… that is what lead to understanding that Smart-UR while a great application was not robust enough for the job.  So, let’s turn now to the second level of our cost containment arsenal…</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a:t>
            </a:r>
            <a:r>
              <a:rPr lang="en-US" baseline="0" dirty="0" smtClean="0"/>
              <a:t> enough… but, when you talk to the ancillary vendors you get a different picture…</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has led to all sorts of interesting developments</a:t>
            </a:r>
            <a:r>
              <a:rPr lang="en-US" baseline="0" dirty="0" smtClean="0"/>
              <a:t> in the medical management industry. </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should note here, if I haven’t already, that I am not just addressing medical companies in this talk.  But, all the various stakeholders in the process; including claims and risk managers as well.  There are actually very interesting “battles” going on between the “buyer” and the “seller”.  But, before we go there, let’s look at our third line of defense,</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something</a:t>
            </a:r>
            <a:r>
              <a:rPr lang="en-US" baseline="0" dirty="0" smtClean="0"/>
              <a:t> that works… Right?</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maybe</a:t>
            </a:r>
            <a:r>
              <a:rPr lang="en-US" baseline="0" dirty="0" smtClean="0"/>
              <a:t> not.</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problems eventually</a:t>
            </a:r>
            <a:r>
              <a:rPr lang="en-US" baseline="0" dirty="0" smtClean="0"/>
              <a:t> boil up to the risk manager… who has big stake in being able to tell his bosses that his program works…</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places I always like to start when I pick up a new study is to look at the symbolism and mythology that lies a the foundation of the particular field.  Most people believe that the caduceus is the symbol of medicine.</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an old established system that is being forced to work beyond its capacity and is showing its wear.  No matter how you look at it it’s a challenge.</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like what Donald Rumsfeld said about dealing with complex issues. It can be dealt with, but not without risk.</a:t>
            </a:r>
            <a:endParaRPr lang="en-US" dirty="0" smtClean="0"/>
          </a:p>
          <a:p>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a:t>
            </a:r>
            <a:r>
              <a:rPr lang="en-US" baseline="0" dirty="0" smtClean="0"/>
              <a:t> have begun to define the problem.  And it’s not just them, it’s us too!  Let’s take a look at complexity.</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 the</a:t>
            </a:r>
            <a:r>
              <a:rPr lang="en-US" baseline="0" dirty="0" smtClean="0"/>
              <a:t> folks that propose the institutional solutions to these complexities, which appear simple, doable and elegant at the 50,000 ft level, are seldom the ones that have to implement these solutions.</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example, CO has employer choice of Docs.  So UR is basically yes.  Due to press coverage of success of UR in CO other states are adopting the CO guidelines; but they don’t have employer choice, it’s employee choice…   And the front-lines are expected to produce the CO results… go Figure.</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issues create real problems for organizations.  Most claims people I know today, say they would never go back into this business today.</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the leaky water system!  You probably can’t change the entire system, but you can focus on the leaks.</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Sounds simple Right?  Remember though, you can make these changes, but you still have to deal with the caduceus…</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fair, the caduceus</a:t>
            </a:r>
            <a:r>
              <a:rPr lang="en-US" baseline="0" dirty="0" smtClean="0"/>
              <a:t> actually was adopted by the medical corps (not doctors but the ancillary actors), to represent non-combatants and commerce.  So, it is appropriate for our discussion today.  </a:t>
            </a:r>
          </a:p>
          <a:p>
            <a:endParaRPr lang="en-US" baseline="0" dirty="0" smtClean="0"/>
          </a:p>
          <a:p>
            <a:r>
              <a:rPr lang="en-US" baseline="0" dirty="0" smtClean="0"/>
              <a:t>But, l</a:t>
            </a:r>
            <a:r>
              <a:rPr lang="en-US" dirty="0" smtClean="0"/>
              <a:t>et’s consider for a moment what the</a:t>
            </a:r>
            <a:r>
              <a:rPr lang="en-US" baseline="0" dirty="0" smtClean="0"/>
              <a:t> Caduceus actually is…</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we began managing</a:t>
            </a:r>
            <a:r>
              <a:rPr lang="en-US" baseline="0" dirty="0" smtClean="0"/>
              <a:t> medical management, we started at the 50,000 foot level.  It didn’t work.  We didn’t give up our strategy, we did however change our tactics.  Until you work through these challenges, everything else is extraneous.</a:t>
            </a:r>
            <a:endParaRPr lang="en-US" dirty="0" smtClean="0"/>
          </a:p>
          <a:p>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an easy thing to manage</a:t>
            </a:r>
            <a:r>
              <a:rPr lang="en-US" baseline="0" dirty="0" smtClean="0"/>
              <a:t>.  But, if they actually appeared to us in this image, it would be easier… You would cut their heads of and be done with it.  Unfortunately, it’s not that easy.</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a:t>
            </a:r>
            <a:r>
              <a:rPr lang="en-US" baseline="0" dirty="0" smtClean="0"/>
              <a:t> says the WC is a commodity business.  It is.  But so is men’s underwear.  Not a fashion statement.  But very loyal, perceived values.  </a:t>
            </a:r>
            <a:r>
              <a:rPr lang="en-US" dirty="0" smtClean="0"/>
              <a:t>The </a:t>
            </a:r>
            <a:r>
              <a:rPr lang="en-US" dirty="0" err="1" smtClean="0"/>
              <a:t>calvin</a:t>
            </a:r>
            <a:r>
              <a:rPr lang="en-US" dirty="0" smtClean="0"/>
              <a:t> </a:t>
            </a:r>
            <a:r>
              <a:rPr lang="en-US" dirty="0" err="1" smtClean="0"/>
              <a:t>klein</a:t>
            </a:r>
            <a:r>
              <a:rPr lang="en-US" dirty="0" smtClean="0"/>
              <a:t> story.  B</a:t>
            </a:r>
            <a:r>
              <a:rPr lang="en-US" baseline="0" dirty="0" smtClean="0"/>
              <a:t>ottom line, they know you and your buying habits better than you.</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Consider what you are up against.  With this much money involved, do you think you are not facing these same strategies and tactics.  Tell the TPA story.  2 = 50% (</a:t>
            </a:r>
            <a:r>
              <a:rPr kumimoji="0" lang="en-US" sz="12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aspirational</a:t>
            </a:r>
            <a:r>
              <a:rPr kumimoji="0" lang="en-US" sz="1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13 at 40% (features &amp; benefits); 10 at 10% (mom and pops).  Managing this is very tough because for the most part it is going on below your awareness.</a:t>
            </a:r>
          </a:p>
          <a:p>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The reality of worker’s comp.</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a:t>
            </a:r>
            <a:r>
              <a:rPr lang="en-US" dirty="0" smtClean="0"/>
              <a:t>There are very complex systems. (follow</a:t>
            </a:r>
            <a:r>
              <a:rPr lang="en-US" baseline="0" dirty="0" smtClean="0"/>
              <a:t> the money)</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work has</a:t>
            </a:r>
            <a:r>
              <a:rPr lang="en-US" baseline="0" dirty="0" smtClean="0"/>
              <a:t> been done to begin to control this.  But, it is still an issue.  “Claims Management” article on Selling Broker Relationships to Upper Management… </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 game.</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surface</a:t>
            </a:r>
            <a:r>
              <a:rPr lang="en-US" baseline="0" dirty="0" smtClean="0"/>
              <a:t> things seem perfectly clear..</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two snakes wrapped</a:t>
            </a:r>
            <a:r>
              <a:rPr lang="en-US" baseline="0" dirty="0" smtClean="0"/>
              <a:t> around a stick.  How do you manage that?</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57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need to be engaged</a:t>
            </a:r>
            <a:r>
              <a:rPr lang="en-US" baseline="0" dirty="0" smtClean="0"/>
              <a:t> in your corporate mission.</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58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resume</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are</a:t>
            </a:r>
            <a:r>
              <a:rPr lang="en-US" baseline="0" dirty="0" smtClean="0"/>
              <a:t> going to look at the riddles, mysteries and enigmas associated with managing medical management; and attempt to understand the key.  As Churchill finished the statement “That key is Russian national interest.”</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took medical cost 16 years to triple… It took medical management providers did that in almost 5 years.</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what</a:t>
            </a:r>
            <a:r>
              <a:rPr lang="en-US" baseline="0" dirty="0" smtClean="0"/>
              <a:t> they do…</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NCCI study, 2010.</a:t>
            </a:r>
            <a:r>
              <a:rPr lang="en-US" baseline="0" dirty="0" smtClean="0"/>
              <a:t> Looked at increasing costs and severity.  Assessed key drivers</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a:t>
            </a:r>
            <a:r>
              <a:rPr lang="en-US" baseline="0" dirty="0" smtClean="0"/>
              <a:t> with an 80% waste factor, UR does produce a positive ROI.  The most conservative review I’ve read shows a 150% ROI.  That is where the medical management companies would like to stop.  But, how much is that waste costing us and is there anything we can do?</a:t>
            </a:r>
            <a:endParaRPr lang="en-US" dirty="0"/>
          </a:p>
        </p:txBody>
      </p:sp>
      <p:sp>
        <p:nvSpPr>
          <p:cNvPr id="4" name="Slide Number Placeholder 3"/>
          <p:cNvSpPr>
            <a:spLocks noGrp="1"/>
          </p:cNvSpPr>
          <p:nvPr>
            <p:ph type="sldNum" sz="quarter" idx="10"/>
          </p:nvPr>
        </p:nvSpPr>
        <p:spPr/>
        <p:txBody>
          <a:bodyPr/>
          <a:lstStyle/>
          <a:p>
            <a:fld id="{17B58132-B699-EB43-8AF6-7D9CFD548FE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4" descr="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5" descr="EHS_Logo_RGB_FINAL.jpg"/>
          <p:cNvPicPr>
            <a:picLocks noChangeAspect="1"/>
          </p:cNvPicPr>
          <p:nvPr/>
        </p:nvPicPr>
        <p:blipFill>
          <a:blip r:embed="rId3"/>
          <a:srcRect b="-4787"/>
          <a:stretch>
            <a:fillRect/>
          </a:stretch>
        </p:blipFill>
        <p:spPr bwMode="auto">
          <a:xfrm>
            <a:off x="6032500" y="5059363"/>
            <a:ext cx="2794000" cy="1577975"/>
          </a:xfrm>
          <a:prstGeom prst="rect">
            <a:avLst/>
          </a:prstGeom>
          <a:noFill/>
          <a:ln w="9525">
            <a:noFill/>
            <a:miter lim="800000"/>
            <a:headEnd/>
            <a:tailEnd/>
          </a:ln>
        </p:spPr>
      </p:pic>
      <p:sp>
        <p:nvSpPr>
          <p:cNvPr id="2" name="Title 1"/>
          <p:cNvSpPr>
            <a:spLocks noGrp="1"/>
          </p:cNvSpPr>
          <p:nvPr>
            <p:ph type="ctrTitle"/>
          </p:nvPr>
        </p:nvSpPr>
        <p:spPr>
          <a:xfrm>
            <a:off x="685800" y="860425"/>
            <a:ext cx="7772400" cy="1470025"/>
          </a:xfrm>
        </p:spPr>
        <p:txBody>
          <a:bodyPr anchor="b">
            <a:normAutofit/>
          </a:bodyPr>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685800" y="2413000"/>
            <a:ext cx="7797800" cy="1752600"/>
          </a:xfrm>
        </p:spPr>
        <p:txBody>
          <a:bodyPr/>
          <a:lstStyle>
            <a:lvl1pPr marL="0" indent="0" algn="ctr">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0B01B-77FF-8143-A1CE-5B4ED9B671B2}" type="datetimeFigureOut">
              <a:rPr lang="en-US" smtClean="0"/>
              <a:pPr/>
              <a:t>3/21/12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0B01B-77FF-8143-A1CE-5B4ED9B671B2}" type="datetimeFigureOut">
              <a:rPr lang="en-US" smtClean="0"/>
              <a:pPr/>
              <a:t>3/21/12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0B01B-77FF-8143-A1CE-5B4ED9B671B2}" type="datetimeFigureOut">
              <a:rPr lang="en-US" smtClean="0"/>
              <a:pPr/>
              <a:t>3/21/12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0B01B-77FF-8143-A1CE-5B4ED9B671B2}" type="datetimeFigureOut">
              <a:rPr lang="en-US" smtClean="0"/>
              <a:pPr/>
              <a:t>3/21/12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0B01B-77FF-8143-A1CE-5B4ED9B671B2}" type="datetimeFigureOut">
              <a:rPr lang="en-US" smtClean="0"/>
              <a:pPr/>
              <a:t>3/21/12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0B01B-77FF-8143-A1CE-5B4ED9B671B2}" type="datetimeFigureOut">
              <a:rPr lang="en-US" smtClean="0"/>
              <a:pPr/>
              <a:t>3/21/12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0B01B-77FF-8143-A1CE-5B4ED9B671B2}" type="datetimeFigureOut">
              <a:rPr lang="en-US" smtClean="0"/>
              <a:pPr/>
              <a:t>3/21/12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0B01B-77FF-8143-A1CE-5B4ED9B671B2}" type="datetimeFigureOut">
              <a:rPr lang="en-US" smtClean="0"/>
              <a:pPr/>
              <a:t>3/21/12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4" descr="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5" descr="EHS_Logo_RGB_FINAL.jpg"/>
          <p:cNvPicPr>
            <a:picLocks noChangeAspect="1"/>
          </p:cNvPicPr>
          <p:nvPr/>
        </p:nvPicPr>
        <p:blipFill>
          <a:blip r:embed="rId3"/>
          <a:srcRect b="17485"/>
          <a:stretch>
            <a:fillRect/>
          </a:stretch>
        </p:blipFill>
        <p:spPr bwMode="auto">
          <a:xfrm>
            <a:off x="7350125" y="5929313"/>
            <a:ext cx="1646238" cy="7318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CCBD2A55-1197-AE42-A81B-A4C5FAC38C3C}"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4" descr="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1981200"/>
            <a:ext cx="7772400" cy="1362075"/>
          </a:xfrm>
        </p:spPr>
        <p:txBody>
          <a:bodyPr anchor="b">
            <a:normAutofit/>
          </a:bodyPr>
          <a:lstStyle>
            <a:lvl1pPr algn="ctr">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3427413"/>
            <a:ext cx="7772400" cy="1030287"/>
          </a:xfrm>
        </p:spPr>
        <p:txBody>
          <a:bodyPr/>
          <a:lstStyle>
            <a:lvl1pPr marL="0" indent="0" algn="ctr">
              <a:spcBef>
                <a:spcPts val="0"/>
              </a:spcBef>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4" descr="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5" descr="EHS_Logo_RGB_FINAL.jpg"/>
          <p:cNvPicPr>
            <a:picLocks noChangeAspect="1"/>
          </p:cNvPicPr>
          <p:nvPr/>
        </p:nvPicPr>
        <p:blipFill>
          <a:blip r:embed="rId3"/>
          <a:srcRect b="17485"/>
          <a:stretch>
            <a:fillRect/>
          </a:stretch>
        </p:blipFill>
        <p:spPr bwMode="auto">
          <a:xfrm>
            <a:off x="7350125" y="5929313"/>
            <a:ext cx="1646238" cy="7318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92300"/>
            <a:ext cx="4038600" cy="391159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92300"/>
            <a:ext cx="4038600" cy="391159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CCBD2A55-1197-AE42-A81B-A4C5FAC38C3C}"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4" descr="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5" descr="EHS_Logo_RGB_FINAL.jpg"/>
          <p:cNvPicPr>
            <a:picLocks noChangeAspect="1"/>
          </p:cNvPicPr>
          <p:nvPr/>
        </p:nvPicPr>
        <p:blipFill>
          <a:blip r:embed="rId3"/>
          <a:srcRect b="17485"/>
          <a:stretch>
            <a:fillRect/>
          </a:stretch>
        </p:blipFill>
        <p:spPr bwMode="auto">
          <a:xfrm>
            <a:off x="7350125" y="5929313"/>
            <a:ext cx="1646238" cy="7318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fld id="{CCBD2A55-1197-AE42-A81B-A4C5FAC38C3C}"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4" descr="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5" descr="EHS_Logo_RGB_FINAL.jpg"/>
          <p:cNvPicPr>
            <a:picLocks noChangeAspect="1"/>
          </p:cNvPicPr>
          <p:nvPr/>
        </p:nvPicPr>
        <p:blipFill>
          <a:blip r:embed="rId3"/>
          <a:srcRect b="17485"/>
          <a:stretch>
            <a:fillRect/>
          </a:stretch>
        </p:blipFill>
        <p:spPr bwMode="auto">
          <a:xfrm>
            <a:off x="7350125" y="5929313"/>
            <a:ext cx="1646238" cy="731837"/>
          </a:xfrm>
          <a:prstGeom prst="rect">
            <a:avLst/>
          </a:prstGeom>
          <a:noFill/>
          <a:ln w="9525">
            <a:noFill/>
            <a:miter lim="800000"/>
            <a:headEnd/>
            <a:tailEnd/>
          </a:ln>
        </p:spPr>
      </p:pic>
      <p:sp>
        <p:nvSpPr>
          <p:cNvPr id="4" name="Slide Number Placeholder 5"/>
          <p:cNvSpPr>
            <a:spLocks noGrp="1"/>
          </p:cNvSpPr>
          <p:nvPr>
            <p:ph type="sldNum" sz="quarter" idx="10"/>
          </p:nvPr>
        </p:nvSpPr>
        <p:spPr/>
        <p:txBody>
          <a:bodyPr/>
          <a:lstStyle>
            <a:lvl1pPr>
              <a:defRPr/>
            </a:lvl1pPr>
          </a:lstStyle>
          <a:p>
            <a:fld id="{CCBD2A55-1197-AE42-A81B-A4C5FAC38C3C}"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0B01B-77FF-8143-A1CE-5B4ED9B671B2}" type="datetimeFigureOut">
              <a:rPr lang="en-US" smtClean="0"/>
              <a:pPr/>
              <a:t>3/21/12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0B01B-77FF-8143-A1CE-5B4ED9B671B2}" type="datetimeFigureOut">
              <a:rPr lang="en-US" smtClean="0"/>
              <a:pPr/>
              <a:t>3/21/12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0B01B-77FF-8143-A1CE-5B4ED9B671B2}" type="datetimeFigureOut">
              <a:rPr lang="en-US" smtClean="0"/>
              <a:pPr/>
              <a:t>3/21/12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4816C-A949-9E4F-9DCD-EF732D181E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39713"/>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892300"/>
            <a:ext cx="8229600" cy="391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73813"/>
            <a:ext cx="2133600" cy="365125"/>
          </a:xfrm>
          <a:prstGeom prst="rect">
            <a:avLst/>
          </a:prstGeom>
        </p:spPr>
        <p:txBody>
          <a:bodyPr vert="horz" wrap="square" lIns="91440" tIns="45720" rIns="91440" bIns="45720" numCol="1" anchor="ctr" anchorCtr="0" compatLnSpc="1">
            <a:prstTxWarp prst="textNoShape">
              <a:avLst/>
            </a:prstTxWarp>
          </a:bodyPr>
          <a:lstStyle>
            <a:lvl1pPr>
              <a:defRPr sz="700">
                <a:solidFill>
                  <a:srgbClr val="898989"/>
                </a:solidFill>
              </a:defRPr>
            </a:lvl1pPr>
          </a:lstStyle>
          <a:p>
            <a:fld id="{CCBD2A55-1197-AE42-A81B-A4C5FAC38C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p:fade/>
  </p:transition>
  <p:txStyles>
    <p:titleStyle>
      <a:lvl1pPr algn="l" defTabSz="457200" rtl="0" eaLnBrk="1" fontAlgn="base" hangingPunct="1">
        <a:spcBef>
          <a:spcPct val="0"/>
        </a:spcBef>
        <a:spcAft>
          <a:spcPct val="0"/>
        </a:spcAft>
        <a:defRPr sz="2600" b="1" kern="1200">
          <a:solidFill>
            <a:schemeClr val="tx2"/>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5pPr>
      <a:lvl6pPr marL="457200"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600" b="1">
          <a:solidFill>
            <a:schemeClr val="tx2"/>
          </a:solidFill>
          <a:latin typeface="Arial" charset="0"/>
          <a:ea typeface="ＭＳ Ｐゴシック" charset="-128"/>
          <a:cs typeface="ＭＳ Ｐゴシック" charset="-128"/>
        </a:defRPr>
      </a:lvl9pPr>
    </p:titleStyle>
    <p:bodyStyle>
      <a:lvl1pPr marL="225425" indent="-165100" algn="l" defTabSz="457200"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128"/>
          <a:cs typeface="ＭＳ Ｐゴシック" charset="-128"/>
        </a:defRPr>
      </a:lvl1pPr>
      <a:lvl2pPr marL="512763" indent="-225425" algn="l" defTabSz="457200" rtl="0" eaLnBrk="1" fontAlgn="base" hangingPunct="1">
        <a:spcBef>
          <a:spcPct val="20000"/>
        </a:spcBef>
        <a:spcAft>
          <a:spcPct val="0"/>
        </a:spcAft>
        <a:buClr>
          <a:schemeClr val="accent2"/>
        </a:buClr>
        <a:buFont typeface="Lucida Grande" charset="0"/>
        <a:buChar char="-"/>
        <a:defRPr sz="2000" kern="1200">
          <a:solidFill>
            <a:schemeClr val="tx1"/>
          </a:solidFill>
          <a:latin typeface="+mn-lt"/>
          <a:ea typeface="ＭＳ Ｐゴシック" charset="-128"/>
          <a:cs typeface="+mn-cs"/>
        </a:defRPr>
      </a:lvl2pPr>
      <a:lvl3pPr marL="739775" indent="-227013" algn="l" defTabSz="457200" rtl="0" eaLnBrk="1" fontAlgn="base" hangingPunct="1">
        <a:spcBef>
          <a:spcPct val="20000"/>
        </a:spcBef>
        <a:spcAft>
          <a:spcPct val="0"/>
        </a:spcAft>
        <a:buClr>
          <a:schemeClr val="accent2"/>
        </a:buClr>
        <a:buSzPct val="100000"/>
        <a:buFont typeface="Lucida Grande" charset="0"/>
        <a:buChar char="›"/>
        <a:defRPr sz="2000" kern="1200">
          <a:solidFill>
            <a:schemeClr val="tx1"/>
          </a:solidFill>
          <a:latin typeface="+mn-lt"/>
          <a:ea typeface="ＭＳ Ｐゴシック" charset="-128"/>
          <a:cs typeface="+mn-cs"/>
        </a:defRPr>
      </a:lvl3pPr>
      <a:lvl4pPr marL="974725" indent="-228600" algn="l" defTabSz="457200" rtl="0" eaLnBrk="1" fontAlgn="base" hangingPunct="1">
        <a:spcBef>
          <a:spcPct val="20000"/>
        </a:spcBef>
        <a:spcAft>
          <a:spcPct val="0"/>
        </a:spcAft>
        <a:buClr>
          <a:schemeClr val="accent2"/>
        </a:buClr>
        <a:buFont typeface="Lucida Grande" charset="0"/>
        <a:buChar char="-"/>
        <a:defRPr sz="2000" kern="1200">
          <a:solidFill>
            <a:schemeClr val="tx1"/>
          </a:solidFill>
          <a:latin typeface="+mn-lt"/>
          <a:ea typeface="ＭＳ Ｐゴシック" charset="-128"/>
          <a:cs typeface="+mn-cs"/>
        </a:defRPr>
      </a:lvl4pPr>
      <a:lvl5pPr marL="1265238" indent="-228600" algn="l" defTabSz="457200"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0B01B-77FF-8143-A1CE-5B4ED9B671B2}" type="datetimeFigureOut">
              <a:rPr lang="en-US" smtClean="0"/>
              <a:pPr/>
              <a:t>3/21/12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4816C-A949-9E4F-9DCD-EF732D181E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87475"/>
            <a:ext cx="7971367" cy="1470025"/>
          </a:xfrm>
        </p:spPr>
        <p:txBody>
          <a:bodyPr>
            <a:normAutofit/>
          </a:bodyPr>
          <a:lstStyle/>
          <a:p>
            <a:r>
              <a:rPr lang="en-US" sz="4000" dirty="0" smtClean="0"/>
              <a:t>Managing Medical Management</a:t>
            </a:r>
            <a:endParaRPr lang="en-US" sz="4000" dirty="0"/>
          </a:p>
        </p:txBody>
      </p:sp>
      <p:sp>
        <p:nvSpPr>
          <p:cNvPr id="6" name="TextBox 5"/>
          <p:cNvSpPr txBox="1"/>
          <p:nvPr/>
        </p:nvSpPr>
        <p:spPr>
          <a:xfrm>
            <a:off x="433917" y="5588000"/>
            <a:ext cx="3217333" cy="830997"/>
          </a:xfrm>
          <a:prstGeom prst="rect">
            <a:avLst/>
          </a:prstGeom>
          <a:noFill/>
        </p:spPr>
        <p:txBody>
          <a:bodyPr wrap="square" rtlCol="0">
            <a:spAutoFit/>
          </a:bodyPr>
          <a:lstStyle/>
          <a:p>
            <a:r>
              <a:rPr lang="en-US" sz="1200" dirty="0" smtClean="0"/>
              <a:t>James A. Schlueter, President</a:t>
            </a:r>
          </a:p>
          <a:p>
            <a:r>
              <a:rPr lang="en-US" sz="1200" dirty="0" smtClean="0"/>
              <a:t>Effective Health </a:t>
            </a:r>
            <a:r>
              <a:rPr lang="en-US" sz="1200" dirty="0"/>
              <a:t>Systems, Inc.</a:t>
            </a:r>
            <a:endParaRPr lang="en-US" sz="1200" dirty="0" smtClean="0"/>
          </a:p>
          <a:p>
            <a:r>
              <a:rPr lang="en-US" sz="1200" dirty="0" smtClean="0"/>
              <a:t>Rocky Mountain RIMS</a:t>
            </a:r>
            <a:r>
              <a:rPr lang="en-US" sz="1200" dirty="0"/>
              <a:t>/</a:t>
            </a:r>
            <a:r>
              <a:rPr lang="en-US" sz="1200" dirty="0" smtClean="0"/>
              <a:t>SRMC </a:t>
            </a:r>
            <a:r>
              <a:rPr lang="en-US" sz="1200" dirty="0" smtClean="0"/>
              <a:t>Conference</a:t>
            </a:r>
          </a:p>
          <a:p>
            <a:r>
              <a:rPr lang="en-US" sz="1200" dirty="0" smtClean="0"/>
              <a:t>March 23, </a:t>
            </a:r>
            <a:r>
              <a:rPr lang="en-US" sz="1200" dirty="0"/>
              <a:t>2012 </a:t>
            </a:r>
          </a:p>
        </p:txBody>
      </p:sp>
    </p:spTree>
  </p:cSld>
  <p:clrMapOvr>
    <a:masterClrMapping/>
  </p:clrMapOvr>
  <p:transition spd="slow" advTm="7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Bad News…</a:t>
            </a:r>
            <a:br>
              <a:rPr lang="en-US" b="1" dirty="0" smtClean="0"/>
            </a:br>
            <a:r>
              <a:rPr lang="en-US" sz="2222" b="1" dirty="0" smtClean="0"/>
              <a:t>Medical Costs Tripled</a:t>
            </a:r>
            <a:r>
              <a:rPr lang="en-US" sz="2222" dirty="0" smtClean="0"/>
              <a:t>,</a:t>
            </a:r>
            <a:r>
              <a:rPr lang="en-US" sz="2222" b="1" dirty="0" smtClean="0"/>
              <a:t> 1991 - 2007</a:t>
            </a:r>
            <a:endParaRPr lang="en-US" sz="2222" b="1" dirty="0"/>
          </a:p>
        </p:txBody>
      </p:sp>
      <p:graphicFrame>
        <p:nvGraphicFramePr>
          <p:cNvPr id="3" name="Content Placeholder 11"/>
          <p:cNvGraphicFramePr>
            <a:graphicFrameLocks/>
          </p:cNvGraphicFramePr>
          <p:nvPr/>
        </p:nvGraphicFramePr>
        <p:xfrm>
          <a:off x="972478" y="2155714"/>
          <a:ext cx="7162800" cy="3943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sz="2800" b="1" dirty="0" smtClean="0"/>
              <a:t>Medical Costs Should </a:t>
            </a:r>
            <a:r>
              <a:rPr lang="en-US" sz="2800" dirty="0" smtClean="0"/>
              <a:t>Have Your Attention</a:t>
            </a:r>
            <a:r>
              <a:rPr lang="en-US" sz="2800" b="1" dirty="0" smtClean="0"/>
              <a:t/>
            </a:r>
            <a:br>
              <a:rPr lang="en-US" sz="2800" b="1" dirty="0" smtClean="0"/>
            </a:br>
            <a:r>
              <a:rPr lang="en-US" sz="1600" dirty="0" smtClean="0"/>
              <a:t>Medical Costs Are Taking An Ever Increasing Share Of the WC Dollar </a:t>
            </a:r>
            <a:endParaRPr lang="en-US" sz="1600" b="1" dirty="0"/>
          </a:p>
        </p:txBody>
      </p:sp>
      <p:pic>
        <p:nvPicPr>
          <p:cNvPr id="21" name="Picture 20"/>
          <p:cNvPicPr>
            <a:picLocks noChangeAspect="1"/>
          </p:cNvPicPr>
          <p:nvPr/>
        </p:nvPicPr>
        <p:blipFill>
          <a:blip r:embed="rId2"/>
          <a:stretch>
            <a:fillRect/>
          </a:stretch>
        </p:blipFill>
        <p:spPr>
          <a:xfrm>
            <a:off x="484128" y="1759316"/>
            <a:ext cx="8202672" cy="4503347"/>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65842"/>
            <a:ext cx="7772400" cy="1362075"/>
          </a:xfrm>
        </p:spPr>
        <p:txBody>
          <a:bodyPr>
            <a:normAutofit/>
          </a:bodyPr>
          <a:lstStyle/>
          <a:p>
            <a:r>
              <a:rPr lang="en-US" sz="3600" dirty="0" smtClean="0"/>
              <a:t>Modern Medical Management Has Become A Growth Industry</a:t>
            </a:r>
            <a:endParaRPr lang="en-US" sz="3600" dirty="0"/>
          </a:p>
        </p:txBody>
      </p:sp>
      <p:sp>
        <p:nvSpPr>
          <p:cNvPr id="3" name="Content Placeholder 2"/>
          <p:cNvSpPr>
            <a:spLocks noGrp="1"/>
          </p:cNvSpPr>
          <p:nvPr>
            <p:ph type="body" idx="1"/>
          </p:nvPr>
        </p:nvSpPr>
        <p:spPr>
          <a:xfrm>
            <a:off x="494902" y="3576830"/>
            <a:ext cx="8123850" cy="1312670"/>
          </a:xfrm>
        </p:spPr>
        <p:txBody>
          <a:bodyPr/>
          <a:lstStyle/>
          <a:p>
            <a:r>
              <a:rPr lang="en-US" sz="1900" dirty="0" smtClean="0"/>
              <a:t>From 2002 to 2007 in CA, average paid medical benefits spent on medical cost-containment expenses increased 234% (from 4.7% to 11%).  </a:t>
            </a:r>
          </a:p>
          <a:p>
            <a:endParaRPr lang="en-US" sz="1900" dirty="0" smtClean="0"/>
          </a:p>
          <a:p>
            <a:endParaRPr lang="en-US" sz="1900" dirty="0" smtClean="0"/>
          </a:p>
        </p:txBody>
      </p:sp>
      <p:pic>
        <p:nvPicPr>
          <p:cNvPr id="4" name="Picture 3"/>
          <p:cNvPicPr>
            <a:picLocks noChangeAspect="1"/>
          </p:cNvPicPr>
          <p:nvPr/>
        </p:nvPicPr>
        <p:blipFill>
          <a:blip r:embed="rId3"/>
          <a:stretch>
            <a:fillRect/>
          </a:stretch>
        </p:blipFill>
        <p:spPr>
          <a:xfrm>
            <a:off x="1024598" y="239714"/>
            <a:ext cx="1140264" cy="855198"/>
          </a:xfrm>
          <a:prstGeom prst="rect">
            <a:avLst/>
          </a:prstGeom>
        </p:spPr>
      </p:pic>
      <p:sp>
        <p:nvSpPr>
          <p:cNvPr id="5" name="TextBox 4"/>
          <p:cNvSpPr txBox="1"/>
          <p:nvPr/>
        </p:nvSpPr>
        <p:spPr>
          <a:xfrm>
            <a:off x="494903" y="5664200"/>
            <a:ext cx="7999810" cy="338554"/>
          </a:xfrm>
          <a:prstGeom prst="rect">
            <a:avLst/>
          </a:prstGeom>
          <a:noFill/>
        </p:spPr>
        <p:txBody>
          <a:bodyPr wrap="square" rtlCol="0">
            <a:spAutoFit/>
          </a:bodyPr>
          <a:lstStyle/>
          <a:p>
            <a:pPr algn="ctr"/>
            <a:r>
              <a:rPr lang="en-US" sz="1600" i="1" dirty="0" smtClean="0"/>
              <a:t>A growth rate that tripled the growth rate of medical costs.</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 Providers Will Point To Their Savings…</a:t>
            </a:r>
            <a:endParaRPr lang="en-US" dirty="0"/>
          </a:p>
        </p:txBody>
      </p:sp>
      <p:sp>
        <p:nvSpPr>
          <p:cNvPr id="3" name="Text Placeholder 2"/>
          <p:cNvSpPr>
            <a:spLocks noGrp="1"/>
          </p:cNvSpPr>
          <p:nvPr>
            <p:ph type="body" idx="1"/>
          </p:nvPr>
        </p:nvSpPr>
        <p:spPr/>
        <p:txBody>
          <a:bodyPr/>
          <a:lstStyle/>
          <a:p>
            <a:r>
              <a:rPr lang="en-US" i="1" dirty="0" smtClean="0"/>
              <a:t>But, one risk manager exclaimed in an interview with Risk &amp; Insurance, “They are saving me to death.”</a:t>
            </a:r>
            <a:endParaRPr lang="en-US" i="1" dirty="0"/>
          </a:p>
        </p:txBody>
      </p:sp>
      <p:pic>
        <p:nvPicPr>
          <p:cNvPr id="4" name="Picture 3"/>
          <p:cNvPicPr>
            <a:picLocks noChangeAspect="1"/>
          </p:cNvPicPr>
          <p:nvPr/>
        </p:nvPicPr>
        <p:blipFill>
          <a:blip r:embed="rId2"/>
          <a:stretch>
            <a:fillRect/>
          </a:stretch>
        </p:blipFill>
        <p:spPr>
          <a:xfrm>
            <a:off x="1024598" y="239714"/>
            <a:ext cx="1140264" cy="855198"/>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9712"/>
            <a:ext cx="8229600" cy="1040909"/>
          </a:xfrm>
        </p:spPr>
        <p:txBody>
          <a:bodyPr>
            <a:noAutofit/>
          </a:bodyPr>
          <a:lstStyle/>
          <a:p>
            <a:pPr algn="ctr"/>
            <a:r>
              <a:rPr lang="en-US" sz="3200" dirty="0" smtClean="0"/>
              <a:t>Three Core Cost Containment Strategies</a:t>
            </a:r>
            <a:endParaRPr lang="en-US" sz="3200" dirty="0"/>
          </a:p>
        </p:txBody>
      </p:sp>
      <p:sp>
        <p:nvSpPr>
          <p:cNvPr id="5" name="Text Placeholder 4"/>
          <p:cNvSpPr>
            <a:spLocks noGrp="1"/>
          </p:cNvSpPr>
          <p:nvPr>
            <p:ph type="body" idx="4294967295"/>
          </p:nvPr>
        </p:nvSpPr>
        <p:spPr>
          <a:xfrm>
            <a:off x="211668" y="2731995"/>
            <a:ext cx="8475132" cy="2031006"/>
          </a:xfrm>
        </p:spPr>
        <p:txBody>
          <a:bodyPr/>
          <a:lstStyle/>
          <a:p>
            <a:pPr algn="ctr"/>
            <a:r>
              <a:rPr lang="en-US" sz="3200" dirty="0" smtClean="0"/>
              <a:t>Front-End Controls – </a:t>
            </a:r>
            <a:r>
              <a:rPr lang="en-US" sz="3200" i="1" dirty="0" smtClean="0"/>
              <a:t>Utilization</a:t>
            </a:r>
          </a:p>
          <a:p>
            <a:pPr algn="ctr"/>
            <a:r>
              <a:rPr lang="en-US" sz="3200" dirty="0" smtClean="0"/>
              <a:t>Negotiated Pricing – </a:t>
            </a:r>
            <a:r>
              <a:rPr lang="en-US" sz="3200" i="1" dirty="0" smtClean="0"/>
              <a:t>Price</a:t>
            </a:r>
          </a:p>
          <a:p>
            <a:pPr algn="ctr"/>
            <a:r>
              <a:rPr lang="en-US" sz="3200" dirty="0" smtClean="0"/>
              <a:t>Back-End Controls – </a:t>
            </a:r>
            <a:r>
              <a:rPr lang="en-US" sz="3200" i="1" dirty="0" smtClean="0"/>
              <a:t>Enforcement</a:t>
            </a:r>
            <a:endParaRPr lang="en-US" sz="3200" i="1"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97682" y="274638"/>
            <a:ext cx="7961978" cy="1143000"/>
          </a:xfrm>
        </p:spPr>
        <p:txBody>
          <a:bodyPr>
            <a:normAutofit fontScale="90000"/>
          </a:bodyPr>
          <a:lstStyle/>
          <a:p>
            <a:r>
              <a:rPr lang="en-US" sz="3111" dirty="0" smtClean="0"/>
              <a:t>Medical Severity for Lost-Time Claims </a:t>
            </a:r>
            <a:r>
              <a:rPr lang="en-US" sz="2400" dirty="0" smtClean="0"/>
              <a:t/>
            </a:r>
            <a:br>
              <a:rPr lang="en-US" sz="2400" dirty="0" smtClean="0"/>
            </a:br>
            <a:r>
              <a:rPr lang="en-US" sz="2222" b="0" dirty="0" smtClean="0"/>
              <a:t>Utilization went from a 62% cost-driver, to a cost-containment factor</a:t>
            </a:r>
            <a:endParaRPr lang="en-US" sz="2400" dirty="0"/>
          </a:p>
        </p:txBody>
      </p:sp>
      <p:pic>
        <p:nvPicPr>
          <p:cNvPr id="7" name="Picture 6"/>
          <p:cNvPicPr>
            <a:picLocks noChangeAspect="1"/>
          </p:cNvPicPr>
          <p:nvPr/>
        </p:nvPicPr>
        <p:blipFill>
          <a:blip r:embed="rId3"/>
          <a:stretch>
            <a:fillRect/>
          </a:stretch>
        </p:blipFill>
        <p:spPr>
          <a:xfrm>
            <a:off x="1291216" y="1561117"/>
            <a:ext cx="7103429" cy="4181172"/>
          </a:xfrm>
          <a:prstGeom prst="rect">
            <a:avLst/>
          </a:prstGeom>
        </p:spPr>
      </p:pic>
      <p:sp>
        <p:nvSpPr>
          <p:cNvPr id="5" name="TextBox 4"/>
          <p:cNvSpPr txBox="1"/>
          <p:nvPr/>
        </p:nvSpPr>
        <p:spPr>
          <a:xfrm>
            <a:off x="4598845" y="2265584"/>
            <a:ext cx="513575" cy="276999"/>
          </a:xfrm>
          <a:prstGeom prst="rect">
            <a:avLst/>
          </a:prstGeom>
          <a:noFill/>
        </p:spPr>
        <p:txBody>
          <a:bodyPr wrap="square" rtlCol="0">
            <a:spAutoFit/>
          </a:bodyPr>
          <a:lstStyle/>
          <a:p>
            <a:r>
              <a:rPr lang="en-US" sz="1200" dirty="0" smtClean="0"/>
              <a:t>51%</a:t>
            </a:r>
            <a:endParaRPr lang="en-US" sz="1200" dirty="0"/>
          </a:p>
        </p:txBody>
      </p:sp>
      <p:sp>
        <p:nvSpPr>
          <p:cNvPr id="6" name="TextBox 5"/>
          <p:cNvSpPr txBox="1"/>
          <p:nvPr/>
        </p:nvSpPr>
        <p:spPr>
          <a:xfrm>
            <a:off x="7473202" y="1561117"/>
            <a:ext cx="578941" cy="276999"/>
          </a:xfrm>
          <a:prstGeom prst="rect">
            <a:avLst/>
          </a:prstGeom>
          <a:noFill/>
        </p:spPr>
        <p:txBody>
          <a:bodyPr wrap="square" rtlCol="0">
            <a:spAutoFit/>
          </a:bodyPr>
          <a:lstStyle/>
          <a:p>
            <a:r>
              <a:rPr lang="en-US" sz="1200" dirty="0" smtClean="0"/>
              <a:t>21%</a:t>
            </a:r>
            <a:endParaRPr lang="en-US" sz="1200" dirty="0"/>
          </a:p>
        </p:txBody>
      </p:sp>
      <p:sp>
        <p:nvSpPr>
          <p:cNvPr id="8" name="TextBox 7"/>
          <p:cNvSpPr txBox="1"/>
          <p:nvPr/>
        </p:nvSpPr>
        <p:spPr>
          <a:xfrm>
            <a:off x="2717288" y="3473942"/>
            <a:ext cx="2129009" cy="600164"/>
          </a:xfrm>
          <a:prstGeom prst="rect">
            <a:avLst/>
          </a:prstGeom>
          <a:noFill/>
        </p:spPr>
        <p:txBody>
          <a:bodyPr wrap="square" rtlCol="0">
            <a:spAutoFit/>
          </a:bodyPr>
          <a:lstStyle/>
          <a:p>
            <a:r>
              <a:rPr lang="en-US" sz="1100" dirty="0" smtClean="0"/>
              <a:t>Diagnosis Mix = 19%</a:t>
            </a:r>
          </a:p>
          <a:p>
            <a:r>
              <a:rPr lang="en-US" sz="1100" dirty="0" smtClean="0"/>
              <a:t># Of Treatments = 62%</a:t>
            </a:r>
          </a:p>
          <a:p>
            <a:r>
              <a:rPr lang="en-US" sz="1100" dirty="0" smtClean="0"/>
              <a:t>Price &amp; Other = 19%</a:t>
            </a:r>
            <a:endParaRPr lang="en-US" sz="1100" dirty="0"/>
          </a:p>
        </p:txBody>
      </p:sp>
      <p:sp>
        <p:nvSpPr>
          <p:cNvPr id="9" name="TextBox 8"/>
          <p:cNvSpPr txBox="1"/>
          <p:nvPr/>
        </p:nvSpPr>
        <p:spPr>
          <a:xfrm>
            <a:off x="5714708" y="3473942"/>
            <a:ext cx="2047965" cy="600164"/>
          </a:xfrm>
          <a:prstGeom prst="rect">
            <a:avLst/>
          </a:prstGeom>
          <a:noFill/>
        </p:spPr>
        <p:txBody>
          <a:bodyPr wrap="square" rtlCol="0">
            <a:spAutoFit/>
          </a:bodyPr>
          <a:lstStyle/>
          <a:p>
            <a:r>
              <a:rPr lang="en-US" sz="1100" dirty="0" smtClean="0"/>
              <a:t>Diagnosis Mix = 3%</a:t>
            </a:r>
          </a:p>
          <a:p>
            <a:r>
              <a:rPr lang="en-US" sz="1100" dirty="0" smtClean="0"/>
              <a:t># Of Treatments = -11%</a:t>
            </a:r>
          </a:p>
          <a:p>
            <a:r>
              <a:rPr lang="en-US" sz="1100" dirty="0" smtClean="0"/>
              <a:t>Price &amp; Other = 98%</a:t>
            </a:r>
            <a:endParaRPr lang="en-US" sz="11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407"/>
            <a:ext cx="8229600" cy="838200"/>
          </a:xfrm>
        </p:spPr>
        <p:txBody>
          <a:bodyPr>
            <a:normAutofit/>
          </a:bodyPr>
          <a:lstStyle/>
          <a:p>
            <a:r>
              <a:rPr lang="en-US" sz="4800" b="1" dirty="0" smtClean="0"/>
              <a:t>Front-End </a:t>
            </a:r>
            <a:r>
              <a:rPr lang="en-US" sz="4800" dirty="0" smtClean="0"/>
              <a:t>Controls</a:t>
            </a:r>
            <a:endParaRPr lang="en-US" sz="4800" b="1" dirty="0"/>
          </a:p>
        </p:txBody>
      </p:sp>
      <p:sp>
        <p:nvSpPr>
          <p:cNvPr id="4" name="TextBox 3"/>
          <p:cNvSpPr txBox="1"/>
          <p:nvPr/>
        </p:nvSpPr>
        <p:spPr>
          <a:xfrm>
            <a:off x="1526223" y="2624133"/>
            <a:ext cx="6467773" cy="2228815"/>
          </a:xfrm>
          <a:prstGeom prst="rect">
            <a:avLst/>
          </a:prstGeom>
          <a:noFill/>
        </p:spPr>
        <p:txBody>
          <a:bodyPr wrap="square" rtlCol="0">
            <a:spAutoFit/>
          </a:bodyPr>
          <a:lstStyle/>
          <a:p>
            <a:pPr>
              <a:spcBef>
                <a:spcPts val="1272"/>
              </a:spcBef>
            </a:pPr>
            <a:r>
              <a:rPr lang="en-US" sz="3200" i="1" dirty="0" smtClean="0"/>
              <a:t>Utilization Review Works...</a:t>
            </a:r>
          </a:p>
          <a:p>
            <a:pPr>
              <a:spcBef>
                <a:spcPts val="1272"/>
              </a:spcBef>
            </a:pPr>
            <a:r>
              <a:rPr lang="en-US" sz="3200" i="1" dirty="0" smtClean="0"/>
              <a:t>but, it is an expensive and grossly inefficient process that presents serious management issues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 Inefficient Process… </a:t>
            </a:r>
            <a:endParaRPr lang="en-US" sz="3600" dirty="0"/>
          </a:p>
        </p:txBody>
      </p:sp>
      <p:sp>
        <p:nvSpPr>
          <p:cNvPr id="3" name="Content Placeholder 2"/>
          <p:cNvSpPr>
            <a:spLocks noGrp="1"/>
          </p:cNvSpPr>
          <p:nvPr>
            <p:ph idx="1"/>
          </p:nvPr>
        </p:nvSpPr>
        <p:spPr>
          <a:xfrm>
            <a:off x="4015236" y="2974297"/>
            <a:ext cx="4671564" cy="1998450"/>
          </a:xfrm>
        </p:spPr>
        <p:txBody>
          <a:bodyPr>
            <a:normAutofit/>
          </a:bodyPr>
          <a:lstStyle/>
          <a:p>
            <a:pPr marL="285750" indent="-285750">
              <a:spcBef>
                <a:spcPts val="1272"/>
              </a:spcBef>
              <a:buFont typeface="Wingdings" charset="2"/>
              <a:buChar char="ü"/>
              <a:defRPr/>
            </a:pPr>
            <a:r>
              <a:rPr lang="en-US" sz="2400" kern="0" dirty="0" smtClean="0"/>
              <a:t>On average, 80% of UR requests are approved; only 20% result in a delay, modification or denial</a:t>
            </a:r>
          </a:p>
        </p:txBody>
      </p:sp>
      <p:graphicFrame>
        <p:nvGraphicFramePr>
          <p:cNvPr id="4" name="Chart 3"/>
          <p:cNvGraphicFramePr/>
          <p:nvPr/>
        </p:nvGraphicFramePr>
        <p:xfrm>
          <a:off x="0" y="1905000"/>
          <a:ext cx="4267356" cy="41370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Calculating The </a:t>
            </a:r>
            <a:r>
              <a:rPr lang="en-US" sz="4889" b="1" dirty="0" smtClean="0"/>
              <a:t>$</a:t>
            </a:r>
            <a:r>
              <a:rPr lang="en-US" sz="3600" b="1" dirty="0" smtClean="0"/>
              <a:t> Waste In UR Ops…</a:t>
            </a:r>
            <a:br>
              <a:rPr lang="en-US" sz="3600" b="1" dirty="0" smtClean="0"/>
            </a:br>
            <a:r>
              <a:rPr lang="en-US" sz="1222" b="1" dirty="0" smtClean="0"/>
              <a:t>(</a:t>
            </a:r>
            <a:r>
              <a:rPr lang="en-US" sz="1222" dirty="0" err="1" smtClean="0"/>
              <a:t>Avg</a:t>
            </a:r>
            <a:r>
              <a:rPr lang="en-US" sz="1222" dirty="0" smtClean="0"/>
              <a:t> Medical Cost &amp; </a:t>
            </a:r>
            <a:r>
              <a:rPr lang="en-US" sz="1222" dirty="0" err="1" smtClean="0"/>
              <a:t>Avg</a:t>
            </a:r>
            <a:r>
              <a:rPr lang="en-US" sz="1222" dirty="0" smtClean="0"/>
              <a:t> Treatments Per Claim from NCCI Data)</a:t>
            </a:r>
            <a:endParaRPr lang="en-US" sz="3600" b="1" dirty="0"/>
          </a:p>
        </p:txBody>
      </p:sp>
      <p:sp>
        <p:nvSpPr>
          <p:cNvPr id="3" name="Content Placeholder 2"/>
          <p:cNvSpPr>
            <a:spLocks noGrp="1"/>
          </p:cNvSpPr>
          <p:nvPr>
            <p:ph idx="1"/>
          </p:nvPr>
        </p:nvSpPr>
        <p:spPr>
          <a:xfrm>
            <a:off x="1475366" y="2045143"/>
            <a:ext cx="7211434" cy="2605456"/>
          </a:xfrm>
        </p:spPr>
        <p:txBody>
          <a:bodyPr>
            <a:normAutofit lnSpcReduction="10000"/>
          </a:bodyPr>
          <a:lstStyle/>
          <a:p>
            <a:pPr>
              <a:buSzPct val="100000"/>
              <a:buFont typeface="Wingdings" charset="2"/>
              <a:buChar char="ü"/>
            </a:pPr>
            <a:r>
              <a:rPr lang="en-US" sz="2000" dirty="0" smtClean="0"/>
              <a:t>Avg. Medical Cost Per Indemnity Claim = $26,000</a:t>
            </a:r>
          </a:p>
          <a:p>
            <a:pPr>
              <a:buSzPct val="100000"/>
              <a:buFont typeface="Wingdings" charset="2"/>
              <a:buChar char="ü"/>
            </a:pPr>
            <a:endParaRPr lang="en-US" sz="900" dirty="0" smtClean="0"/>
          </a:p>
          <a:p>
            <a:pPr>
              <a:buSzPct val="100000"/>
              <a:buFont typeface="Wingdings" charset="2"/>
              <a:buChar char="ü"/>
            </a:pPr>
            <a:r>
              <a:rPr lang="en-US" sz="2000" dirty="0" smtClean="0"/>
              <a:t>Avg. Treatments Per Claim = 56</a:t>
            </a:r>
          </a:p>
          <a:p>
            <a:pPr>
              <a:buSzPct val="100000"/>
              <a:buFont typeface="Wingdings" charset="2"/>
              <a:buChar char="ü"/>
            </a:pPr>
            <a:endParaRPr lang="en-US" sz="900" dirty="0" smtClean="0"/>
          </a:p>
          <a:p>
            <a:pPr>
              <a:buSzPct val="100000"/>
              <a:buFont typeface="Wingdings" charset="2"/>
              <a:buChar char="ü"/>
            </a:pPr>
            <a:r>
              <a:rPr lang="en-US" sz="2000" dirty="0" smtClean="0"/>
              <a:t>Avg. 1</a:t>
            </a:r>
            <a:r>
              <a:rPr lang="en-US" sz="2000" baseline="30000" dirty="0" smtClean="0"/>
              <a:t>st</a:t>
            </a:r>
            <a:r>
              <a:rPr lang="en-US" sz="2000" dirty="0" smtClean="0"/>
              <a:t> level UR cost: $100 to $125</a:t>
            </a:r>
          </a:p>
          <a:p>
            <a:pPr>
              <a:buSzPct val="100000"/>
              <a:buFont typeface="Wingdings" charset="2"/>
              <a:buChar char="ü"/>
            </a:pPr>
            <a:endParaRPr lang="en-US" sz="900" dirty="0" smtClean="0"/>
          </a:p>
          <a:p>
            <a:pPr>
              <a:buSzPct val="100000"/>
              <a:buFont typeface="Wingdings" charset="2"/>
              <a:buChar char="ü"/>
            </a:pPr>
            <a:r>
              <a:rPr lang="en-US" sz="2000" dirty="0" smtClean="0"/>
              <a:t>Est. Op Cost Per Claim for 1</a:t>
            </a:r>
            <a:r>
              <a:rPr lang="en-US" sz="2000" baseline="30000" dirty="0" smtClean="0"/>
              <a:t>st</a:t>
            </a:r>
            <a:r>
              <a:rPr lang="en-US" sz="2000" dirty="0" smtClean="0"/>
              <a:t> level UR</a:t>
            </a:r>
            <a:r>
              <a:rPr lang="en-US" sz="2000" i="1" dirty="0" smtClean="0"/>
              <a:t>: </a:t>
            </a:r>
          </a:p>
          <a:p>
            <a:pPr lvl="1">
              <a:buSzPct val="100000"/>
              <a:buFont typeface="Arial"/>
              <a:buChar char="•"/>
            </a:pPr>
            <a:r>
              <a:rPr lang="en-US" sz="1600" i="1" dirty="0" smtClean="0"/>
              <a:t>$5,600 to $7,000 Per Claim  (22% - 27% of Total Medical Cost)</a:t>
            </a:r>
          </a:p>
          <a:p>
            <a:pPr>
              <a:buSzPct val="100000"/>
              <a:buFont typeface="Wingdings" charset="2"/>
              <a:buChar char="ü"/>
            </a:pPr>
            <a:endParaRPr lang="en-US" sz="900" i="1" dirty="0" smtClean="0"/>
          </a:p>
          <a:p>
            <a:pPr>
              <a:buSzPct val="100000"/>
              <a:buFont typeface="Wingdings" charset="2"/>
              <a:buChar char="ü"/>
            </a:pPr>
            <a:r>
              <a:rPr lang="en-US" sz="2000" dirty="0" smtClean="0"/>
              <a:t>Avg. Rate of UR Approvals: 80%</a:t>
            </a:r>
          </a:p>
          <a:p>
            <a:pPr>
              <a:buNone/>
            </a:pPr>
            <a:endParaRPr lang="en-US" sz="2800" dirty="0"/>
          </a:p>
        </p:txBody>
      </p:sp>
      <p:sp>
        <p:nvSpPr>
          <p:cNvPr id="4" name="TextBox 3"/>
          <p:cNvSpPr txBox="1"/>
          <p:nvPr/>
        </p:nvSpPr>
        <p:spPr>
          <a:xfrm>
            <a:off x="457200" y="5042819"/>
            <a:ext cx="8229599" cy="707886"/>
          </a:xfrm>
          <a:prstGeom prst="rect">
            <a:avLst/>
          </a:prstGeom>
          <a:noFill/>
        </p:spPr>
        <p:txBody>
          <a:bodyPr wrap="square" rtlCol="0">
            <a:spAutoFit/>
          </a:bodyPr>
          <a:lstStyle/>
          <a:p>
            <a:pPr algn="ctr">
              <a:buNone/>
            </a:pPr>
            <a:r>
              <a:rPr lang="en-US" sz="2400" b="1" i="1" dirty="0" smtClean="0"/>
              <a:t>Avg. Wasted UR Operating Expense Per Claim: $5,000</a:t>
            </a:r>
          </a:p>
          <a:p>
            <a:pPr algn="ctr">
              <a:buNone/>
            </a:pPr>
            <a:r>
              <a:rPr lang="en-US" sz="1600" i="1" dirty="0" smtClean="0"/>
              <a:t> </a:t>
            </a:r>
            <a:r>
              <a:rPr lang="en-US" sz="1200" i="1" dirty="0" smtClean="0"/>
              <a:t>(and this does not account for waste in delayed treatments, increased paperwork, regulatory requirements…)</a:t>
            </a:r>
            <a:endParaRPr lang="en-US" sz="2800" dirty="0" smtClean="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582517"/>
            <a:ext cx="7772400" cy="1176683"/>
          </a:xfrm>
        </p:spPr>
        <p:txBody>
          <a:bodyPr/>
          <a:lstStyle/>
          <a:p>
            <a:r>
              <a:rPr lang="en-US" dirty="0" smtClean="0"/>
              <a:t>Can we create a targeting technology to clean out a portion of the waste?</a:t>
            </a:r>
            <a:endParaRPr lang="en-US" dirty="0"/>
          </a:p>
        </p:txBody>
      </p:sp>
      <p:sp>
        <p:nvSpPr>
          <p:cNvPr id="6" name="TextBox 5"/>
          <p:cNvSpPr txBox="1"/>
          <p:nvPr/>
        </p:nvSpPr>
        <p:spPr>
          <a:xfrm>
            <a:off x="722313" y="5810055"/>
            <a:ext cx="7772400" cy="461665"/>
          </a:xfrm>
          <a:prstGeom prst="rect">
            <a:avLst/>
          </a:prstGeom>
          <a:noFill/>
        </p:spPr>
        <p:txBody>
          <a:bodyPr wrap="square" rtlCol="0">
            <a:spAutoFit/>
          </a:bodyPr>
          <a:lstStyle/>
          <a:p>
            <a:pPr algn="ctr"/>
            <a:r>
              <a:rPr lang="en-US" sz="1200" i="1" dirty="0" smtClean="0"/>
              <a:t>(Smart-UR, our beta technology designed to address targeting and pre-auth of UR requests, launched 1/9/09; retired in 2011 and replaced with BaseLine – a medical management platform.)</a:t>
            </a:r>
            <a:endParaRPr lang="en-US" sz="1200" i="1" dirty="0"/>
          </a:p>
        </p:txBody>
      </p:sp>
      <p:sp>
        <p:nvSpPr>
          <p:cNvPr id="8" name="Text Placeholder 13"/>
          <p:cNvSpPr>
            <a:spLocks noGrp="1"/>
          </p:cNvSpPr>
          <p:nvPr>
            <p:ph type="body" idx="1"/>
          </p:nvPr>
        </p:nvSpPr>
        <p:spPr>
          <a:xfrm>
            <a:off x="722313" y="4025900"/>
            <a:ext cx="7772400" cy="590826"/>
          </a:xfrm>
        </p:spPr>
        <p:txBody>
          <a:bodyPr/>
          <a:lstStyle/>
          <a:p>
            <a:r>
              <a:rPr lang="en-US" sz="1800" dirty="0" smtClean="0"/>
              <a:t>Suggested Reading: The Innovator's Dilemma,  by Clayton Christensen</a:t>
            </a:r>
            <a:endParaRPr lang="en-US" sz="1800"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slow" advTm="26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473"/>
            <a:ext cx="8229600" cy="838200"/>
          </a:xfrm>
        </p:spPr>
        <p:txBody>
          <a:bodyPr/>
          <a:lstStyle/>
          <a:p>
            <a:pPr algn="ctr"/>
            <a:r>
              <a:rPr lang="en-US" sz="3200" dirty="0" smtClean="0"/>
              <a:t>Expected Outcome of  Pre-authorization Program</a:t>
            </a:r>
            <a:endParaRPr lang="en-US" sz="3200" dirty="0"/>
          </a:p>
        </p:txBody>
      </p:sp>
      <p:sp>
        <p:nvSpPr>
          <p:cNvPr id="3" name="Content Placeholder 2"/>
          <p:cNvSpPr>
            <a:spLocks noGrp="1"/>
          </p:cNvSpPr>
          <p:nvPr>
            <p:ph sz="half" idx="1"/>
          </p:nvPr>
        </p:nvSpPr>
        <p:spPr>
          <a:xfrm>
            <a:off x="457200" y="2983856"/>
            <a:ext cx="4038600" cy="2413827"/>
          </a:xfrm>
        </p:spPr>
        <p:txBody>
          <a:bodyPr>
            <a:normAutofit fontScale="92500" lnSpcReduction="10000"/>
          </a:bodyPr>
          <a:lstStyle/>
          <a:p>
            <a:pPr marL="285750" indent="-285750">
              <a:spcBef>
                <a:spcPts val="1272"/>
              </a:spcBef>
              <a:buFont typeface="Wingdings" charset="2"/>
              <a:buChar char="ü"/>
              <a:defRPr/>
            </a:pPr>
            <a:r>
              <a:rPr lang="en-US" sz="2400" kern="0" dirty="0" smtClean="0"/>
              <a:t>With our initial app, we eliminated 60% of the requests via our pre-auth application.</a:t>
            </a:r>
          </a:p>
          <a:p>
            <a:pPr marL="285750" indent="-285750">
              <a:spcBef>
                <a:spcPts val="1272"/>
              </a:spcBef>
              <a:buFont typeface="Wingdings" charset="2"/>
              <a:buChar char="ü"/>
              <a:defRPr/>
            </a:pPr>
            <a:r>
              <a:rPr lang="en-US" sz="2400" kern="0" dirty="0" smtClean="0"/>
              <a:t>Thus, the resulting pie chart should have looked like this…</a:t>
            </a:r>
          </a:p>
        </p:txBody>
      </p:sp>
      <p:graphicFrame>
        <p:nvGraphicFramePr>
          <p:cNvPr id="6" name="Chart 5"/>
          <p:cNvGraphicFramePr/>
          <p:nvPr/>
        </p:nvGraphicFramePr>
        <p:xfrm>
          <a:off x="4114800" y="2472268"/>
          <a:ext cx="4572000" cy="2925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that’s not what happened…</a:t>
            </a:r>
            <a:endParaRPr lang="en-US" dirty="0"/>
          </a:p>
        </p:txBody>
      </p:sp>
      <p:pic>
        <p:nvPicPr>
          <p:cNvPr id="6" name="Picture 5"/>
          <p:cNvPicPr>
            <a:picLocks noChangeAspect="1"/>
          </p:cNvPicPr>
          <p:nvPr/>
        </p:nvPicPr>
        <p:blipFill>
          <a:blip r:embed="rId3"/>
          <a:stretch>
            <a:fillRect/>
          </a:stretch>
        </p:blipFill>
        <p:spPr>
          <a:xfrm>
            <a:off x="1024598" y="239714"/>
            <a:ext cx="1140264" cy="855198"/>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467"/>
            <a:ext cx="8229600" cy="838200"/>
          </a:xfrm>
        </p:spPr>
        <p:txBody>
          <a:bodyPr/>
          <a:lstStyle/>
          <a:p>
            <a:r>
              <a:rPr lang="en-US" sz="2400" dirty="0" smtClean="0"/>
              <a:t>How did the Caduceus respond to the Destructive Technology?  Business as usual!</a:t>
            </a:r>
            <a:endParaRPr lang="en-US" sz="2400" dirty="0"/>
          </a:p>
        </p:txBody>
      </p:sp>
      <p:sp>
        <p:nvSpPr>
          <p:cNvPr id="3" name="Content Placeholder 2"/>
          <p:cNvSpPr>
            <a:spLocks noGrp="1"/>
          </p:cNvSpPr>
          <p:nvPr>
            <p:ph idx="1"/>
          </p:nvPr>
        </p:nvSpPr>
        <p:spPr>
          <a:xfrm>
            <a:off x="4015236" y="2900050"/>
            <a:ext cx="4671564" cy="2327514"/>
          </a:xfrm>
        </p:spPr>
        <p:txBody>
          <a:bodyPr>
            <a:normAutofit fontScale="85000" lnSpcReduction="20000"/>
          </a:bodyPr>
          <a:lstStyle/>
          <a:p>
            <a:pPr marL="285750" indent="-285750">
              <a:spcBef>
                <a:spcPts val="1272"/>
              </a:spcBef>
              <a:buFont typeface="Wingdings" charset="2"/>
              <a:buChar char="ü"/>
              <a:defRPr/>
            </a:pPr>
            <a:r>
              <a:rPr lang="en-US" sz="2400" kern="0" dirty="0" smtClean="0"/>
              <a:t>Even though we eliminated 60% of the request pool through our pre-auth program… </a:t>
            </a:r>
          </a:p>
          <a:p>
            <a:pPr marL="285750" indent="-285750">
              <a:spcBef>
                <a:spcPts val="1272"/>
              </a:spcBef>
              <a:buFont typeface="Wingdings" charset="2"/>
              <a:buChar char="ü"/>
              <a:defRPr/>
            </a:pPr>
            <a:r>
              <a:rPr lang="en-US" sz="2400" kern="0" dirty="0" smtClean="0"/>
              <a:t>The URO outcomes remained 80/20 on what was sent to them…</a:t>
            </a:r>
          </a:p>
          <a:p>
            <a:pPr marL="285750" indent="-285750">
              <a:spcBef>
                <a:spcPts val="1272"/>
              </a:spcBef>
              <a:buFont typeface="Wingdings" charset="2"/>
              <a:buChar char="ü"/>
              <a:defRPr/>
            </a:pPr>
            <a:r>
              <a:rPr lang="en-US" sz="2400" kern="0" dirty="0" smtClean="0"/>
              <a:t>This was consistent across three UROs.</a:t>
            </a:r>
          </a:p>
          <a:p>
            <a:pPr>
              <a:buNone/>
            </a:pPr>
            <a:endParaRPr lang="en-US" sz="2400" dirty="0"/>
          </a:p>
        </p:txBody>
      </p:sp>
      <p:graphicFrame>
        <p:nvGraphicFramePr>
          <p:cNvPr id="5" name="Chart 4"/>
          <p:cNvGraphicFramePr/>
          <p:nvPr/>
        </p:nvGraphicFramePr>
        <p:xfrm>
          <a:off x="0" y="2498107"/>
          <a:ext cx="4572000" cy="3131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2-02-09 at 8.53.27 AM.png"/>
          <p:cNvPicPr>
            <a:picLocks noChangeAspect="1"/>
          </p:cNvPicPr>
          <p:nvPr/>
        </p:nvPicPr>
        <p:blipFill>
          <a:blip r:embed="rId3"/>
          <a:stretch>
            <a:fillRect/>
          </a:stretch>
        </p:blipFill>
        <p:spPr>
          <a:xfrm>
            <a:off x="0" y="5174"/>
            <a:ext cx="9144000" cy="4944259"/>
          </a:xfrm>
          <a:prstGeom prst="rect">
            <a:avLst/>
          </a:prstGeom>
        </p:spPr>
      </p:pic>
      <p:sp>
        <p:nvSpPr>
          <p:cNvPr id="6" name="Title 1"/>
          <p:cNvSpPr>
            <a:spLocks noGrp="1"/>
          </p:cNvSpPr>
          <p:nvPr>
            <p:ph type="title"/>
          </p:nvPr>
        </p:nvSpPr>
        <p:spPr>
          <a:xfrm>
            <a:off x="457200" y="4949433"/>
            <a:ext cx="8229600" cy="838200"/>
          </a:xfrm>
        </p:spPr>
        <p:txBody>
          <a:bodyPr/>
          <a:lstStyle/>
          <a:p>
            <a:pPr algn="ctr"/>
            <a:r>
              <a:rPr lang="en-US" sz="2400" dirty="0" smtClean="0"/>
              <a:t>A riddle, wrapped in a mystery, inside an enigma… </a:t>
            </a:r>
            <a:br>
              <a:rPr lang="en-US" sz="2400" dirty="0" smtClean="0"/>
            </a:br>
            <a:r>
              <a:rPr lang="en-US" sz="2400" dirty="0" smtClean="0"/>
              <a:t>boils down to self-interests</a:t>
            </a:r>
            <a:endParaRPr lang="en-US" sz="2400"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t>Negotiated Pricing</a:t>
            </a:r>
            <a:endParaRPr lang="en-US" sz="6000" dirty="0"/>
          </a:p>
        </p:txBody>
      </p:sp>
      <p:sp>
        <p:nvSpPr>
          <p:cNvPr id="5" name="Text Placeholder 4"/>
          <p:cNvSpPr>
            <a:spLocks noGrp="1"/>
          </p:cNvSpPr>
          <p:nvPr>
            <p:ph type="body" idx="1"/>
          </p:nvPr>
        </p:nvSpPr>
        <p:spPr>
          <a:xfrm>
            <a:off x="722313" y="3693329"/>
            <a:ext cx="7772400" cy="764371"/>
          </a:xfrm>
        </p:spPr>
        <p:txBody>
          <a:bodyPr/>
          <a:lstStyle/>
          <a:p>
            <a:r>
              <a:rPr lang="en-US" sz="1800" dirty="0" smtClean="0"/>
              <a:t>Seems simple enough.  Negotiate preferred prices and send all your referrals to the preferred vendors.</a:t>
            </a:r>
            <a:endParaRPr lang="en-US" sz="1800"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It is estimated by many ancillary vendors that leakage consumes in excess of 30% of their potential business.  </a:t>
            </a:r>
            <a:endParaRPr lang="en-US" dirty="0"/>
          </a:p>
        </p:txBody>
      </p:sp>
      <p:sp>
        <p:nvSpPr>
          <p:cNvPr id="8" name="Text Placeholder 7"/>
          <p:cNvSpPr>
            <a:spLocks noGrp="1"/>
          </p:cNvSpPr>
          <p:nvPr>
            <p:ph type="body" idx="1"/>
          </p:nvPr>
        </p:nvSpPr>
        <p:spPr/>
        <p:txBody>
          <a:bodyPr/>
          <a:lstStyle/>
          <a:p>
            <a:endParaRPr lang="en-US" smtClean="0"/>
          </a:p>
          <a:p>
            <a:r>
              <a:rPr lang="en-US" smtClean="0"/>
              <a:t>This means that 30% of the expected negotiated savings to the payor is marginalized.</a:t>
            </a:r>
            <a:endParaRPr lang="en-US" dirty="0" smtClean="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20334"/>
            <a:ext cx="7772400" cy="1522942"/>
          </a:xfrm>
        </p:spPr>
        <p:txBody>
          <a:bodyPr>
            <a:noAutofit/>
          </a:bodyPr>
          <a:lstStyle/>
          <a:p>
            <a:r>
              <a:rPr lang="en-US" dirty="0" smtClean="0"/>
              <a:t>The evidence supports this reality, but the typical response is…</a:t>
            </a:r>
            <a:endParaRPr lang="en-US" dirty="0"/>
          </a:p>
        </p:txBody>
      </p:sp>
      <p:sp>
        <p:nvSpPr>
          <p:cNvPr id="4" name="Text Placeholder 3"/>
          <p:cNvSpPr>
            <a:spLocks noGrp="1"/>
          </p:cNvSpPr>
          <p:nvPr>
            <p:ph type="body" idx="1"/>
          </p:nvPr>
        </p:nvSpPr>
        <p:spPr>
          <a:xfrm>
            <a:off x="722313" y="3717722"/>
            <a:ext cx="7772400" cy="739978"/>
          </a:xfrm>
        </p:spPr>
        <p:txBody>
          <a:bodyPr/>
          <a:lstStyle/>
          <a:p>
            <a:r>
              <a:rPr lang="en-US" sz="2400" dirty="0" smtClean="0"/>
              <a:t>“Maybe that’s true at XYZ… But that can’t happen here, our systems are tight…  </a:t>
            </a:r>
            <a:endParaRPr lang="en-US" sz="2400"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400" dirty="0" smtClean="0"/>
              <a:t>Back-End Controls</a:t>
            </a:r>
            <a:endParaRPr lang="en-US" dirty="0"/>
          </a:p>
        </p:txBody>
      </p:sp>
      <p:sp>
        <p:nvSpPr>
          <p:cNvPr id="8" name="Text Placeholder 7"/>
          <p:cNvSpPr>
            <a:spLocks noGrp="1"/>
          </p:cNvSpPr>
          <p:nvPr>
            <p:ph type="body" idx="4294967295"/>
          </p:nvPr>
        </p:nvSpPr>
        <p:spPr>
          <a:xfrm>
            <a:off x="952499" y="2582333"/>
            <a:ext cx="7048501" cy="2952750"/>
          </a:xfrm>
        </p:spPr>
        <p:txBody>
          <a:bodyPr>
            <a:noAutofit/>
          </a:bodyPr>
          <a:lstStyle/>
          <a:p>
            <a:pPr algn="l"/>
            <a:r>
              <a:rPr lang="en-US" sz="2400" dirty="0" smtClean="0"/>
              <a:t>Bill Review is the back-end enforcement mechanism for medical cost control.  </a:t>
            </a:r>
          </a:p>
          <a:p>
            <a:pPr algn="l"/>
            <a:r>
              <a:rPr lang="en-US" sz="2400" dirty="0" smtClean="0"/>
              <a:t>Bill Review is basically a technological solution to enforce such things as fee schedules, </a:t>
            </a:r>
            <a:r>
              <a:rPr lang="en-US" sz="2400" dirty="0" err="1" smtClean="0"/>
              <a:t>ppo</a:t>
            </a:r>
            <a:r>
              <a:rPr lang="en-US" sz="2400" dirty="0" smtClean="0"/>
              <a:t> discounts, negotiated discounts…</a:t>
            </a:r>
          </a:p>
          <a:p>
            <a:r>
              <a:rPr lang="en-US" sz="2400" dirty="0" smtClean="0"/>
              <a:t>Bill Review Works, and</a:t>
            </a:r>
          </a:p>
          <a:p>
            <a:r>
              <a:rPr lang="en-US" sz="2400" dirty="0" smtClean="0"/>
              <a:t>Bill Review is Cost-Effective and Efficient!</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400" dirty="0" smtClean="0"/>
              <a:t>Unfortunately…</a:t>
            </a:r>
            <a:endParaRPr lang="en-US" dirty="0"/>
          </a:p>
        </p:txBody>
      </p:sp>
      <p:sp>
        <p:nvSpPr>
          <p:cNvPr id="8" name="Text Placeholder 7"/>
          <p:cNvSpPr>
            <a:spLocks noGrp="1"/>
          </p:cNvSpPr>
          <p:nvPr>
            <p:ph type="body" idx="4294967295"/>
          </p:nvPr>
        </p:nvSpPr>
        <p:spPr>
          <a:xfrm>
            <a:off x="1153583" y="2328333"/>
            <a:ext cx="6942667" cy="2889250"/>
          </a:xfrm>
        </p:spPr>
        <p:txBody>
          <a:bodyPr>
            <a:noAutofit/>
          </a:bodyPr>
          <a:lstStyle/>
          <a:p>
            <a:pPr algn="l"/>
            <a:r>
              <a:rPr lang="en-US" sz="2800" dirty="0" smtClean="0"/>
              <a:t>Bill Review is the enforcement tool, but it:</a:t>
            </a:r>
          </a:p>
          <a:p>
            <a:pPr lvl="1"/>
            <a:r>
              <a:rPr lang="en-US" sz="2800" dirty="0" smtClean="0"/>
              <a:t>Can’t control for operational waste.</a:t>
            </a:r>
          </a:p>
          <a:p>
            <a:pPr lvl="1"/>
            <a:r>
              <a:rPr lang="en-US" sz="2800" dirty="0" smtClean="0"/>
              <a:t>Can’t control for non-compliance.</a:t>
            </a:r>
          </a:p>
          <a:p>
            <a:pPr lvl="1"/>
            <a:r>
              <a:rPr lang="en-US" sz="2800" dirty="0" smtClean="0"/>
              <a:t>Is plagued with ineffective communication systems that allow for significant leakage. </a:t>
            </a:r>
          </a:p>
          <a:p>
            <a:pPr lvl="1"/>
            <a:endParaRPr lang="en-US" sz="2800" dirty="0" smtClean="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2-01-25 at 2.24.33 AM.png"/>
          <p:cNvPicPr>
            <a:picLocks noChangeAspect="1"/>
          </p:cNvPicPr>
          <p:nvPr/>
        </p:nvPicPr>
        <p:blipFill>
          <a:blip r:embed="rId3"/>
          <a:stretch>
            <a:fillRect/>
          </a:stretch>
        </p:blipFill>
        <p:spPr>
          <a:xfrm>
            <a:off x="1" y="1217083"/>
            <a:ext cx="9165950" cy="5640917"/>
          </a:xfrm>
          <a:prstGeom prst="rect">
            <a:avLst/>
          </a:prstGeom>
        </p:spPr>
      </p:pic>
      <p:sp>
        <p:nvSpPr>
          <p:cNvPr id="5" name="Title 1"/>
          <p:cNvSpPr txBox="1">
            <a:spLocks/>
          </p:cNvSpPr>
          <p:nvPr/>
        </p:nvSpPr>
        <p:spPr bwMode="auto">
          <a:xfrm>
            <a:off x="504850" y="0"/>
            <a:ext cx="7823632" cy="121708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“I know others have this problem,</a:t>
            </a:r>
            <a:r>
              <a:rPr kumimoji="0" lang="en-US" sz="3600" b="1" i="0" u="none" strike="noStrike" kern="1200" cap="none" spc="0" normalizeH="0" noProof="0" dirty="0" smtClean="0">
                <a:ln>
                  <a:noFill/>
                </a:ln>
                <a:solidFill>
                  <a:schemeClr val="tx2"/>
                </a:solidFill>
                <a:effectLst/>
                <a:uLnTx/>
                <a:uFillTx/>
                <a:latin typeface="+mj-lt"/>
                <a:ea typeface="ＭＳ Ｐゴシック" charset="-128"/>
                <a:cs typeface="ＭＳ Ｐゴシック" charset="-128"/>
              </a:rPr>
              <a:t> but our </a:t>
            </a:r>
            <a:r>
              <a:rPr lang="en-US" sz="3600" b="1" noProof="0" dirty="0" smtClean="0">
                <a:solidFill>
                  <a:schemeClr val="tx2"/>
                </a:solidFill>
                <a:latin typeface="+mj-lt"/>
                <a:ea typeface="ＭＳ Ｐゴシック" charset="-128"/>
                <a:cs typeface="ＭＳ Ｐゴシック" charset="-128"/>
              </a:rPr>
              <a:t>program</a:t>
            </a:r>
            <a:r>
              <a:rPr kumimoji="0" lang="en-US" sz="3600" b="1" i="0" u="none" strike="noStrike" kern="1200" cap="none" spc="0" normalizeH="0" noProof="0" dirty="0" smtClean="0">
                <a:ln>
                  <a:noFill/>
                </a:ln>
                <a:solidFill>
                  <a:schemeClr val="tx2"/>
                </a:solidFill>
                <a:effectLst/>
                <a:uLnTx/>
                <a:uFillTx/>
                <a:latin typeface="+mj-lt"/>
                <a:ea typeface="ＭＳ Ｐゴシック" charset="-128"/>
                <a:cs typeface="ＭＳ Ｐゴシック" charset="-128"/>
              </a:rPr>
              <a:t> works</a:t>
            </a:r>
            <a:r>
              <a:rPr kumimoji="0" lang="en-US" sz="3600" b="1" i="0"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a:t>
            </a:r>
            <a:endParaRPr kumimoji="0" lang="en-US" b="1" i="0"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36204" y="239713"/>
            <a:ext cx="6050596" cy="838200"/>
          </a:xfrm>
        </p:spPr>
        <p:txBody>
          <a:bodyPr/>
          <a:lstStyle/>
          <a:p>
            <a:r>
              <a:rPr lang="en-US" sz="2800" dirty="0" smtClean="0"/>
              <a:t>The Caduceus is not the official symbol of medicine…</a:t>
            </a:r>
            <a:endParaRPr lang="en-US" sz="2800" dirty="0"/>
          </a:p>
        </p:txBody>
      </p:sp>
      <p:pic>
        <p:nvPicPr>
          <p:cNvPr id="4" name="Picture 3"/>
          <p:cNvPicPr>
            <a:picLocks noChangeAspect="1"/>
          </p:cNvPicPr>
          <p:nvPr/>
        </p:nvPicPr>
        <p:blipFill>
          <a:blip r:embed="rId2"/>
          <a:stretch>
            <a:fillRect/>
          </a:stretch>
        </p:blipFill>
        <p:spPr>
          <a:xfrm>
            <a:off x="1024598" y="239714"/>
            <a:ext cx="1140264" cy="855198"/>
          </a:xfrm>
          <a:prstGeom prst="rect">
            <a:avLst/>
          </a:prstGeom>
        </p:spPr>
      </p:pic>
      <p:pic>
        <p:nvPicPr>
          <p:cNvPr id="5" name="Picture 4" descr="Screen shot 2012-03-18 at 10.49.39 AM.png"/>
          <p:cNvPicPr>
            <a:picLocks noChangeAspect="1"/>
          </p:cNvPicPr>
          <p:nvPr/>
        </p:nvPicPr>
        <p:blipFill>
          <a:blip r:embed="rId3"/>
          <a:stretch>
            <a:fillRect/>
          </a:stretch>
        </p:blipFill>
        <p:spPr>
          <a:xfrm>
            <a:off x="1331067" y="2717519"/>
            <a:ext cx="833795" cy="2008689"/>
          </a:xfrm>
          <a:prstGeom prst="rect">
            <a:avLst/>
          </a:prstGeom>
        </p:spPr>
      </p:pic>
      <p:sp>
        <p:nvSpPr>
          <p:cNvPr id="6" name="TextBox 5"/>
          <p:cNvSpPr txBox="1"/>
          <p:nvPr/>
        </p:nvSpPr>
        <p:spPr>
          <a:xfrm>
            <a:off x="2636204" y="2717519"/>
            <a:ext cx="5296007" cy="2308324"/>
          </a:xfrm>
          <a:prstGeom prst="rect">
            <a:avLst/>
          </a:prstGeom>
          <a:noFill/>
        </p:spPr>
        <p:txBody>
          <a:bodyPr wrap="square" rtlCol="0">
            <a:spAutoFit/>
          </a:bodyPr>
          <a:lstStyle/>
          <a:p>
            <a:pPr>
              <a:spcBef>
                <a:spcPts val="1680"/>
              </a:spcBef>
            </a:pPr>
            <a:r>
              <a:rPr lang="en-US" sz="2400" i="1" dirty="0" smtClean="0"/>
              <a:t>The symbol of medicine is actually the Rod of Asclepius, the son of Apollo, who was a practitioner of medicine.  It portrays a single snake and a staff. </a:t>
            </a:r>
          </a:p>
          <a:p>
            <a:endParaRPr lang="en-US" sz="2400" dirty="0"/>
          </a:p>
        </p:txBody>
      </p:sp>
    </p:spTree>
  </p:cSld>
  <p:clrMapOvr>
    <a:masterClrMapping/>
  </p:clrMapOvr>
  <p:transition spd="slow" advTm="11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What Have We Got?</a:t>
            </a:r>
            <a:endParaRPr lang="en-US"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 y="0"/>
            <a:ext cx="9144001" cy="6865866"/>
          </a:xfrm>
          <a:prstGeom prst="rect">
            <a:avLst/>
          </a:prstGeom>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737550"/>
            <a:ext cx="7772400" cy="1362075"/>
          </a:xfrm>
        </p:spPr>
        <p:txBody>
          <a:bodyPr>
            <a:noAutofit/>
          </a:bodyPr>
          <a:lstStyle/>
          <a:p>
            <a:pPr algn="l"/>
            <a:r>
              <a:rPr lang="en-US" sz="2000" dirty="0" smtClean="0"/>
              <a:t>“There are known knowns; there are things we know we know. We also know there are known unknowns; that is to say we know there are some things we do not know. But there are also unknown unknowns – there are things we do not know we don't know.”  </a:t>
            </a:r>
            <a:r>
              <a:rPr lang="en-US" sz="1100" dirty="0" smtClean="0"/>
              <a:t>Donald Rumsfeld, Sec of Defense</a:t>
            </a:r>
            <a:endParaRPr lang="en-US" sz="2000"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800" dirty="0" smtClean="0"/>
              <a:t>Riddle, Mystery, Enigma</a:t>
            </a:r>
            <a:endParaRPr lang="en-US" sz="4800" dirty="0"/>
          </a:p>
        </p:txBody>
      </p:sp>
      <p:sp>
        <p:nvSpPr>
          <p:cNvPr id="5" name="Text Placeholder 4"/>
          <p:cNvSpPr>
            <a:spLocks noGrp="1"/>
          </p:cNvSpPr>
          <p:nvPr>
            <p:ph type="body" idx="1"/>
          </p:nvPr>
        </p:nvSpPr>
        <p:spPr/>
        <p:txBody>
          <a:bodyPr/>
          <a:lstStyle/>
          <a:p>
            <a:r>
              <a:rPr lang="en-US" sz="2400" dirty="0" smtClean="0"/>
              <a:t>…something that is complex, difficult to understand and even harder to explain…</a:t>
            </a:r>
            <a:endParaRPr lang="en-US" sz="2400"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Complexity of Workers’ Comp…</a:t>
            </a:r>
            <a:endParaRPr lang="en-US" sz="3600" dirty="0"/>
          </a:p>
        </p:txBody>
      </p:sp>
      <p:sp>
        <p:nvSpPr>
          <p:cNvPr id="5" name="TextBox 4"/>
          <p:cNvSpPr txBox="1"/>
          <p:nvPr/>
        </p:nvSpPr>
        <p:spPr>
          <a:xfrm>
            <a:off x="4868333" y="1980241"/>
            <a:ext cx="3818467" cy="3693319"/>
          </a:xfrm>
          <a:prstGeom prst="rect">
            <a:avLst/>
          </a:prstGeom>
          <a:noFill/>
        </p:spPr>
        <p:txBody>
          <a:bodyPr wrap="square" rtlCol="0">
            <a:spAutoFit/>
          </a:bodyPr>
          <a:lstStyle/>
          <a:p>
            <a:r>
              <a:rPr lang="en-US" sz="2000" b="1" i="1" dirty="0" smtClean="0"/>
              <a:t>Complexity from 30,000 ft…</a:t>
            </a:r>
            <a:r>
              <a:rPr lang="en-US" sz="2000" b="1" dirty="0" smtClean="0"/>
              <a:t> </a:t>
            </a:r>
          </a:p>
          <a:p>
            <a:endParaRPr lang="en-US" dirty="0" smtClean="0"/>
          </a:p>
          <a:p>
            <a:r>
              <a:rPr lang="en-US" b="1" i="1" dirty="0" smtClean="0"/>
              <a:t>External issues </a:t>
            </a:r>
            <a:r>
              <a:rPr lang="en-US" dirty="0" smtClean="0"/>
              <a:t>-- multiple and often conflicting laws, regulations and policies, multiple stakeholders with conflicting agendas and interests, huge investments, loads of money…, </a:t>
            </a:r>
          </a:p>
          <a:p>
            <a:endParaRPr lang="en-US" dirty="0" smtClean="0"/>
          </a:p>
          <a:p>
            <a:r>
              <a:rPr lang="en-US" b="1" i="1" dirty="0"/>
              <a:t>I</a:t>
            </a:r>
            <a:r>
              <a:rPr lang="en-US" b="1" i="1" dirty="0" smtClean="0"/>
              <a:t>nstitutional Issues </a:t>
            </a:r>
            <a:r>
              <a:rPr lang="en-US" dirty="0" smtClean="0"/>
              <a:t>– Strategic directions and choices regarding  operational structures, goals, objectives, systems, processes...</a:t>
            </a:r>
          </a:p>
        </p:txBody>
      </p:sp>
      <p:pic>
        <p:nvPicPr>
          <p:cNvPr id="7" name="Picture 6" descr="Screen shot 2012-01-28 at 12.25.25 PM.png"/>
          <p:cNvPicPr>
            <a:picLocks noChangeAspect="1"/>
          </p:cNvPicPr>
          <p:nvPr/>
        </p:nvPicPr>
        <p:blipFill>
          <a:blip r:embed="rId3"/>
          <a:stretch>
            <a:fillRect/>
          </a:stretch>
        </p:blipFill>
        <p:spPr>
          <a:xfrm>
            <a:off x="457200" y="2080167"/>
            <a:ext cx="3972050" cy="4164246"/>
          </a:xfrm>
          <a:prstGeom prst="rect">
            <a:avLst/>
          </a:prstGeom>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Institutional </a:t>
            </a:r>
            <a:r>
              <a:rPr lang="en-US" sz="3200" dirty="0" err="1" smtClean="0"/>
              <a:t>vs</a:t>
            </a:r>
            <a:r>
              <a:rPr lang="en-US" sz="3200" dirty="0" smtClean="0"/>
              <a:t> Individual Complexity</a:t>
            </a:r>
            <a:r>
              <a:rPr lang="en-US" dirty="0" smtClean="0"/>
              <a:t/>
            </a:r>
            <a:br>
              <a:rPr lang="en-US" dirty="0" smtClean="0"/>
            </a:br>
            <a:r>
              <a:rPr lang="en-US" sz="2000" i="1" dirty="0" smtClean="0"/>
              <a:t>The 30,000 ft solutions often don’t fly at ground level</a:t>
            </a:r>
            <a:endParaRPr lang="en-US" i="1" dirty="0"/>
          </a:p>
        </p:txBody>
      </p:sp>
      <p:sp>
        <p:nvSpPr>
          <p:cNvPr id="8" name="Content Placeholder 7"/>
          <p:cNvSpPr>
            <a:spLocks noGrp="1"/>
          </p:cNvSpPr>
          <p:nvPr>
            <p:ph idx="1"/>
          </p:nvPr>
        </p:nvSpPr>
        <p:spPr>
          <a:xfrm>
            <a:off x="5108575" y="3517900"/>
            <a:ext cx="3578224" cy="2286000"/>
          </a:xfrm>
        </p:spPr>
        <p:txBody>
          <a:bodyPr/>
          <a:lstStyle/>
          <a:p>
            <a:r>
              <a:rPr lang="en-US" dirty="0" smtClean="0"/>
              <a:t>How do your </a:t>
            </a:r>
            <a:r>
              <a:rPr lang="en-US" dirty="0" smtClean="0"/>
              <a:t>employees </a:t>
            </a:r>
            <a:r>
              <a:rPr lang="en-US" dirty="0" smtClean="0"/>
              <a:t>experience and deal with the 30,000 ft solutions to  complexity…</a:t>
            </a:r>
            <a:endParaRPr lang="en-US" dirty="0"/>
          </a:p>
        </p:txBody>
      </p:sp>
      <p:sp>
        <p:nvSpPr>
          <p:cNvPr id="5" name="TextBox 4"/>
          <p:cNvSpPr txBox="1"/>
          <p:nvPr/>
        </p:nvSpPr>
        <p:spPr>
          <a:xfrm>
            <a:off x="5108575" y="2267195"/>
            <a:ext cx="3100917" cy="830997"/>
          </a:xfrm>
          <a:prstGeom prst="rect">
            <a:avLst/>
          </a:prstGeom>
          <a:noFill/>
        </p:spPr>
        <p:txBody>
          <a:bodyPr wrap="square" rtlCol="0">
            <a:spAutoFit/>
          </a:bodyPr>
          <a:lstStyle/>
          <a:p>
            <a:r>
              <a:rPr lang="en-US" sz="2400" i="1" dirty="0" smtClean="0"/>
              <a:t>How do we get things done around here?</a:t>
            </a:r>
            <a:endParaRPr lang="en-US" sz="2400" dirty="0" smtClean="0"/>
          </a:p>
        </p:txBody>
      </p:sp>
      <p:pic>
        <p:nvPicPr>
          <p:cNvPr id="7" name="Picture 6" descr="Screen shot 2012-01-24 at 6.01.45 PM.png"/>
          <p:cNvPicPr>
            <a:picLocks noChangeAspect="1"/>
          </p:cNvPicPr>
          <p:nvPr/>
        </p:nvPicPr>
        <p:blipFill>
          <a:blip r:embed="rId3"/>
          <a:stretch>
            <a:fillRect/>
          </a:stretch>
        </p:blipFill>
        <p:spPr>
          <a:xfrm>
            <a:off x="457201" y="2267195"/>
            <a:ext cx="4142816" cy="3783746"/>
          </a:xfrm>
          <a:prstGeom prst="rect">
            <a:avLst/>
          </a:prstGeom>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3917" y="234781"/>
            <a:ext cx="7956550" cy="987954"/>
          </a:xfrm>
        </p:spPr>
        <p:txBody>
          <a:bodyPr/>
          <a:lstStyle/>
          <a:p>
            <a:pPr algn="ctr"/>
            <a:r>
              <a:rPr lang="en-US" sz="2400" dirty="0" smtClean="0"/>
              <a:t>When you focus on form rather than the pertinent functional issues, you stifle performance</a:t>
            </a:r>
            <a:endParaRPr lang="en-US" sz="2400" dirty="0"/>
          </a:p>
        </p:txBody>
      </p:sp>
      <p:pic>
        <p:nvPicPr>
          <p:cNvPr id="4" name="Picture 3" descr="Screen shot 2012-01-28 at 12.25.25 PM.png"/>
          <p:cNvPicPr>
            <a:picLocks noChangeAspect="1"/>
          </p:cNvPicPr>
          <p:nvPr/>
        </p:nvPicPr>
        <p:blipFill>
          <a:blip r:embed="rId3"/>
          <a:stretch>
            <a:fillRect/>
          </a:stretch>
        </p:blipFill>
        <p:spPr>
          <a:xfrm>
            <a:off x="1887368" y="2080167"/>
            <a:ext cx="5028666" cy="4164246"/>
          </a:xfrm>
          <a:prstGeom prst="rect">
            <a:avLst/>
          </a:prstGeom>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This stuff fosters </a:t>
            </a:r>
            <a:r>
              <a:rPr lang="en-US" sz="2800" dirty="0" smtClean="0"/>
              <a:t>o</a:t>
            </a:r>
            <a:r>
              <a:rPr lang="en-US" sz="2800" dirty="0" smtClean="0"/>
              <a:t>rganizational </a:t>
            </a:r>
            <a:r>
              <a:rPr lang="en-US" sz="2800" dirty="0" smtClean="0"/>
              <a:t>n</a:t>
            </a:r>
            <a:r>
              <a:rPr lang="en-US" sz="2800" dirty="0" smtClean="0"/>
              <a:t>euroses </a:t>
            </a:r>
            <a:r>
              <a:rPr lang="en-US" sz="2400" dirty="0" smtClean="0"/>
              <a:t/>
            </a:r>
            <a:br>
              <a:rPr lang="en-US" sz="2400" dirty="0" smtClean="0"/>
            </a:br>
            <a:r>
              <a:rPr lang="en-US" sz="1800" i="1" dirty="0" smtClean="0"/>
              <a:t>(Some might suggest psychosis)</a:t>
            </a:r>
            <a:endParaRPr lang="en-US" sz="2400" i="1" dirty="0"/>
          </a:p>
        </p:txBody>
      </p:sp>
      <p:sp>
        <p:nvSpPr>
          <p:cNvPr id="5" name="Content Placeholder 4"/>
          <p:cNvSpPr>
            <a:spLocks noGrp="1"/>
          </p:cNvSpPr>
          <p:nvPr>
            <p:ph idx="1"/>
          </p:nvPr>
        </p:nvSpPr>
        <p:spPr>
          <a:xfrm>
            <a:off x="5272408" y="2109304"/>
            <a:ext cx="3414391" cy="3541467"/>
          </a:xfrm>
        </p:spPr>
        <p:txBody>
          <a:bodyPr/>
          <a:lstStyle/>
          <a:p>
            <a:r>
              <a:rPr lang="en-US" sz="1400" dirty="0" smtClean="0"/>
              <a:t>Destroys staff morale;</a:t>
            </a:r>
          </a:p>
          <a:p>
            <a:r>
              <a:rPr lang="en-US" sz="1400" dirty="0" smtClean="0"/>
              <a:t>Robs the organization of its productivity and effectiveness;</a:t>
            </a:r>
          </a:p>
          <a:p>
            <a:r>
              <a:rPr lang="en-US" sz="1400" dirty="0" smtClean="0"/>
              <a:t>Contributes toward mediocrity and low-quality commitment;</a:t>
            </a:r>
          </a:p>
          <a:p>
            <a:r>
              <a:rPr lang="en-US" sz="1400" dirty="0" smtClean="0"/>
              <a:t>Frustrates and damages the peace of mind of both management &amp; employees; </a:t>
            </a:r>
          </a:p>
          <a:p>
            <a:r>
              <a:rPr lang="en-US" sz="1400" dirty="0" smtClean="0"/>
              <a:t>Causes organizations to take illogical, crazy actions; </a:t>
            </a:r>
          </a:p>
          <a:p>
            <a:r>
              <a:rPr lang="en-US" sz="1400" dirty="0" smtClean="0"/>
              <a:t>Renders efforts to improve quality virtually irrelevant;</a:t>
            </a:r>
          </a:p>
          <a:p>
            <a:r>
              <a:rPr lang="en-US" sz="1400" dirty="0" smtClean="0"/>
              <a:t>Demonstrates a very high potential for destroying leadership and the organization</a:t>
            </a:r>
            <a:endParaRPr lang="en-US" sz="1400" dirty="0"/>
          </a:p>
        </p:txBody>
      </p:sp>
      <p:pic>
        <p:nvPicPr>
          <p:cNvPr id="7" name="Picture 6" descr="Screen shot 2012-01-24 at 6.01.45 PM.png"/>
          <p:cNvPicPr>
            <a:picLocks noChangeAspect="1"/>
          </p:cNvPicPr>
          <p:nvPr/>
        </p:nvPicPr>
        <p:blipFill>
          <a:blip r:embed="rId3"/>
          <a:stretch>
            <a:fillRect/>
          </a:stretch>
        </p:blipFill>
        <p:spPr>
          <a:xfrm>
            <a:off x="789794" y="1892300"/>
            <a:ext cx="4336636" cy="4268869"/>
          </a:xfrm>
          <a:prstGeom prst="rect">
            <a:avLst/>
          </a:prstGeom>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377296"/>
            <a:ext cx="6845300" cy="987954"/>
          </a:xfrm>
        </p:spPr>
        <p:txBody>
          <a:bodyPr/>
          <a:lstStyle/>
          <a:p>
            <a:r>
              <a:rPr lang="en-US" sz="3200" dirty="0" smtClean="0"/>
              <a:t>Where’s my Prozac?</a:t>
            </a:r>
            <a:endParaRPr lang="en-US" sz="3200" dirty="0"/>
          </a:p>
        </p:txBody>
      </p:sp>
      <p:sp>
        <p:nvSpPr>
          <p:cNvPr id="3" name="Content Placeholder 2"/>
          <p:cNvSpPr>
            <a:spLocks noGrp="1"/>
          </p:cNvSpPr>
          <p:nvPr>
            <p:ph idx="1"/>
          </p:nvPr>
        </p:nvSpPr>
        <p:spPr>
          <a:xfrm>
            <a:off x="730250" y="2247900"/>
            <a:ext cx="7725833" cy="3472713"/>
          </a:xfrm>
        </p:spPr>
        <p:txBody>
          <a:bodyPr/>
          <a:lstStyle/>
          <a:p>
            <a:r>
              <a:rPr lang="en-US" b="1" i="1" dirty="0" smtClean="0"/>
              <a:t>Function Needs To Drive Form </a:t>
            </a:r>
            <a:endParaRPr lang="en-US" b="1" i="1" dirty="0" smtClean="0"/>
          </a:p>
          <a:p>
            <a:r>
              <a:rPr lang="en-US" sz="1800" dirty="0" smtClean="0"/>
              <a:t>Conduct a reality </a:t>
            </a:r>
            <a:r>
              <a:rPr lang="en-US" sz="1800" dirty="0" smtClean="0"/>
              <a:t>check with the boots on the ground </a:t>
            </a:r>
          </a:p>
          <a:p>
            <a:r>
              <a:rPr lang="en-US" sz="1800" dirty="0" smtClean="0"/>
              <a:t>You will need </a:t>
            </a:r>
            <a:r>
              <a:rPr lang="en-US" sz="1800" dirty="0" smtClean="0"/>
              <a:t>to get in there and deal with those old rusty leaky pipes. </a:t>
            </a:r>
            <a:r>
              <a:rPr lang="en-US" sz="1800" dirty="0" smtClean="0"/>
              <a:t> </a:t>
            </a:r>
          </a:p>
          <a:p>
            <a:r>
              <a:rPr lang="en-US" sz="1800" dirty="0" smtClean="0"/>
              <a:t>You </a:t>
            </a:r>
            <a:r>
              <a:rPr lang="en-US" sz="1800" dirty="0" smtClean="0"/>
              <a:t>need to understand the demands and workflows at the front-lines of the organization. This means:</a:t>
            </a:r>
          </a:p>
          <a:p>
            <a:pPr lvl="1"/>
            <a:r>
              <a:rPr lang="en-US" sz="1800" dirty="0" smtClean="0"/>
              <a:t>Identify and reduce bottlenecks </a:t>
            </a:r>
          </a:p>
          <a:p>
            <a:pPr lvl="1"/>
            <a:r>
              <a:rPr lang="en-US" sz="1800" dirty="0" smtClean="0"/>
              <a:t>Adjust</a:t>
            </a:r>
            <a:r>
              <a:rPr lang="en-US" sz="1800" dirty="0" smtClean="0"/>
              <a:t> select organizational </a:t>
            </a:r>
            <a:r>
              <a:rPr lang="en-US" sz="1800" dirty="0" smtClean="0"/>
              <a:t>and operational models</a:t>
            </a:r>
          </a:p>
          <a:p>
            <a:pPr lvl="1"/>
            <a:r>
              <a:rPr lang="en-US" sz="1800" dirty="0" smtClean="0"/>
              <a:t>Clarify roles &amp; capabilities</a:t>
            </a:r>
          </a:p>
          <a:p>
            <a:pPr lvl="1"/>
            <a:r>
              <a:rPr lang="en-US" sz="1800" dirty="0" smtClean="0"/>
              <a:t>Define </a:t>
            </a:r>
            <a:r>
              <a:rPr lang="en-US" sz="1800" dirty="0" smtClean="0"/>
              <a:t>accountabilities</a:t>
            </a:r>
            <a:endParaRPr lang="en-US" sz="1800" dirty="0" smtClean="0"/>
          </a:p>
        </p:txBody>
      </p:sp>
      <p:pic>
        <p:nvPicPr>
          <p:cNvPr id="4" name="Picture 3" descr="Screen shot 2012-03-18 at 12.26.41 PM.png"/>
          <p:cNvPicPr>
            <a:picLocks noChangeAspect="1"/>
          </p:cNvPicPr>
          <p:nvPr/>
        </p:nvPicPr>
        <p:blipFill>
          <a:blip r:embed="rId3"/>
          <a:stretch>
            <a:fillRect/>
          </a:stretch>
        </p:blipFill>
        <p:spPr>
          <a:xfrm>
            <a:off x="15876" y="193262"/>
            <a:ext cx="1428748" cy="888999"/>
          </a:xfrm>
          <a:prstGeom prst="rect">
            <a:avLst/>
          </a:prstGeom>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296"/>
            <a:ext cx="8242300" cy="987954"/>
          </a:xfrm>
        </p:spPr>
        <p:txBody>
          <a:bodyPr/>
          <a:lstStyle/>
          <a:p>
            <a:r>
              <a:rPr lang="en-US" sz="5400" i="1" dirty="0" smtClean="0"/>
              <a:t>Think Small</a:t>
            </a:r>
            <a:endParaRPr lang="en-US" sz="5400" i="1" dirty="0"/>
          </a:p>
        </p:txBody>
      </p:sp>
      <p:sp>
        <p:nvSpPr>
          <p:cNvPr id="3" name="Content Placeholder 2"/>
          <p:cNvSpPr>
            <a:spLocks noGrp="1"/>
          </p:cNvSpPr>
          <p:nvPr>
            <p:ph idx="1"/>
          </p:nvPr>
        </p:nvSpPr>
        <p:spPr>
          <a:xfrm>
            <a:off x="1016000" y="2390495"/>
            <a:ext cx="7133167" cy="3532384"/>
          </a:xfrm>
        </p:spPr>
        <p:txBody>
          <a:bodyPr/>
          <a:lstStyle/>
          <a:p>
            <a:r>
              <a:rPr lang="en-US" sz="1800" b="1" i="1" dirty="0" smtClean="0"/>
              <a:t>Less-Threatening Approach… </a:t>
            </a:r>
            <a:r>
              <a:rPr lang="en-US" sz="1800" dirty="0" smtClean="0"/>
              <a:t>An objective of releasing a few workflow issues will not tend to be </a:t>
            </a:r>
            <a:r>
              <a:rPr lang="en-US" sz="1800" i="1" u="sng" dirty="0" smtClean="0"/>
              <a:t>immediately</a:t>
            </a:r>
            <a:r>
              <a:rPr lang="en-US" sz="1800" dirty="0" smtClean="0"/>
              <a:t> threatening to the</a:t>
            </a:r>
            <a:r>
              <a:rPr lang="en-US" sz="1800" dirty="0" smtClean="0"/>
              <a:t> owners </a:t>
            </a:r>
            <a:r>
              <a:rPr lang="en-US" sz="1800" dirty="0" smtClean="0"/>
              <a:t>of the institutional complexities.</a:t>
            </a:r>
          </a:p>
          <a:p>
            <a:r>
              <a:rPr lang="en-US" sz="1800" b="1" i="1" dirty="0" smtClean="0"/>
              <a:t>Create </a:t>
            </a:r>
            <a:r>
              <a:rPr lang="en-US" sz="1800" b="1" i="1" dirty="0" smtClean="0"/>
              <a:t>Indirect Impacts… </a:t>
            </a:r>
            <a:r>
              <a:rPr lang="en-US" sz="1800" dirty="0" smtClean="0"/>
              <a:t>When you release the handicaps on workflow and production, productivity outcomes begin to improve; which, relieves many of the institutional pressures and aberrations.  </a:t>
            </a:r>
          </a:p>
          <a:p>
            <a:r>
              <a:rPr lang="en-US" sz="1800" b="1" i="1" dirty="0" smtClean="0"/>
              <a:t>Produce </a:t>
            </a:r>
            <a:r>
              <a:rPr lang="en-US" sz="1800" b="1" i="1" dirty="0" smtClean="0"/>
              <a:t>Breathing Room… </a:t>
            </a:r>
            <a:r>
              <a:rPr lang="en-US" sz="1800" dirty="0" smtClean="0"/>
              <a:t>The result is that the institutional complexity space becomes less dense.  </a:t>
            </a:r>
            <a:endParaRPr lang="en-US" sz="1800" dirty="0" smtClean="0"/>
          </a:p>
          <a:p>
            <a:r>
              <a:rPr lang="en-US" sz="1800" b="1" i="1" dirty="0" smtClean="0"/>
              <a:t>Gain Time </a:t>
            </a:r>
            <a:r>
              <a:rPr lang="en-US" sz="1800" b="1" i="1" dirty="0" smtClean="0"/>
              <a:t>to Think and Refocus…</a:t>
            </a:r>
            <a:r>
              <a:rPr lang="en-US" sz="1800" dirty="0" smtClean="0"/>
              <a:t>Thus, the company can pursue more challenging and value enhancing strategies and increase organizational productivity and resilience.</a:t>
            </a:r>
          </a:p>
          <a:p>
            <a:endParaRPr lang="en-US" sz="18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87600" y="239714"/>
            <a:ext cx="6184900" cy="1093787"/>
          </a:xfrm>
        </p:spPr>
        <p:txBody>
          <a:bodyPr/>
          <a:lstStyle/>
          <a:p>
            <a:r>
              <a:rPr lang="en-US" sz="3200" dirty="0" smtClean="0"/>
              <a:t>The Caduceus: </a:t>
            </a:r>
            <a:br>
              <a:rPr lang="en-US" sz="3200" dirty="0" smtClean="0"/>
            </a:br>
            <a:r>
              <a:rPr lang="en-US" sz="3200" i="1" dirty="0" smtClean="0"/>
              <a:t>The Staff of Hermes/Mercury</a:t>
            </a:r>
            <a:endParaRPr lang="en-US" sz="3200" i="1" dirty="0"/>
          </a:p>
        </p:txBody>
      </p:sp>
      <p:sp>
        <p:nvSpPr>
          <p:cNvPr id="3" name="Content Placeholder 2"/>
          <p:cNvSpPr>
            <a:spLocks noGrp="1"/>
          </p:cNvSpPr>
          <p:nvPr>
            <p:ph idx="1"/>
          </p:nvPr>
        </p:nvSpPr>
        <p:spPr>
          <a:xfrm>
            <a:off x="457201" y="2514600"/>
            <a:ext cx="5480050" cy="3438888"/>
          </a:xfrm>
        </p:spPr>
        <p:txBody>
          <a:bodyPr/>
          <a:lstStyle/>
          <a:p>
            <a:pPr>
              <a:spcAft>
                <a:spcPts val="600"/>
              </a:spcAft>
            </a:pPr>
            <a:r>
              <a:rPr lang="en-US" dirty="0" smtClean="0"/>
              <a:t>Minor Deities (coincidentally, MDs)</a:t>
            </a:r>
          </a:p>
          <a:p>
            <a:pPr>
              <a:spcAft>
                <a:spcPts val="600"/>
              </a:spcAft>
            </a:pPr>
            <a:r>
              <a:rPr lang="en-US" dirty="0" smtClean="0"/>
              <a:t>Guides of the dead</a:t>
            </a:r>
          </a:p>
          <a:p>
            <a:pPr>
              <a:spcAft>
                <a:spcPts val="600"/>
              </a:spcAft>
            </a:pPr>
            <a:r>
              <a:rPr lang="en-US" dirty="0" smtClean="0"/>
              <a:t>Protectors of merchants, shepherds, gamblers, liars, and thieves… the special protectors of the traveling salesman </a:t>
            </a:r>
          </a:p>
          <a:p>
            <a:pPr>
              <a:spcAft>
                <a:spcPts val="600"/>
              </a:spcAft>
            </a:pPr>
            <a:r>
              <a:rPr lang="en-US" dirty="0" smtClean="0"/>
              <a:t>The Caduceus actually represents the patrons of commerce and the fat purse</a:t>
            </a:r>
          </a:p>
        </p:txBody>
      </p:sp>
      <p:pic>
        <p:nvPicPr>
          <p:cNvPr id="4" name="Picture 3"/>
          <p:cNvPicPr>
            <a:picLocks noChangeAspect="1"/>
          </p:cNvPicPr>
          <p:nvPr/>
        </p:nvPicPr>
        <p:blipFill>
          <a:blip r:embed="rId2"/>
          <a:stretch>
            <a:fillRect/>
          </a:stretch>
        </p:blipFill>
        <p:spPr>
          <a:xfrm>
            <a:off x="1024598" y="239714"/>
            <a:ext cx="1140264" cy="855198"/>
          </a:xfrm>
          <a:prstGeom prst="rect">
            <a:avLst/>
          </a:prstGeom>
        </p:spPr>
      </p:pic>
      <p:sp>
        <p:nvSpPr>
          <p:cNvPr id="5" name="Rectangle 4"/>
          <p:cNvSpPr/>
          <p:nvPr/>
        </p:nvSpPr>
        <p:spPr>
          <a:xfrm>
            <a:off x="6317417" y="3043925"/>
            <a:ext cx="2591631" cy="1477328"/>
          </a:xfrm>
          <a:prstGeom prst="rect">
            <a:avLst/>
          </a:prstGeom>
        </p:spPr>
        <p:txBody>
          <a:bodyPr wrap="square">
            <a:spAutoFit/>
          </a:bodyPr>
          <a:lstStyle/>
          <a:p>
            <a:pPr>
              <a:spcAft>
                <a:spcPts val="600"/>
              </a:spcAft>
            </a:pPr>
            <a:r>
              <a:rPr lang="en-US" i="1" dirty="0" smtClean="0"/>
              <a:t>“His silver-tongued eloquence could always make the worse appear the better cause.” </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endParaRPr lang="en-US" dirty="0"/>
          </a:p>
        </p:txBody>
      </p:sp>
      <p:sp>
        <p:nvSpPr>
          <p:cNvPr id="8" name="TextBox 7"/>
          <p:cNvSpPr txBox="1"/>
          <p:nvPr/>
        </p:nvSpPr>
        <p:spPr>
          <a:xfrm>
            <a:off x="722313" y="5764302"/>
            <a:ext cx="7772400" cy="369332"/>
          </a:xfrm>
          <a:prstGeom prst="rect">
            <a:avLst/>
          </a:prstGeom>
          <a:noFill/>
        </p:spPr>
        <p:txBody>
          <a:bodyPr wrap="square" rtlCol="0">
            <a:spAutoFit/>
          </a:bodyPr>
          <a:lstStyle/>
          <a:p>
            <a:pPr algn="ctr"/>
            <a:r>
              <a:rPr lang="en-US" dirty="0" smtClean="0"/>
              <a:t>So gentlemen, now that we’ve got out the thinking caps, we can resume.</a:t>
            </a:r>
            <a:endParaRPr lang="en-US" dirty="0"/>
          </a:p>
        </p:txBody>
      </p:sp>
      <p:pic>
        <p:nvPicPr>
          <p:cNvPr id="10" name="Picture 9" descr="Screen shot 2012-01-23 at 3.10.35 PM.png"/>
          <p:cNvPicPr>
            <a:picLocks noChangeAspect="1"/>
          </p:cNvPicPr>
          <p:nvPr/>
        </p:nvPicPr>
        <p:blipFill>
          <a:blip r:embed="rId3"/>
          <a:stretch>
            <a:fillRect/>
          </a:stretch>
        </p:blipFill>
        <p:spPr>
          <a:xfrm>
            <a:off x="0" y="162833"/>
            <a:ext cx="9144000" cy="5601469"/>
          </a:xfrm>
          <a:prstGeom prst="rect">
            <a:avLst/>
          </a:prstGeom>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751"/>
            <a:ext cx="8229600" cy="838200"/>
          </a:xfrm>
        </p:spPr>
        <p:txBody>
          <a:bodyPr/>
          <a:lstStyle/>
          <a:p>
            <a:pPr algn="ctr"/>
            <a:r>
              <a:rPr lang="en-US" sz="3200" dirty="0" smtClean="0"/>
              <a:t>So You Want To Manage Medical Management…</a:t>
            </a:r>
            <a:endParaRPr lang="en-US" sz="3200" dirty="0"/>
          </a:p>
        </p:txBody>
      </p:sp>
      <p:pic>
        <p:nvPicPr>
          <p:cNvPr id="4" name="Picture 3"/>
          <p:cNvPicPr>
            <a:picLocks noChangeAspect="1"/>
          </p:cNvPicPr>
          <p:nvPr/>
        </p:nvPicPr>
        <p:blipFill>
          <a:blip r:embed="rId3"/>
          <a:stretch>
            <a:fillRect/>
          </a:stretch>
        </p:blipFill>
        <p:spPr>
          <a:xfrm>
            <a:off x="0" y="-1"/>
            <a:ext cx="9144000" cy="6866313"/>
          </a:xfrm>
          <a:prstGeom prst="rect">
            <a:avLst/>
          </a:prstGeom>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712"/>
            <a:ext cx="8229600" cy="1131887"/>
          </a:xfrm>
        </p:spPr>
        <p:txBody>
          <a:bodyPr>
            <a:normAutofit/>
          </a:bodyPr>
          <a:lstStyle/>
          <a:p>
            <a:r>
              <a:rPr lang="en-US" sz="3600" dirty="0" smtClean="0"/>
              <a:t>Workers’ Comp is a commodity…</a:t>
            </a:r>
            <a:endParaRPr lang="en-US" sz="3600" dirty="0"/>
          </a:p>
        </p:txBody>
      </p:sp>
      <p:sp>
        <p:nvSpPr>
          <p:cNvPr id="5" name="Content Placeholder 4"/>
          <p:cNvSpPr>
            <a:spLocks noGrp="1"/>
          </p:cNvSpPr>
          <p:nvPr>
            <p:ph idx="1"/>
          </p:nvPr>
        </p:nvSpPr>
        <p:spPr>
          <a:xfrm>
            <a:off x="4457700" y="2552700"/>
            <a:ext cx="4229100" cy="3251200"/>
          </a:xfrm>
        </p:spPr>
        <p:txBody>
          <a:bodyPr/>
          <a:lstStyle/>
          <a:p>
            <a:r>
              <a:rPr lang="en-US" dirty="0" smtClean="0"/>
              <a:t>Effective marketing strategists know you.  </a:t>
            </a:r>
          </a:p>
          <a:p>
            <a:r>
              <a:rPr lang="en-US" dirty="0" smtClean="0"/>
              <a:t>They know that you want to feel special. </a:t>
            </a:r>
          </a:p>
          <a:p>
            <a:r>
              <a:rPr lang="en-US" dirty="0" smtClean="0"/>
              <a:t>They can deliver that feeling to you without you even knowing it.</a:t>
            </a:r>
          </a:p>
          <a:p>
            <a:r>
              <a:rPr lang="en-US" dirty="0" smtClean="0"/>
              <a:t>That’s what makes you loyal to their brand.</a:t>
            </a:r>
            <a:endParaRPr lang="en-US" dirty="0"/>
          </a:p>
        </p:txBody>
      </p:sp>
      <p:pic>
        <p:nvPicPr>
          <p:cNvPr id="6" name="Picture 5"/>
          <p:cNvPicPr>
            <a:picLocks noChangeAspect="1"/>
          </p:cNvPicPr>
          <p:nvPr/>
        </p:nvPicPr>
        <p:blipFill>
          <a:blip r:embed="rId3"/>
          <a:stretch>
            <a:fillRect/>
          </a:stretch>
        </p:blipFill>
        <p:spPr>
          <a:xfrm>
            <a:off x="1050749" y="2364686"/>
            <a:ext cx="2792522" cy="3764543"/>
          </a:xfrm>
          <a:prstGeom prst="rect">
            <a:avLst/>
          </a:prstGeom>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The reality of WC is not much different from the reality of men’s underwear.</a:t>
            </a:r>
            <a:endParaRPr lang="en-US" sz="2800" dirty="0"/>
          </a:p>
        </p:txBody>
      </p:sp>
      <p:pic>
        <p:nvPicPr>
          <p:cNvPr id="5" name="Picture 4"/>
          <p:cNvPicPr>
            <a:picLocks noChangeAspect="1"/>
          </p:cNvPicPr>
          <p:nvPr/>
        </p:nvPicPr>
        <p:blipFill>
          <a:blip r:embed="rId3"/>
          <a:stretch>
            <a:fillRect/>
          </a:stretch>
        </p:blipFill>
        <p:spPr>
          <a:xfrm>
            <a:off x="3178789" y="2370667"/>
            <a:ext cx="2317749" cy="3118534"/>
          </a:xfrm>
          <a:prstGeom prst="rect">
            <a:avLst/>
          </a:prstGeom>
        </p:spPr>
      </p:pic>
      <p:pic>
        <p:nvPicPr>
          <p:cNvPr id="6" name="Picture 5"/>
          <p:cNvPicPr>
            <a:picLocks noChangeAspect="1"/>
          </p:cNvPicPr>
          <p:nvPr/>
        </p:nvPicPr>
        <p:blipFill>
          <a:blip r:embed="rId4"/>
          <a:stretch>
            <a:fillRect/>
          </a:stretch>
        </p:blipFill>
        <p:spPr>
          <a:xfrm>
            <a:off x="621564" y="2370667"/>
            <a:ext cx="2317751" cy="3124514"/>
          </a:xfrm>
          <a:prstGeom prst="rect">
            <a:avLst/>
          </a:prstGeom>
        </p:spPr>
      </p:pic>
      <p:sp>
        <p:nvSpPr>
          <p:cNvPr id="7" name="Content Placeholder 3"/>
          <p:cNvSpPr txBox="1">
            <a:spLocks/>
          </p:cNvSpPr>
          <p:nvPr/>
        </p:nvSpPr>
        <p:spPr bwMode="auto">
          <a:xfrm>
            <a:off x="5496539" y="3086256"/>
            <a:ext cx="3190261" cy="2071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2763" marR="0" lvl="1" indent="-225425" algn="l" defTabSz="457200" rtl="0" eaLnBrk="1" fontAlgn="base" latinLnBrk="0" hangingPunct="1">
              <a:lnSpc>
                <a:spcPct val="100000"/>
              </a:lnSpc>
              <a:spcBef>
                <a:spcPts val="1032"/>
              </a:spcBef>
              <a:spcAft>
                <a:spcPts val="600"/>
              </a:spcAft>
              <a:buClr>
                <a:schemeClr val="accent2"/>
              </a:buClr>
              <a:buSzTx/>
              <a:buFont typeface="Lucida Grande"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charset="-128"/>
                <a:cs typeface="+mn-cs"/>
              </a:rPr>
              <a:t>Estimated market for men’s underwear in CA is around $3.75 Billion</a:t>
            </a:r>
          </a:p>
          <a:p>
            <a:pPr marL="512763" marR="0" lvl="1" indent="-225425" algn="l" defTabSz="457200" rtl="0" eaLnBrk="1" fontAlgn="base" latinLnBrk="0" hangingPunct="1">
              <a:lnSpc>
                <a:spcPct val="100000"/>
              </a:lnSpc>
              <a:spcBef>
                <a:spcPts val="1032"/>
              </a:spcBef>
              <a:spcAft>
                <a:spcPts val="600"/>
              </a:spcAft>
              <a:buClr>
                <a:schemeClr val="accent2"/>
              </a:buClr>
              <a:buSzTx/>
              <a:buFont typeface="Lucida Grande" charset="0"/>
              <a:buChar char="-"/>
              <a:tabLst/>
              <a:defRPr/>
            </a:pPr>
            <a:r>
              <a:rPr lang="en-US" dirty="0" smtClean="0">
                <a:ea typeface="ＭＳ Ｐゴシック" charset="-128"/>
              </a:rPr>
              <a:t>Just the</a:t>
            </a:r>
            <a:r>
              <a:rPr kumimoji="0" lang="en-US" sz="1800" b="0" i="0" u="none" strike="noStrike" kern="1200" cap="none" spc="0" normalizeH="0" baseline="0" noProof="0" dirty="0" smtClean="0">
                <a:ln>
                  <a:noFill/>
                </a:ln>
                <a:solidFill>
                  <a:schemeClr val="tx1"/>
                </a:solidFill>
                <a:effectLst/>
                <a:uLnTx/>
                <a:uFillTx/>
                <a:latin typeface="+mn-lt"/>
                <a:ea typeface="ＭＳ Ｐゴシック" charset="-128"/>
                <a:cs typeface="+mn-cs"/>
              </a:rPr>
              <a:t> PC Premium Dollars in CA estimated at $7.1 Billion</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Aspiration VS Reality</a:t>
            </a:r>
            <a:endParaRPr lang="en-US" sz="4000" dirty="0"/>
          </a:p>
        </p:txBody>
      </p:sp>
      <p:pic>
        <p:nvPicPr>
          <p:cNvPr id="3" name="Picture 2"/>
          <p:cNvPicPr>
            <a:picLocks noChangeAspect="1"/>
          </p:cNvPicPr>
          <p:nvPr/>
        </p:nvPicPr>
        <p:blipFill>
          <a:blip r:embed="rId3"/>
          <a:stretch>
            <a:fillRect/>
          </a:stretch>
        </p:blipFill>
        <p:spPr>
          <a:xfrm>
            <a:off x="1680501" y="1854785"/>
            <a:ext cx="3503929" cy="4305790"/>
          </a:xfrm>
          <a:prstGeom prst="rect">
            <a:avLst/>
          </a:prstGeom>
        </p:spPr>
      </p:pic>
      <p:sp>
        <p:nvSpPr>
          <p:cNvPr id="8" name="TextBox 7"/>
          <p:cNvSpPr txBox="1"/>
          <p:nvPr/>
        </p:nvSpPr>
        <p:spPr>
          <a:xfrm>
            <a:off x="5774034" y="2573130"/>
            <a:ext cx="2540149" cy="3108544"/>
          </a:xfrm>
          <a:prstGeom prst="rect">
            <a:avLst/>
          </a:prstGeom>
          <a:noFill/>
        </p:spPr>
        <p:txBody>
          <a:bodyPr wrap="square" rtlCol="0">
            <a:spAutoFit/>
          </a:bodyPr>
          <a:lstStyle/>
          <a:p>
            <a:r>
              <a:rPr lang="en-US" sz="2800" dirty="0" smtClean="0"/>
              <a:t>The battle is for the control of what you see and feel; and where your attention gets focused.</a:t>
            </a:r>
            <a:endParaRPr lang="en-US" sz="2800" dirty="0"/>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53758"/>
            <a:ext cx="7772400" cy="1362075"/>
          </a:xfrm>
        </p:spPr>
        <p:txBody>
          <a:bodyPr>
            <a:normAutofit fontScale="90000"/>
          </a:bodyPr>
          <a:lstStyle/>
          <a:p>
            <a:pPr algn="l"/>
            <a:r>
              <a:rPr lang="en-US" sz="2800" dirty="0" smtClean="0"/>
              <a:t>“…even when risk managers have the best of intentions, getting their hands on meaningful data can be a tall order.”</a:t>
            </a:r>
            <a:br>
              <a:rPr lang="en-US" sz="2800" dirty="0" smtClean="0"/>
            </a:br>
            <a:endParaRPr lang="en-US" sz="2800" dirty="0"/>
          </a:p>
        </p:txBody>
      </p:sp>
      <p:sp>
        <p:nvSpPr>
          <p:cNvPr id="3" name="Text Placeholder 2"/>
          <p:cNvSpPr>
            <a:spLocks noGrp="1"/>
          </p:cNvSpPr>
          <p:nvPr>
            <p:ph type="body" idx="1"/>
          </p:nvPr>
        </p:nvSpPr>
        <p:spPr>
          <a:xfrm>
            <a:off x="722313" y="3735917"/>
            <a:ext cx="7772400" cy="1030287"/>
          </a:xfrm>
        </p:spPr>
        <p:txBody>
          <a:bodyPr/>
          <a:lstStyle/>
          <a:p>
            <a:pPr algn="r"/>
            <a:r>
              <a:rPr lang="en-US" sz="1600" dirty="0" smtClean="0"/>
              <a:t>CFO Magazine, “A Refresher Course on Workers Comp</a:t>
            </a:r>
            <a:endParaRPr lang="en-US" sz="1600" dirty="0"/>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5" descr="selfinsuredworkers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“We are proud to present our simplified bundled business model…”</a:t>
            </a:r>
            <a:endParaRPr lang="en-US" sz="2800" dirty="0"/>
          </a:p>
        </p:txBody>
      </p:sp>
      <p:pic>
        <p:nvPicPr>
          <p:cNvPr id="4" name="Picture 3"/>
          <p:cNvPicPr>
            <a:picLocks noChangeAspect="1"/>
          </p:cNvPicPr>
          <p:nvPr/>
        </p:nvPicPr>
        <p:blipFill>
          <a:blip r:embed="rId3"/>
          <a:stretch>
            <a:fillRect/>
          </a:stretch>
        </p:blipFill>
        <p:spPr>
          <a:xfrm>
            <a:off x="1941318" y="2379435"/>
            <a:ext cx="4699000" cy="3314700"/>
          </a:xfrm>
          <a:prstGeom prst="rect">
            <a:avLst/>
          </a:prstGeom>
        </p:spPr>
      </p:pic>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4217"/>
            <a:ext cx="8379883" cy="838200"/>
          </a:xfrm>
        </p:spPr>
        <p:txBody>
          <a:bodyPr/>
          <a:lstStyle/>
          <a:p>
            <a:r>
              <a:rPr lang="en-US" sz="2800" dirty="0" smtClean="0"/>
              <a:t>Our performance reports are clear, concise, and totally transparent…</a:t>
            </a:r>
            <a:endParaRPr lang="en-US" sz="2800" dirty="0"/>
          </a:p>
        </p:txBody>
      </p:sp>
      <p:pic>
        <p:nvPicPr>
          <p:cNvPr id="4" name="Picture 3"/>
          <p:cNvPicPr>
            <a:picLocks noChangeAspect="1"/>
          </p:cNvPicPr>
          <p:nvPr/>
        </p:nvPicPr>
        <p:blipFill>
          <a:blip r:embed="rId3"/>
          <a:stretch>
            <a:fillRect/>
          </a:stretch>
        </p:blipFill>
        <p:spPr>
          <a:xfrm>
            <a:off x="1759877" y="2439461"/>
            <a:ext cx="4729240" cy="3329385"/>
          </a:xfrm>
          <a:prstGeom prst="rect">
            <a:avLst/>
          </a:prstGeom>
        </p:spPr>
      </p:pic>
      <p:sp>
        <p:nvSpPr>
          <p:cNvPr id="6" name="Rectangle 5"/>
          <p:cNvSpPr/>
          <p:nvPr/>
        </p:nvSpPr>
        <p:spPr>
          <a:xfrm>
            <a:off x="2250401" y="5264564"/>
            <a:ext cx="4014610" cy="372763"/>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2-03-20 at 4.44.53 PM.png"/>
          <p:cNvPicPr>
            <a:picLocks noChangeAspect="1"/>
          </p:cNvPicPr>
          <p:nvPr/>
        </p:nvPicPr>
        <p:blipFill>
          <a:blip r:embed="rId4"/>
          <a:stretch>
            <a:fillRect/>
          </a:stretch>
        </p:blipFill>
        <p:spPr>
          <a:xfrm>
            <a:off x="2250401" y="5264564"/>
            <a:ext cx="4044950" cy="820438"/>
          </a:xfrm>
          <a:prstGeom prst="rect">
            <a:avLst/>
          </a:prstGeom>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4217"/>
            <a:ext cx="8379883" cy="838200"/>
          </a:xfrm>
        </p:spPr>
        <p:txBody>
          <a:bodyPr/>
          <a:lstStyle/>
          <a:p>
            <a:r>
              <a:rPr lang="en-US" sz="2800" dirty="0" smtClean="0"/>
              <a:t>Until you cut through the clutter…</a:t>
            </a:r>
            <a:endParaRPr lang="en-US" sz="2800" dirty="0"/>
          </a:p>
        </p:txBody>
      </p:sp>
      <p:pic>
        <p:nvPicPr>
          <p:cNvPr id="4" name="Picture 3"/>
          <p:cNvPicPr>
            <a:picLocks noChangeAspect="1"/>
          </p:cNvPicPr>
          <p:nvPr/>
        </p:nvPicPr>
        <p:blipFill>
          <a:blip r:embed="rId2"/>
          <a:stretch>
            <a:fillRect/>
          </a:stretch>
        </p:blipFill>
        <p:spPr>
          <a:xfrm>
            <a:off x="1759877" y="2439461"/>
            <a:ext cx="4729240" cy="3329385"/>
          </a:xfrm>
          <a:prstGeom prst="rect">
            <a:avLst/>
          </a:prstGeom>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077780"/>
            <a:ext cx="7772400" cy="665420"/>
          </a:xfrm>
        </p:spPr>
        <p:txBody>
          <a:bodyPr>
            <a:normAutofit fontScale="90000"/>
          </a:bodyPr>
          <a:lstStyle/>
          <a:p>
            <a:r>
              <a:rPr lang="en-US" dirty="0" smtClean="0"/>
              <a:t>Somebody obviously got the wrong symbol for modern medicine–or did they? </a:t>
            </a:r>
            <a:endParaRPr lang="en-US" dirty="0"/>
          </a:p>
        </p:txBody>
      </p:sp>
      <p:sp>
        <p:nvSpPr>
          <p:cNvPr id="3" name="Content Placeholder 2"/>
          <p:cNvSpPr>
            <a:spLocks noGrp="1"/>
          </p:cNvSpPr>
          <p:nvPr>
            <p:ph type="body" idx="1"/>
          </p:nvPr>
        </p:nvSpPr>
        <p:spPr>
          <a:xfrm>
            <a:off x="722313" y="2946400"/>
            <a:ext cx="7772400" cy="1892300"/>
          </a:xfrm>
        </p:spPr>
        <p:txBody>
          <a:bodyPr/>
          <a:lstStyle/>
          <a:p>
            <a:pPr algn="l">
              <a:spcAft>
                <a:spcPts val="600"/>
              </a:spcAft>
            </a:pPr>
            <a:r>
              <a:rPr lang="en-US" sz="1800" dirty="0" smtClean="0"/>
              <a:t>“The caduceus seems to be an appropriate symbol for modern commercial medicine. Of particular relevance are the functions of escorting souls of the dead, wisdom, fertility, commerce, luck, eloquence, cheating and thieving. These have become symbolic of how medicine evolved in the late Twentieth Century.” </a:t>
            </a:r>
          </a:p>
          <a:p>
            <a:pPr algn="r">
              <a:spcAft>
                <a:spcPts val="600"/>
              </a:spcAft>
            </a:pPr>
            <a:r>
              <a:rPr lang="en-US" sz="1800" dirty="0" smtClean="0"/>
              <a:t>— </a:t>
            </a:r>
            <a:r>
              <a:rPr lang="en-US" sz="1200" dirty="0" smtClean="0"/>
              <a:t>Luke Van </a:t>
            </a:r>
            <a:r>
              <a:rPr lang="en-US" sz="1200" dirty="0" err="1" smtClean="0"/>
              <a:t>Orden</a:t>
            </a:r>
            <a:r>
              <a:rPr lang="en-US" sz="1200" dirty="0" smtClean="0"/>
              <a:t>, </a:t>
            </a:r>
            <a:r>
              <a:rPr lang="en-US" sz="1200" i="1" dirty="0" smtClean="0"/>
              <a:t>Where Have All the Healers Gone?: A Doctor's Recovery Journey</a:t>
            </a:r>
            <a:endParaRPr lang="en-US" sz="1800" dirty="0"/>
          </a:p>
        </p:txBody>
      </p:sp>
      <p:pic>
        <p:nvPicPr>
          <p:cNvPr id="4" name="Picture 3"/>
          <p:cNvPicPr>
            <a:picLocks noChangeAspect="1"/>
          </p:cNvPicPr>
          <p:nvPr/>
        </p:nvPicPr>
        <p:blipFill>
          <a:blip r:embed="rId3"/>
          <a:stretch>
            <a:fillRect/>
          </a:stretch>
        </p:blipFill>
        <p:spPr>
          <a:xfrm>
            <a:off x="1024598" y="239714"/>
            <a:ext cx="1140264" cy="855198"/>
          </a:xfrm>
          <a:prstGeom prst="rect">
            <a:avLst/>
          </a:prstGeom>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you get a handle on all this?</a:t>
            </a:r>
            <a:endParaRPr lang="en-US" dirty="0"/>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22313" y="3081130"/>
            <a:ext cx="7772400" cy="1030287"/>
          </a:xfrm>
        </p:spPr>
        <p:txBody>
          <a:bodyPr/>
          <a:lstStyle/>
          <a:p>
            <a:r>
              <a:rPr lang="en-US" sz="2800" dirty="0" smtClean="0"/>
              <a:t>you can’t</a:t>
            </a:r>
            <a:endParaRPr lang="en-US" sz="2800" dirty="0"/>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70200"/>
            <a:ext cx="7772400" cy="1252261"/>
          </a:xfrm>
        </p:spPr>
        <p:txBody>
          <a:bodyPr/>
          <a:lstStyle/>
          <a:p>
            <a:r>
              <a:rPr lang="en-US" sz="2800" dirty="0" smtClean="0"/>
              <a:t>but, technology can</a:t>
            </a:r>
            <a:endParaRPr lang="en-US" sz="2800" dirty="0"/>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7813"/>
            <a:ext cx="8229600" cy="1085850"/>
          </a:xfrm>
        </p:spPr>
        <p:txBody>
          <a:bodyPr/>
          <a:lstStyle/>
          <a:p>
            <a:pPr eaLnBrk="1" hangingPunct="1"/>
            <a:r>
              <a:rPr lang="en-US" sz="4400" i="1" dirty="0" smtClean="0">
                <a:ea typeface="ＭＳ Ｐゴシック" pitchFamily="1" charset="-128"/>
                <a:cs typeface="ＭＳ Ｐゴシック" pitchFamily="1" charset="-128"/>
              </a:rPr>
              <a:t>The BaseLine Platform</a:t>
            </a:r>
          </a:p>
        </p:txBody>
      </p:sp>
      <p:sp>
        <p:nvSpPr>
          <p:cNvPr id="12291" name="Content Placeholder 2"/>
          <p:cNvSpPr>
            <a:spLocks noGrp="1"/>
          </p:cNvSpPr>
          <p:nvPr>
            <p:ph idx="1"/>
          </p:nvPr>
        </p:nvSpPr>
        <p:spPr>
          <a:xfrm>
            <a:off x="1965325" y="2562225"/>
            <a:ext cx="5970588" cy="2176463"/>
          </a:xfrm>
        </p:spPr>
        <p:txBody>
          <a:bodyPr/>
          <a:lstStyle/>
          <a:p>
            <a:pPr eaLnBrk="1" hangingPunct="1">
              <a:buFont typeface="Wingdings" pitchFamily="1" charset="2"/>
              <a:buChar char="ü"/>
            </a:pPr>
            <a:r>
              <a:rPr lang="en-US" sz="3600" dirty="0" smtClean="0">
                <a:ea typeface="ＭＳ Ｐゴシック" pitchFamily="1" charset="-128"/>
                <a:cs typeface="ＭＳ Ｐゴシック" pitchFamily="1" charset="-128"/>
              </a:rPr>
              <a:t>Automates </a:t>
            </a:r>
            <a:r>
              <a:rPr lang="en-US" i="1" dirty="0">
                <a:ea typeface="ＭＳ Ｐゴシック" pitchFamily="1" charset="-128"/>
                <a:cs typeface="ＭＳ Ｐゴシック" pitchFamily="1" charset="-128"/>
              </a:rPr>
              <a:t>Complex Workflows</a:t>
            </a:r>
            <a:endParaRPr lang="en-US" sz="3600" i="1" dirty="0">
              <a:ea typeface="ＭＳ Ｐゴシック" pitchFamily="1" charset="-128"/>
              <a:cs typeface="ＭＳ Ｐゴシック" pitchFamily="1" charset="-128"/>
            </a:endParaRPr>
          </a:p>
          <a:p>
            <a:pPr eaLnBrk="1" hangingPunct="1">
              <a:buFont typeface="Wingdings" pitchFamily="1" charset="2"/>
              <a:buChar char="ü"/>
            </a:pPr>
            <a:r>
              <a:rPr lang="en-US" sz="3600" dirty="0" smtClean="0">
                <a:ea typeface="ＭＳ Ｐゴシック" pitchFamily="1" charset="-128"/>
                <a:cs typeface="ＭＳ Ｐゴシック" pitchFamily="1" charset="-128"/>
              </a:rPr>
              <a:t>Manages </a:t>
            </a:r>
            <a:r>
              <a:rPr lang="en-US" i="1" dirty="0">
                <a:ea typeface="ＭＳ Ｐゴシック" pitchFamily="1" charset="-128"/>
                <a:cs typeface="ＭＳ Ｐゴシック" pitchFamily="1" charset="-128"/>
              </a:rPr>
              <a:t>Multiple Stakeholders</a:t>
            </a:r>
            <a:endParaRPr lang="en-US" sz="3600" i="1" dirty="0">
              <a:ea typeface="ＭＳ Ｐゴシック" pitchFamily="1" charset="-128"/>
              <a:cs typeface="ＭＳ Ｐゴシック" pitchFamily="1" charset="-128"/>
            </a:endParaRPr>
          </a:p>
          <a:p>
            <a:pPr eaLnBrk="1" hangingPunct="1">
              <a:buFont typeface="Wingdings" pitchFamily="1" charset="2"/>
              <a:buChar char="ü"/>
            </a:pPr>
            <a:r>
              <a:rPr lang="en-US" sz="3600" dirty="0" smtClean="0">
                <a:ea typeface="ＭＳ Ｐゴシック" pitchFamily="1" charset="-128"/>
                <a:cs typeface="ＭＳ Ｐゴシック" pitchFamily="1" charset="-128"/>
              </a:rPr>
              <a:t>Audits </a:t>
            </a:r>
            <a:r>
              <a:rPr lang="en-US" i="1" dirty="0">
                <a:ea typeface="ＭＳ Ｐゴシック" pitchFamily="1" charset="-128"/>
                <a:cs typeface="ＭＳ Ｐゴシック" pitchFamily="1" charset="-128"/>
              </a:rPr>
              <a:t>Expected Performance</a:t>
            </a:r>
            <a:endParaRPr lang="en-US" sz="3600" i="1" dirty="0">
              <a:ea typeface="ＭＳ Ｐゴシック" pitchFamily="1" charset="-128"/>
              <a:cs typeface="ＭＳ Ｐゴシック" pitchFamily="1" charset="-128"/>
            </a:endParaRPr>
          </a:p>
        </p:txBody>
      </p:sp>
      <p:sp>
        <p:nvSpPr>
          <p:cNvPr id="12292" name="Slide Number Placeholder 3"/>
          <p:cNvSpPr>
            <a:spLocks noGrp="1"/>
          </p:cNvSpPr>
          <p:nvPr>
            <p:ph type="sldNum" sz="quarter" idx="10"/>
          </p:nvPr>
        </p:nvSpPr>
        <p:spPr bwMode="auto">
          <a:noFill/>
          <a:ln>
            <a:miter lim="800000"/>
            <a:headEnd/>
            <a:tailEnd/>
          </a:ln>
        </p:spPr>
        <p:txBody>
          <a:bodyPr/>
          <a:lstStyle/>
          <a:p>
            <a:fld id="{A6A32821-1111-9049-829C-09E6920E1CBA}" type="slidenum">
              <a:rPr lang="en-US" smtClean="0">
                <a:latin typeface="Arial" pitchFamily="1" charset="0"/>
                <a:ea typeface="Arial" pitchFamily="1" charset="0"/>
                <a:cs typeface="Arial" pitchFamily="1" charset="0"/>
              </a:rPr>
              <a:pPr/>
              <a:t>53</a:t>
            </a:fld>
            <a:endParaRPr lang="en-US" smtClean="0">
              <a:latin typeface="Arial" pitchFamily="1" charset="0"/>
              <a:ea typeface="Arial" pitchFamily="1" charset="0"/>
              <a:cs typeface="Arial" pitchFamily="1" charset="0"/>
            </a:endParaRPr>
          </a:p>
        </p:txBody>
      </p:sp>
      <p:sp>
        <p:nvSpPr>
          <p:cNvPr id="12293" name="TextBox 4"/>
          <p:cNvSpPr txBox="1">
            <a:spLocks noChangeArrowheads="1"/>
          </p:cNvSpPr>
          <p:nvPr/>
        </p:nvSpPr>
        <p:spPr bwMode="auto">
          <a:xfrm>
            <a:off x="779463" y="5094288"/>
            <a:ext cx="7599362" cy="369332"/>
          </a:xfrm>
          <a:prstGeom prst="rect">
            <a:avLst/>
          </a:prstGeom>
          <a:noFill/>
          <a:ln w="9525">
            <a:noFill/>
            <a:miter lim="800000"/>
            <a:headEnd/>
            <a:tailEnd/>
          </a:ln>
        </p:spPr>
        <p:txBody>
          <a:bodyPr>
            <a:prstTxWarp prst="textNoShape">
              <a:avLst/>
            </a:prstTxWarp>
            <a:spAutoFit/>
          </a:bodyPr>
          <a:lstStyle/>
          <a:p>
            <a:pPr algn="ctr"/>
            <a:r>
              <a:rPr lang="en-US" i="1" dirty="0"/>
              <a:t>Which means our </a:t>
            </a:r>
            <a:r>
              <a:rPr lang="en-US" i="1" dirty="0" smtClean="0"/>
              <a:t>clients spend </a:t>
            </a:r>
            <a:r>
              <a:rPr lang="en-US" i="1" dirty="0"/>
              <a:t>less, do more &amp; manage</a:t>
            </a:r>
            <a:r>
              <a:rPr lang="en-US" i="1" dirty="0" smtClean="0"/>
              <a:t> better.</a:t>
            </a:r>
            <a:endParaRPr lang="en-US" i="1" dirty="0"/>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5143"/>
            <a:ext cx="8229600" cy="838200"/>
          </a:xfrm>
        </p:spPr>
        <p:txBody>
          <a:bodyPr>
            <a:noAutofit/>
          </a:bodyPr>
          <a:lstStyle/>
          <a:p>
            <a:pPr algn="ctr"/>
            <a:r>
              <a:rPr lang="en-US" sz="2800" dirty="0" smtClean="0"/>
              <a:t>We designed BaseLine to simplify a very complex and dynamic system.</a:t>
            </a:r>
            <a:endParaRPr lang="en-US" sz="2800" dirty="0"/>
          </a:p>
        </p:txBody>
      </p:sp>
      <p:sp>
        <p:nvSpPr>
          <p:cNvPr id="5" name="Text Placeholder 4"/>
          <p:cNvSpPr>
            <a:spLocks noGrp="1"/>
          </p:cNvSpPr>
          <p:nvPr>
            <p:ph idx="1"/>
          </p:nvPr>
        </p:nvSpPr>
        <p:spPr>
          <a:xfrm>
            <a:off x="457200" y="2063820"/>
            <a:ext cx="8229600" cy="3574765"/>
          </a:xfrm>
        </p:spPr>
        <p:txBody>
          <a:bodyPr/>
          <a:lstStyle/>
          <a:p>
            <a:r>
              <a:rPr lang="en-US" sz="1800" b="1" i="1" dirty="0" smtClean="0"/>
              <a:t>Institutional Complexity</a:t>
            </a:r>
            <a:r>
              <a:rPr lang="en-US" sz="1800" dirty="0" smtClean="0"/>
              <a:t>:</a:t>
            </a:r>
          </a:p>
          <a:p>
            <a:pPr lvl="1"/>
            <a:r>
              <a:rPr lang="en-US" sz="1800" dirty="0" smtClean="0"/>
              <a:t>BaseLine doesn’t require significant IT investments or replacement.</a:t>
            </a:r>
          </a:p>
          <a:p>
            <a:pPr lvl="1"/>
            <a:r>
              <a:rPr lang="en-US" sz="1800" dirty="0" smtClean="0"/>
              <a:t>BaseLine doesn’t require a change of vendors.</a:t>
            </a:r>
          </a:p>
          <a:p>
            <a:pPr lvl="1"/>
            <a:r>
              <a:rPr lang="en-US" sz="1800" dirty="0" smtClean="0"/>
              <a:t>BaseLine is consistent with policies, procedures and regulations.</a:t>
            </a:r>
          </a:p>
          <a:p>
            <a:r>
              <a:rPr lang="en-US" sz="1800" b="1" i="1" dirty="0" smtClean="0"/>
              <a:t>Individual Complexity:</a:t>
            </a:r>
          </a:p>
          <a:p>
            <a:pPr lvl="1"/>
            <a:r>
              <a:rPr lang="en-US" sz="1800" dirty="0" smtClean="0"/>
              <a:t>BaseLine streamlines workflows to maintain system integrity and  reduce costs of operation. </a:t>
            </a:r>
          </a:p>
          <a:p>
            <a:pPr lvl="1"/>
            <a:r>
              <a:rPr lang="en-US" sz="1800" dirty="0" smtClean="0"/>
              <a:t>BaseLine delivers interoperability and transparency between corporate and vendor-driven technologies.  </a:t>
            </a:r>
          </a:p>
          <a:p>
            <a:pPr lvl="1"/>
            <a:r>
              <a:rPr lang="en-US" sz="1800" dirty="0" smtClean="0"/>
              <a:t>BaseLine delivers standardized measurable performance accountability between multiple stakeholders and vendors.</a:t>
            </a:r>
            <a:endParaRPr lang="en-US" sz="1800" dirty="0"/>
          </a:p>
        </p:txBody>
      </p:sp>
      <p:sp>
        <p:nvSpPr>
          <p:cNvPr id="7" name="Title 3"/>
          <p:cNvSpPr txBox="1">
            <a:spLocks/>
          </p:cNvSpPr>
          <p:nvPr/>
        </p:nvSpPr>
        <p:spPr bwMode="auto">
          <a:xfrm>
            <a:off x="457200" y="5860720"/>
            <a:ext cx="8229600" cy="4442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Do What You Do Best!</a:t>
            </a:r>
            <a:endParaRPr kumimoji="0" lang="en-US" sz="1600" b="1" i="1"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79675"/>
            <a:ext cx="7772400" cy="1511598"/>
          </a:xfrm>
        </p:spPr>
        <p:txBody>
          <a:bodyPr>
            <a:normAutofit/>
          </a:bodyPr>
          <a:lstStyle/>
          <a:p>
            <a:r>
              <a:rPr lang="en-US" sz="4400" dirty="0" smtClean="0"/>
              <a:t>A Few Things Technology Can’t Fix…</a:t>
            </a:r>
            <a:endParaRPr lang="en-US" sz="4400" dirty="0"/>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756833"/>
            <a:ext cx="7772400" cy="1362075"/>
          </a:xfrm>
        </p:spPr>
        <p:txBody>
          <a:bodyPr>
            <a:normAutofit fontScale="90000"/>
          </a:bodyPr>
          <a:lstStyle/>
          <a:p>
            <a:r>
              <a:rPr lang="en-US" dirty="0" smtClean="0"/>
              <a:t>The Mission of a Corporation is to Maximize Shareholder Wealth by Fulfilling the Organizational Objective</a:t>
            </a:r>
            <a:endParaRPr lang="en-US" dirty="0"/>
          </a:p>
        </p:txBody>
      </p:sp>
      <p:sp>
        <p:nvSpPr>
          <p:cNvPr id="5" name="Content Placeholder 4"/>
          <p:cNvSpPr>
            <a:spLocks noGrp="1"/>
          </p:cNvSpPr>
          <p:nvPr>
            <p:ph type="body" idx="1"/>
          </p:nvPr>
        </p:nvSpPr>
        <p:spPr>
          <a:xfrm>
            <a:off x="722313" y="3291416"/>
            <a:ext cx="7772400" cy="1598083"/>
          </a:xfrm>
        </p:spPr>
        <p:txBody>
          <a:bodyPr/>
          <a:lstStyle/>
          <a:p>
            <a:r>
              <a:rPr lang="en-US" dirty="0" smtClean="0"/>
              <a:t>The role of risk management is directed to prevent and eliminate disruptions in the delivery of services/products and retain the wealth acquired through the operations of the company.  </a:t>
            </a:r>
            <a:endParaRPr lang="en-US" dirty="0"/>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00842"/>
            <a:ext cx="7772400" cy="1552575"/>
          </a:xfrm>
        </p:spPr>
        <p:txBody>
          <a:bodyPr>
            <a:normAutofit fontScale="90000"/>
          </a:bodyPr>
          <a:lstStyle/>
          <a:p>
            <a:r>
              <a:rPr lang="en-US" dirty="0" smtClean="0"/>
              <a:t>As social animals, we will walk willingly into an obvious danger rather than risk appearing anti-social, ignorant or not totally in charge.</a:t>
            </a:r>
            <a:endParaRPr lang="en-US" dirty="0"/>
          </a:p>
        </p:txBody>
      </p:sp>
      <p:pic>
        <p:nvPicPr>
          <p:cNvPr id="3" name="Picture 2"/>
          <p:cNvPicPr>
            <a:picLocks noChangeAspect="1"/>
          </p:cNvPicPr>
          <p:nvPr/>
        </p:nvPicPr>
        <p:blipFill>
          <a:blip r:embed="rId3"/>
          <a:stretch>
            <a:fillRect/>
          </a:stretch>
        </p:blipFill>
        <p:spPr>
          <a:xfrm>
            <a:off x="1024598" y="239714"/>
            <a:ext cx="1140264" cy="855198"/>
          </a:xfrm>
          <a:prstGeom prst="rect">
            <a:avLst/>
          </a:prstGeom>
        </p:spPr>
      </p:pic>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550333" y="1744870"/>
            <a:ext cx="8096250" cy="1362075"/>
          </a:xfrm>
        </p:spPr>
        <p:txBody>
          <a:bodyPr>
            <a:normAutofit/>
          </a:bodyPr>
          <a:lstStyle/>
          <a:p>
            <a:r>
              <a:rPr lang="en-US" sz="2800" dirty="0" smtClean="0"/>
              <a:t>Managing Medical Management Requires Less Management &amp; More Leadership.</a:t>
            </a:r>
            <a:endParaRPr lang="en-US" sz="2800" dirty="0"/>
          </a:p>
        </p:txBody>
      </p:sp>
      <p:sp>
        <p:nvSpPr>
          <p:cNvPr id="6" name="Text Placeholder 5"/>
          <p:cNvSpPr>
            <a:spLocks noGrp="1"/>
          </p:cNvSpPr>
          <p:nvPr>
            <p:ph type="body" idx="1"/>
          </p:nvPr>
        </p:nvSpPr>
        <p:spPr>
          <a:xfrm>
            <a:off x="722313" y="3418417"/>
            <a:ext cx="7772400" cy="1030287"/>
          </a:xfrm>
        </p:spPr>
        <p:txBody>
          <a:bodyPr/>
          <a:lstStyle/>
          <a:p>
            <a:r>
              <a:rPr lang="en-US" i="1" dirty="0" smtClean="0"/>
              <a:t>A manager works within the complexity of the organization, protecting and supporting it.  A leader works on the complexity of the organization, creating it or changing it. </a:t>
            </a:r>
            <a:endParaRPr lang="en-US" i="1" dirty="0"/>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endParaRPr lang="en-US"/>
          </a:p>
        </p:txBody>
      </p:sp>
      <p:sp>
        <p:nvSpPr>
          <p:cNvPr id="8" name="TextBox 7"/>
          <p:cNvSpPr txBox="1"/>
          <p:nvPr/>
        </p:nvSpPr>
        <p:spPr>
          <a:xfrm>
            <a:off x="722313" y="5764302"/>
            <a:ext cx="7772400" cy="369332"/>
          </a:xfrm>
          <a:prstGeom prst="rect">
            <a:avLst/>
          </a:prstGeom>
          <a:noFill/>
        </p:spPr>
        <p:txBody>
          <a:bodyPr wrap="square" rtlCol="0">
            <a:spAutoFit/>
          </a:bodyPr>
          <a:lstStyle/>
          <a:p>
            <a:pPr algn="ctr"/>
            <a:r>
              <a:rPr lang="en-US" dirty="0" smtClean="0"/>
              <a:t>So gentlemen, now that we’ve got out the thinking caps, we can resume.</a:t>
            </a:r>
            <a:endParaRPr lang="en-US" dirty="0"/>
          </a:p>
        </p:txBody>
      </p:sp>
      <p:pic>
        <p:nvPicPr>
          <p:cNvPr id="10" name="Picture 9" descr="Screen shot 2012-01-23 at 3.10.35 PM.png"/>
          <p:cNvPicPr>
            <a:picLocks noChangeAspect="1"/>
          </p:cNvPicPr>
          <p:nvPr/>
        </p:nvPicPr>
        <p:blipFill>
          <a:blip r:embed="rId3"/>
          <a:stretch>
            <a:fillRect/>
          </a:stretch>
        </p:blipFill>
        <p:spPr>
          <a:xfrm>
            <a:off x="-1" y="-1"/>
            <a:ext cx="9144001" cy="5601469"/>
          </a:xfrm>
          <a:prstGeom prst="rect">
            <a:avLst/>
          </a:prstGeom>
        </p:spPr>
      </p:pic>
      <p:sp>
        <p:nvSpPr>
          <p:cNvPr id="6" name="TextBox 5"/>
          <p:cNvSpPr txBox="1"/>
          <p:nvPr/>
        </p:nvSpPr>
        <p:spPr>
          <a:xfrm>
            <a:off x="901700" y="5764302"/>
            <a:ext cx="7593013" cy="369332"/>
          </a:xfrm>
          <a:prstGeom prst="rect">
            <a:avLst/>
          </a:prstGeom>
          <a:solidFill>
            <a:schemeClr val="bg1"/>
          </a:solidFill>
        </p:spPr>
        <p:txBody>
          <a:bodyPr wrap="square" rtlCol="0">
            <a:spAutoFit/>
          </a:bodyPr>
          <a:lstStyle/>
          <a:p>
            <a:pPr algn="ctr"/>
            <a:r>
              <a:rPr lang="en-US" dirty="0" smtClean="0"/>
              <a:t>Well, that sounds simple enough.  Let’s review…</a:t>
            </a:r>
            <a:endParaRPr lang="en-US"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751"/>
            <a:ext cx="8229600" cy="838200"/>
          </a:xfrm>
        </p:spPr>
        <p:txBody>
          <a:bodyPr/>
          <a:lstStyle/>
          <a:p>
            <a:pPr algn="ctr"/>
            <a:r>
              <a:rPr lang="en-US" sz="3200" dirty="0" smtClean="0"/>
              <a:t>So You Want To Manage Medical Management…</a:t>
            </a:r>
            <a:endParaRPr lang="en-US" sz="3200" dirty="0"/>
          </a:p>
        </p:txBody>
      </p:sp>
      <p:pic>
        <p:nvPicPr>
          <p:cNvPr id="4" name="Picture 3"/>
          <p:cNvPicPr>
            <a:picLocks noChangeAspect="1"/>
          </p:cNvPicPr>
          <p:nvPr/>
        </p:nvPicPr>
        <p:blipFill>
          <a:blip r:embed="rId3"/>
          <a:stretch>
            <a:fillRect/>
          </a:stretch>
        </p:blipFill>
        <p:spPr>
          <a:xfrm>
            <a:off x="0" y="-1"/>
            <a:ext cx="9144000" cy="6866313"/>
          </a:xfrm>
          <a:prstGeom prst="rect">
            <a:avLst/>
          </a:prstGeom>
        </p:spPr>
      </p:pic>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431800"/>
            <a:ext cx="8051800" cy="838200"/>
          </a:xfrm>
        </p:spPr>
        <p:txBody>
          <a:bodyPr/>
          <a:lstStyle/>
          <a:p>
            <a:pPr algn="ctr"/>
            <a:r>
              <a:rPr lang="en-US" sz="3200" dirty="0" smtClean="0"/>
              <a:t>A riddle, wrapped in a mystery, inside an enigma…</a:t>
            </a:r>
            <a:endParaRPr lang="en-US" sz="3200" dirty="0"/>
          </a:p>
        </p:txBody>
      </p:sp>
      <p:sp>
        <p:nvSpPr>
          <p:cNvPr id="7" name="Content Placeholder 6"/>
          <p:cNvSpPr>
            <a:spLocks noGrp="1"/>
          </p:cNvSpPr>
          <p:nvPr>
            <p:ph idx="1"/>
          </p:nvPr>
        </p:nvSpPr>
        <p:spPr/>
        <p:txBody>
          <a:bodyPr/>
          <a:lstStyle/>
          <a:p>
            <a:r>
              <a:rPr lang="en-US" smtClean="0"/>
              <a:t>Medical Management is a sophisticated process with many complex and moving parts.</a:t>
            </a:r>
          </a:p>
          <a:p>
            <a:r>
              <a:rPr lang="en-US" smtClean="0"/>
              <a:t>There are many powerful stakeholders (both internal and external)  who are intelligent and have significant financial and organizational interests to protect.</a:t>
            </a:r>
          </a:p>
          <a:p>
            <a:r>
              <a:rPr lang="en-US" smtClean="0"/>
              <a:t>Most technologies in WC medical management have not seriously contributed to an increase in effectiveness, because they:</a:t>
            </a:r>
          </a:p>
          <a:p>
            <a:pPr lvl="1"/>
            <a:r>
              <a:rPr lang="en-US" smtClean="0"/>
              <a:t>Serve form (institutional) issues rather than functional (front-line) issues, and,</a:t>
            </a:r>
          </a:p>
          <a:p>
            <a:pPr lvl="1"/>
            <a:r>
              <a:rPr lang="en-US" smtClean="0"/>
              <a:t>Many of the technologies in the system are vendor-driven and serviced.</a:t>
            </a:r>
          </a:p>
          <a:p>
            <a:r>
              <a:rPr lang="en-US" smtClean="0"/>
              <a:t>Technologies that don’t play well together and are prone to opaque transactions and are vehicles for distraction and misdirection.</a:t>
            </a:r>
            <a:endParaRPr lang="en-US" dirty="0" smtClean="0"/>
          </a:p>
        </p:txBody>
      </p:sp>
      <p:sp>
        <p:nvSpPr>
          <p:cNvPr id="8" name="Subtitle 2"/>
          <p:cNvSpPr txBox="1">
            <a:spLocks/>
          </p:cNvSpPr>
          <p:nvPr/>
        </p:nvSpPr>
        <p:spPr bwMode="auto">
          <a:xfrm>
            <a:off x="1185333" y="1026583"/>
            <a:ext cx="6720417" cy="698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1" fontAlgn="base" latinLnBrk="0" hangingPunct="1">
              <a:lnSpc>
                <a:spcPct val="100000"/>
              </a:lnSpc>
              <a:spcBef>
                <a:spcPts val="0"/>
              </a:spcBef>
              <a:spcAft>
                <a:spcPct val="0"/>
              </a:spcAft>
              <a:buClr>
                <a:schemeClr val="accent2"/>
              </a:buClr>
              <a:buSzTx/>
              <a:buFont typeface="Arial" charset="0"/>
              <a:buNone/>
              <a:tabLst/>
              <a:defRPr/>
            </a:pPr>
            <a:endParaRPr kumimoji="0" lang="en-US" sz="2000" b="0" i="1" u="none" strike="noStrike" kern="1200" cap="none" spc="0" normalizeH="0" baseline="0" noProof="0" dirty="0">
              <a:ln>
                <a:noFill/>
              </a:ln>
              <a:solidFill>
                <a:schemeClr val="bg1"/>
              </a:solidFill>
              <a:effectLst/>
              <a:uLnTx/>
              <a:uFillTx/>
              <a:latin typeface="+mn-lt"/>
              <a:ea typeface="ＭＳ Ｐゴシック" charset="-128"/>
              <a:cs typeface="ＭＳ Ｐゴシック" charset="-128"/>
            </a:endParaRPr>
          </a:p>
        </p:txBody>
      </p: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9712"/>
            <a:ext cx="8229600" cy="1042987"/>
          </a:xfrm>
        </p:spPr>
        <p:txBody>
          <a:bodyPr>
            <a:noAutofit/>
          </a:bodyPr>
          <a:lstStyle/>
          <a:p>
            <a:pPr algn="ctr"/>
            <a:r>
              <a:rPr lang="en-US" sz="3200" dirty="0" smtClean="0"/>
              <a:t>Medical Cost Containment Will Not Be Achieved With A Contract</a:t>
            </a:r>
            <a:endParaRPr lang="en-US" sz="3200" dirty="0"/>
          </a:p>
        </p:txBody>
      </p:sp>
      <p:sp>
        <p:nvSpPr>
          <p:cNvPr id="5" name="Text Placeholder 4"/>
          <p:cNvSpPr>
            <a:spLocks noGrp="1"/>
          </p:cNvSpPr>
          <p:nvPr>
            <p:ph idx="1"/>
          </p:nvPr>
        </p:nvSpPr>
        <p:spPr>
          <a:xfrm>
            <a:off x="812800" y="2171700"/>
            <a:ext cx="7518400" cy="3632200"/>
          </a:xfrm>
        </p:spPr>
        <p:txBody>
          <a:bodyPr/>
          <a:lstStyle/>
          <a:p>
            <a:r>
              <a:rPr lang="en-US" dirty="0" smtClean="0"/>
              <a:t>You need to be hands-on and on the front-line.  </a:t>
            </a:r>
          </a:p>
          <a:p>
            <a:r>
              <a:rPr lang="en-US" dirty="0" smtClean="0"/>
              <a:t>Your systems may be highly complex, but they must be essentially simple.</a:t>
            </a:r>
          </a:p>
          <a:p>
            <a:r>
              <a:rPr lang="en-US" dirty="0" smtClean="0"/>
              <a:t>You need technologies that facilitate a clean and transparent workflow that:</a:t>
            </a:r>
          </a:p>
          <a:p>
            <a:pPr lvl="1"/>
            <a:r>
              <a:rPr lang="en-US" dirty="0" smtClean="0"/>
              <a:t>Can provide for automation of routine tasks and decisions.</a:t>
            </a:r>
          </a:p>
          <a:p>
            <a:pPr lvl="1"/>
            <a:r>
              <a:rPr lang="en-US" dirty="0" smtClean="0"/>
              <a:t>Can manage key information from/to multiple stakeholders, with disparate systems and often times representing competing interests.</a:t>
            </a:r>
          </a:p>
          <a:p>
            <a:pPr lvl="1"/>
            <a:r>
              <a:rPr lang="en-US" dirty="0" smtClean="0"/>
              <a:t>Can audit for performance.</a:t>
            </a:r>
          </a:p>
          <a:p>
            <a:endParaRPr lang="en-US" dirty="0"/>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bwMode="auto">
          <a:xfrm>
            <a:off x="457200" y="40005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200" b="1" noProof="0" dirty="0" smtClean="0">
                <a:solidFill>
                  <a:schemeClr val="tx2"/>
                </a:solidFill>
                <a:latin typeface="+mj-lt"/>
                <a:ea typeface="ＭＳ Ｐゴシック" charset="-128"/>
                <a:cs typeface="ＭＳ Ｐゴシック" charset="-128"/>
              </a:rPr>
              <a:t>Solve the riddle, unwrap the mystery, crack the enigma.</a:t>
            </a:r>
            <a:endParaRPr kumimoji="0" lang="en-US" sz="3200" b="1" i="0"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7" name="Content Placeholder 6"/>
          <p:cNvSpPr>
            <a:spLocks noGrp="1"/>
          </p:cNvSpPr>
          <p:nvPr>
            <p:ph idx="1"/>
          </p:nvPr>
        </p:nvSpPr>
        <p:spPr>
          <a:xfrm>
            <a:off x="783167" y="2264832"/>
            <a:ext cx="7503584" cy="3805227"/>
          </a:xfrm>
        </p:spPr>
        <p:txBody>
          <a:bodyPr/>
          <a:lstStyle/>
          <a:p>
            <a:pPr>
              <a:spcBef>
                <a:spcPts val="1080"/>
              </a:spcBef>
              <a:spcAft>
                <a:spcPts val="600"/>
              </a:spcAft>
            </a:pPr>
            <a:r>
              <a:rPr lang="en-US" sz="1600" dirty="0" smtClean="0"/>
              <a:t>BaseLine is a “vendor-neutral” technology that greatly simplifies life on the front-lines.</a:t>
            </a:r>
          </a:p>
          <a:p>
            <a:pPr>
              <a:spcBef>
                <a:spcPts val="1080"/>
              </a:spcBef>
              <a:spcAft>
                <a:spcPts val="600"/>
              </a:spcAft>
            </a:pPr>
            <a:r>
              <a:rPr lang="en-US" sz="1600" dirty="0" smtClean="0"/>
              <a:t>BaseLine allows the users throughout the company to focus on the decisions only they can address; while the technology handles all the necessary but routine tasks and decisions.  </a:t>
            </a:r>
          </a:p>
          <a:p>
            <a:pPr>
              <a:spcBef>
                <a:spcPts val="1080"/>
              </a:spcBef>
              <a:spcAft>
                <a:spcPts val="600"/>
              </a:spcAft>
            </a:pPr>
            <a:r>
              <a:rPr lang="en-US" sz="1600" dirty="0" smtClean="0"/>
              <a:t>BaseLine brings transparency and accountability to the process by delivering a platform that makes systems interoperable and reports the key data in an unfiltered, unbiased environment. </a:t>
            </a:r>
          </a:p>
          <a:p>
            <a:pPr>
              <a:spcBef>
                <a:spcPts val="1080"/>
              </a:spcBef>
              <a:spcAft>
                <a:spcPts val="600"/>
              </a:spcAft>
            </a:pPr>
            <a:r>
              <a:rPr lang="en-US" sz="1600" dirty="0" smtClean="0"/>
              <a:t>BaseLine delivers a significant reduction in operating costs and captures substantial savings being lost through system leakage and poor communication.  </a:t>
            </a:r>
          </a:p>
        </p:txBody>
      </p:sp>
      <p:sp>
        <p:nvSpPr>
          <p:cNvPr id="6" name="Title 3"/>
          <p:cNvSpPr txBox="1">
            <a:spLocks/>
          </p:cNvSpPr>
          <p:nvPr/>
        </p:nvSpPr>
        <p:spPr bwMode="auto">
          <a:xfrm>
            <a:off x="457200" y="5860720"/>
            <a:ext cx="8229600" cy="4442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smtClean="0">
                <a:ln>
                  <a:noFill/>
                </a:ln>
                <a:solidFill>
                  <a:schemeClr val="tx2"/>
                </a:solidFill>
                <a:effectLst/>
                <a:uLnTx/>
                <a:uFillTx/>
                <a:latin typeface="+mj-lt"/>
                <a:ea typeface="ＭＳ Ｐゴシック" charset="-128"/>
                <a:cs typeface="ＭＳ Ｐゴシック" charset="-128"/>
              </a:rPr>
              <a:t>Do What You Do Best!</a:t>
            </a:r>
            <a:endParaRPr kumimoji="0" lang="en-US" sz="1600" b="1" i="1" u="none" strike="noStrike" kern="1200" cap="none" spc="0" normalizeH="0" baseline="0" noProof="0" dirty="0">
              <a:ln>
                <a:noFill/>
              </a:ln>
              <a:solidFill>
                <a:schemeClr val="tx2"/>
              </a:solidFill>
              <a:effectLst/>
              <a:uLnTx/>
              <a:uFillTx/>
              <a:latin typeface="+mj-lt"/>
              <a:ea typeface="ＭＳ Ｐゴシック" charset="-128"/>
              <a:cs typeface="ＭＳ Ｐゴシック" charset="-128"/>
            </a:endParaRPr>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7775"/>
            <a:ext cx="7772400" cy="1470025"/>
          </a:xfrm>
        </p:spPr>
        <p:txBody>
          <a:bodyPr>
            <a:normAutofit/>
          </a:bodyPr>
          <a:lstStyle/>
          <a:p>
            <a:r>
              <a:rPr lang="en-US" sz="8800" i="1" dirty="0" smtClean="0"/>
              <a:t> BaseLine</a:t>
            </a:r>
            <a:endParaRPr lang="en-US" sz="8800" i="1" dirty="0"/>
          </a:p>
        </p:txBody>
      </p:sp>
      <p:sp>
        <p:nvSpPr>
          <p:cNvPr id="3" name="Subtitle 2"/>
          <p:cNvSpPr>
            <a:spLocks noGrp="1"/>
          </p:cNvSpPr>
          <p:nvPr>
            <p:ph type="subTitle" idx="1"/>
          </p:nvPr>
        </p:nvSpPr>
        <p:spPr>
          <a:xfrm>
            <a:off x="685800" y="2717800"/>
            <a:ext cx="7797800" cy="1447800"/>
          </a:xfrm>
        </p:spPr>
        <p:txBody>
          <a:bodyPr/>
          <a:lstStyle/>
          <a:p>
            <a:r>
              <a:rPr lang="en-US" sz="2800" i="1" dirty="0" smtClean="0"/>
              <a:t>Automate. Manage. Audit.</a:t>
            </a:r>
            <a:endParaRPr lang="en-US" sz="2800" i="1" dirty="0"/>
          </a:p>
        </p:txBody>
      </p:sp>
      <p:sp>
        <p:nvSpPr>
          <p:cNvPr id="6" name="TextBox 5"/>
          <p:cNvSpPr txBox="1"/>
          <p:nvPr/>
        </p:nvSpPr>
        <p:spPr>
          <a:xfrm>
            <a:off x="433917" y="5588000"/>
            <a:ext cx="3217333" cy="830997"/>
          </a:xfrm>
          <a:prstGeom prst="rect">
            <a:avLst/>
          </a:prstGeom>
          <a:noFill/>
        </p:spPr>
        <p:txBody>
          <a:bodyPr wrap="square" rtlCol="0">
            <a:spAutoFit/>
          </a:bodyPr>
          <a:lstStyle/>
          <a:p>
            <a:r>
              <a:rPr lang="en-US" sz="1200" dirty="0" smtClean="0"/>
              <a:t>James A. Schlueter, President</a:t>
            </a:r>
          </a:p>
          <a:p>
            <a:r>
              <a:rPr lang="en-US" sz="1200" dirty="0" smtClean="0"/>
              <a:t>Effective Health </a:t>
            </a:r>
            <a:r>
              <a:rPr lang="en-US" sz="1200" dirty="0"/>
              <a:t>Systems, Inc.</a:t>
            </a:r>
          </a:p>
          <a:p>
            <a:r>
              <a:rPr lang="en-US" sz="1200" dirty="0"/>
              <a:t>Denver WC RIMS/SHRMC </a:t>
            </a:r>
            <a:r>
              <a:rPr lang="en-US" sz="1200" dirty="0" smtClean="0"/>
              <a:t>Conference</a:t>
            </a:r>
          </a:p>
          <a:p>
            <a:r>
              <a:rPr lang="en-US" sz="1200" smtClean="0"/>
              <a:t>March 23, </a:t>
            </a:r>
            <a:r>
              <a:rPr lang="en-US" sz="1200" dirty="0"/>
              <a:t>2012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307167"/>
            <a:ext cx="7772400" cy="1693333"/>
          </a:xfrm>
        </p:spPr>
        <p:txBody>
          <a:bodyPr>
            <a:normAutofit fontScale="90000"/>
          </a:bodyPr>
          <a:lstStyle/>
          <a:p>
            <a:pPr algn="l"/>
            <a:r>
              <a:rPr lang="en-US" dirty="0" smtClean="0"/>
              <a:t>"I cannot forecast to you the action of Russia. It is a riddle, wrapped in a mystery, inside an enigma; but perhaps there is a key..."</a:t>
            </a:r>
            <a:endParaRPr lang="en-US" dirty="0"/>
          </a:p>
        </p:txBody>
      </p:sp>
      <p:sp>
        <p:nvSpPr>
          <p:cNvPr id="5" name="Text Placeholder 4"/>
          <p:cNvSpPr>
            <a:spLocks noGrp="1"/>
          </p:cNvSpPr>
          <p:nvPr>
            <p:ph type="body" idx="1"/>
          </p:nvPr>
        </p:nvSpPr>
        <p:spPr>
          <a:xfrm>
            <a:off x="722313" y="4000500"/>
            <a:ext cx="7772400" cy="457200"/>
          </a:xfrm>
        </p:spPr>
        <p:txBody>
          <a:bodyPr/>
          <a:lstStyle/>
          <a:p>
            <a:pPr algn="r"/>
            <a:r>
              <a:rPr lang="en-US" dirty="0" smtClean="0"/>
              <a:t>Winston Churchill, October, 1939</a:t>
            </a:r>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133"/>
            <a:ext cx="8229600" cy="838200"/>
          </a:xfrm>
        </p:spPr>
        <p:txBody>
          <a:bodyPr/>
          <a:lstStyle/>
          <a:p>
            <a:r>
              <a:rPr lang="en-US" sz="4000" dirty="0" smtClean="0"/>
              <a:t>Today’s Program…</a:t>
            </a:r>
            <a:endParaRPr lang="en-US" sz="4000" dirty="0"/>
          </a:p>
        </p:txBody>
      </p:sp>
      <p:sp>
        <p:nvSpPr>
          <p:cNvPr id="3" name="Content Placeholder 2"/>
          <p:cNvSpPr>
            <a:spLocks noGrp="1"/>
          </p:cNvSpPr>
          <p:nvPr>
            <p:ph idx="1"/>
          </p:nvPr>
        </p:nvSpPr>
        <p:spPr>
          <a:xfrm>
            <a:off x="1163345" y="2387600"/>
            <a:ext cx="7523455" cy="3496733"/>
          </a:xfrm>
        </p:spPr>
        <p:txBody>
          <a:bodyPr/>
          <a:lstStyle/>
          <a:p>
            <a:r>
              <a:rPr lang="en-US" sz="2400" dirty="0" smtClean="0"/>
              <a:t>The Scope of the Problem of Medical Costs</a:t>
            </a:r>
          </a:p>
          <a:p>
            <a:r>
              <a:rPr lang="en-US" sz="2400" dirty="0" smtClean="0"/>
              <a:t>Three Core Cost Control Strategies Where Medical Management Resources Are Applied</a:t>
            </a:r>
          </a:p>
          <a:p>
            <a:r>
              <a:rPr lang="en-US" sz="2400" dirty="0" smtClean="0"/>
              <a:t>Significant Issues Confronting the Management Thereof</a:t>
            </a:r>
          </a:p>
          <a:p>
            <a:r>
              <a:rPr lang="en-US" sz="2400" dirty="0" smtClean="0"/>
              <a:t>Technology Counter-Measures</a:t>
            </a:r>
          </a:p>
          <a:p>
            <a:r>
              <a:rPr lang="en-US" sz="2400" dirty="0" smtClean="0"/>
              <a:t>Problems Technology Can’t Fix</a:t>
            </a:r>
          </a:p>
          <a:p>
            <a:r>
              <a:rPr lang="en-US" sz="2400" dirty="0" smtClean="0"/>
              <a:t>An Action Prescription</a:t>
            </a:r>
            <a:endParaRPr lang="en-US" sz="2400"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Good News…</a:t>
            </a:r>
            <a:br>
              <a:rPr lang="en-US" b="1" dirty="0" smtClean="0"/>
            </a:br>
            <a:r>
              <a:rPr lang="en-US" sz="2222" b="1" dirty="0" smtClean="0"/>
              <a:t>Claim Frequency </a:t>
            </a:r>
            <a:r>
              <a:rPr lang="en-US" sz="2222" dirty="0" smtClean="0"/>
              <a:t>Dropped</a:t>
            </a:r>
            <a:r>
              <a:rPr lang="en-US" sz="2222" b="1" dirty="0" smtClean="0"/>
              <a:t> 55% </a:t>
            </a:r>
            <a:r>
              <a:rPr lang="en-US" sz="2222" dirty="0" smtClean="0"/>
              <a:t>1991 - 2009</a:t>
            </a:r>
            <a:endParaRPr lang="en-US" sz="2222" b="1" dirty="0"/>
          </a:p>
        </p:txBody>
      </p:sp>
      <p:pic>
        <p:nvPicPr>
          <p:cNvPr id="3" name="Picture 2"/>
          <p:cNvPicPr>
            <a:picLocks noChangeAspect="1"/>
          </p:cNvPicPr>
          <p:nvPr/>
        </p:nvPicPr>
        <p:blipFill>
          <a:blip r:embed="rId2"/>
          <a:stretch>
            <a:fillRect/>
          </a:stretch>
        </p:blipFill>
        <p:spPr>
          <a:xfrm>
            <a:off x="1003753" y="1813846"/>
            <a:ext cx="7130950" cy="3824742"/>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Effective Health Systems PPT Template_FINALv2-2">
  <a:themeElements>
    <a:clrScheme name="Custom 3">
      <a:dk1>
        <a:sysClr val="windowText" lastClr="000000"/>
      </a:dk1>
      <a:lt1>
        <a:sysClr val="window" lastClr="FFFFFF"/>
      </a:lt1>
      <a:dk2>
        <a:srgbClr val="1F497D"/>
      </a:dk2>
      <a:lt2>
        <a:srgbClr val="EEECE1"/>
      </a:lt2>
      <a:accent1>
        <a:srgbClr val="1B75BC"/>
      </a:accent1>
      <a:accent2>
        <a:srgbClr val="F38118"/>
      </a:accent2>
      <a:accent3>
        <a:srgbClr val="808285"/>
      </a:accent3>
      <a:accent4>
        <a:srgbClr val="0C4369"/>
      </a:accent4>
      <a:accent5>
        <a:srgbClr val="27AAE1"/>
      </a:accent5>
      <a:accent6>
        <a:srgbClr val="BCBEC0"/>
      </a:accent6>
      <a:hlink>
        <a:srgbClr val="27AAE1"/>
      </a:hlink>
      <a:folHlink>
        <a:srgbClr val="BCBE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Effective Health Systems PPT Template_FINALv2-2.thmx</Template>
  <TotalTime>18151</TotalTime>
  <Words>3661</Words>
  <Application>Microsoft Macintosh PowerPoint</Application>
  <PresentationFormat>On-screen Show (4:3)</PresentationFormat>
  <Paragraphs>296</Paragraphs>
  <Slides>63</Slides>
  <Notes>42</Notes>
  <HiddenSlides>0</HiddenSlides>
  <MMClips>0</MMClips>
  <ScaleCrop>false</ScaleCrop>
  <HeadingPairs>
    <vt:vector size="4" baseType="variant">
      <vt:variant>
        <vt:lpstr>Design Template</vt:lpstr>
      </vt:variant>
      <vt:variant>
        <vt:i4>2</vt:i4>
      </vt:variant>
      <vt:variant>
        <vt:lpstr>Slide Titles</vt:lpstr>
      </vt:variant>
      <vt:variant>
        <vt:i4>63</vt:i4>
      </vt:variant>
    </vt:vector>
  </HeadingPairs>
  <TitlesOfParts>
    <vt:vector size="65" baseType="lpstr">
      <vt:lpstr>Effective Health Systems PPT Template_FINALv2-2</vt:lpstr>
      <vt:lpstr>Office Theme</vt:lpstr>
      <vt:lpstr>Managing Medical Management</vt:lpstr>
      <vt:lpstr>Slide 2</vt:lpstr>
      <vt:lpstr>The Caduceus is not the official symbol of medicine…</vt:lpstr>
      <vt:lpstr>The Caduceus:  The Staff of Hermes/Mercury</vt:lpstr>
      <vt:lpstr>Somebody obviously got the wrong symbol for modern medicine–or did they? </vt:lpstr>
      <vt:lpstr>So You Want To Manage Medical Management…</vt:lpstr>
      <vt:lpstr>"I cannot forecast to you the action of Russia. It is a riddle, wrapped in a mystery, inside an enigma; but perhaps there is a key..."</vt:lpstr>
      <vt:lpstr>Today’s Program…</vt:lpstr>
      <vt:lpstr>The Good News… Claim Frequency Dropped 55% 1991 - 2009</vt:lpstr>
      <vt:lpstr>The Bad News… Medical Costs Tripled, 1991 - 2007</vt:lpstr>
      <vt:lpstr>Medical Costs Should Have Your Attention Medical Costs Are Taking An Ever Increasing Share Of the WC Dollar </vt:lpstr>
      <vt:lpstr>Modern Medical Management Has Become A Growth Industry</vt:lpstr>
      <vt:lpstr>Medical Management Providers Will Point To Their Savings…</vt:lpstr>
      <vt:lpstr>Three Core Cost Containment Strategies</vt:lpstr>
      <vt:lpstr>Medical Severity for Lost-Time Claims  Utilization went from a 62% cost-driver, to a cost-containment factor</vt:lpstr>
      <vt:lpstr>Front-End Controls</vt:lpstr>
      <vt:lpstr>An Inefficient Process… </vt:lpstr>
      <vt:lpstr>Calculating The $ Waste In UR Ops… (Avg Medical Cost &amp; Avg Treatments Per Claim from NCCI Data)</vt:lpstr>
      <vt:lpstr>Can we create a targeting technology to clean out a portion of the waste?</vt:lpstr>
      <vt:lpstr>Expected Outcome of  Pre-authorization Program</vt:lpstr>
      <vt:lpstr>But, that’s not what happened…</vt:lpstr>
      <vt:lpstr>How did the Caduceus respond to the Destructive Technology?  Business as usual!</vt:lpstr>
      <vt:lpstr>A riddle, wrapped in a mystery, inside an enigma…  boils down to self-interests</vt:lpstr>
      <vt:lpstr>Negotiated Pricing</vt:lpstr>
      <vt:lpstr>It is estimated by many ancillary vendors that leakage consumes in excess of 30% of their potential business.  </vt:lpstr>
      <vt:lpstr>The evidence supports this reality, but the typical response is…</vt:lpstr>
      <vt:lpstr>Back-End Controls</vt:lpstr>
      <vt:lpstr>Unfortunately…</vt:lpstr>
      <vt:lpstr>Slide 29</vt:lpstr>
      <vt:lpstr>So, What Have We Got?</vt:lpstr>
      <vt:lpstr>Slide 31</vt:lpstr>
      <vt:lpstr>“There are known knowns; there are things we know we know. We also know there are known unknowns; that is to say we know there are some things we do not know. But there are also unknown unknowns – there are things we do not know we don't know.”  Donald Rumsfeld, Sec of Defense</vt:lpstr>
      <vt:lpstr>Riddle, Mystery, Enigma</vt:lpstr>
      <vt:lpstr>The Complexity of Workers’ Comp…</vt:lpstr>
      <vt:lpstr>Institutional vs Individual Complexity The 30,000 ft solutions often don’t fly at ground level</vt:lpstr>
      <vt:lpstr>When you focus on form rather than the pertinent functional issues, you stifle performance</vt:lpstr>
      <vt:lpstr>This stuff fosters organizational neuroses  (Some might suggest psychosis)</vt:lpstr>
      <vt:lpstr>Where’s my Prozac?</vt:lpstr>
      <vt:lpstr>Think Small</vt:lpstr>
      <vt:lpstr>Slide 40</vt:lpstr>
      <vt:lpstr>So You Want To Manage Medical Management…</vt:lpstr>
      <vt:lpstr>Workers’ Comp is a commodity…</vt:lpstr>
      <vt:lpstr>The reality of WC is not much different from the reality of men’s underwear.</vt:lpstr>
      <vt:lpstr>Aspiration VS Reality</vt:lpstr>
      <vt:lpstr>“…even when risk managers have the best of intentions, getting their hands on meaningful data can be a tall order.” </vt:lpstr>
      <vt:lpstr>Slide 46</vt:lpstr>
      <vt:lpstr>“We are proud to present our simplified bundled business model…”</vt:lpstr>
      <vt:lpstr>Our performance reports are clear, concise, and totally transparent…</vt:lpstr>
      <vt:lpstr>Until you cut through the clutter…</vt:lpstr>
      <vt:lpstr>How can you get a handle on all this?</vt:lpstr>
      <vt:lpstr>Slide 51</vt:lpstr>
      <vt:lpstr>Slide 52</vt:lpstr>
      <vt:lpstr>The BaseLine Platform</vt:lpstr>
      <vt:lpstr>We designed BaseLine to simplify a very complex and dynamic system.</vt:lpstr>
      <vt:lpstr>A Few Things Technology Can’t Fix…</vt:lpstr>
      <vt:lpstr>The Mission of a Corporation is to Maximize Shareholder Wealth by Fulfilling the Organizational Objective</vt:lpstr>
      <vt:lpstr>As social animals, we will walk willingly into an obvious danger rather than risk appearing anti-social, ignorant or not totally in charge.</vt:lpstr>
      <vt:lpstr>Managing Medical Management Requires Less Management &amp; More Leadership.</vt:lpstr>
      <vt:lpstr>Slide 59</vt:lpstr>
      <vt:lpstr>A riddle, wrapped in a mystery, inside an enigma…</vt:lpstr>
      <vt:lpstr>Medical Cost Containment Will Not Be Achieved With A Contract</vt:lpstr>
      <vt:lpstr>Slide 62</vt:lpstr>
      <vt:lpstr> BaseLine</vt:lpstr>
    </vt:vector>
  </TitlesOfParts>
  <Company>JASCO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Medical Management</dc:title>
  <dc:creator>James Schlueter</dc:creator>
  <cp:lastModifiedBy>James Schlueter</cp:lastModifiedBy>
  <cp:revision>63</cp:revision>
  <cp:lastPrinted>2012-03-21T02:00:25Z</cp:lastPrinted>
  <dcterms:created xsi:type="dcterms:W3CDTF">2012-03-21T16:24:20Z</dcterms:created>
  <dcterms:modified xsi:type="dcterms:W3CDTF">2012-03-22T05:52:03Z</dcterms:modified>
</cp:coreProperties>
</file>